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00" r:id="rId6"/>
    <p:sldId id="357" r:id="rId7"/>
    <p:sldId id="356" r:id="rId8"/>
    <p:sldId id="335" r:id="rId9"/>
    <p:sldId id="343" r:id="rId10"/>
    <p:sldId id="336" r:id="rId11"/>
    <p:sldId id="355" r:id="rId12"/>
    <p:sldId id="352" r:id="rId13"/>
    <p:sldId id="353" r:id="rId14"/>
    <p:sldId id="354" r:id="rId15"/>
    <p:sldId id="346" r:id="rId16"/>
    <p:sldId id="313" r:id="rId17"/>
  </p:sldIdLst>
  <p:sldSz cx="9144000" cy="5143500" type="screen16x9"/>
  <p:notesSz cx="6797675" cy="9926638"/>
  <p:defaultTextStyle>
    <a:defPPr>
      <a:defRPr lang="en-US"/>
    </a:defPPr>
    <a:lvl1pPr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1pPr>
    <a:lvl2pPr marL="388938" indent="682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2pPr>
    <a:lvl3pPr marL="777875" indent="136525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3pPr>
    <a:lvl4pPr marL="1168400" indent="203200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4pPr>
    <a:lvl5pPr marL="1557338" indent="2714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 Nova" panose="020B05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McCaffrey" initials="MM" lastIdx="1" clrIdx="0">
    <p:extLst>
      <p:ext uri="{19B8F6BF-5375-455C-9EA6-DF929625EA0E}">
        <p15:presenceInfo xmlns:p15="http://schemas.microsoft.com/office/powerpoint/2012/main" userId="fdbf6b08bfe07e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F87"/>
    <a:srgbClr val="A88000"/>
    <a:srgbClr val="A6C1CA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D8B9D-DFD0-46F7-8196-C0C544952F3A}" v="4" dt="2022-06-29T14:58:02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4721"/>
  </p:normalViewPr>
  <p:slideViewPr>
    <p:cSldViewPr>
      <p:cViewPr varScale="1">
        <p:scale>
          <a:sx n="83" d="100"/>
          <a:sy n="83" d="100"/>
        </p:scale>
        <p:origin x="70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450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an Griffin" userId="9020ef7a-90bb-4486-b3ca-0c14314e2a39" providerId="ADAL" clId="{D3DD8B9D-DFD0-46F7-8196-C0C544952F3A}"/>
    <pc:docChg chg="modSld">
      <pc:chgData name="Rowan Griffin" userId="9020ef7a-90bb-4486-b3ca-0c14314e2a39" providerId="ADAL" clId="{D3DD8B9D-DFD0-46F7-8196-C0C544952F3A}" dt="2022-06-29T14:57:55.613" v="1" actId="1076"/>
      <pc:docMkLst>
        <pc:docMk/>
      </pc:docMkLst>
      <pc:sldChg chg="modSp mod">
        <pc:chgData name="Rowan Griffin" userId="9020ef7a-90bb-4486-b3ca-0c14314e2a39" providerId="ADAL" clId="{D3DD8B9D-DFD0-46F7-8196-C0C544952F3A}" dt="2022-06-29T14:57:55.613" v="1" actId="1076"/>
        <pc:sldMkLst>
          <pc:docMk/>
          <pc:sldMk cId="3428932992" sldId="357"/>
        </pc:sldMkLst>
        <pc:spChg chg="mod">
          <ac:chgData name="Rowan Griffin" userId="9020ef7a-90bb-4486-b3ca-0c14314e2a39" providerId="ADAL" clId="{D3DD8B9D-DFD0-46F7-8196-C0C544952F3A}" dt="2022-06-29T14:57:55.613" v="1" actId="1076"/>
          <ac:spMkLst>
            <pc:docMk/>
            <pc:sldMk cId="3428932992" sldId="357"/>
            <ac:spMk id="2" creationId="{093CDF00-4AF8-C642-B2B4-BD1760F5C1B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BBCEF0-A863-F570-4A36-39269FEB0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DC6AE-8745-1D8C-67F6-68C023FD3A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65E4CF-35AC-4565-8EC7-CEB79B5DA722}" type="datetime1">
              <a:rPr lang="en-GB" altLang="en-US"/>
              <a:pPr>
                <a:defRPr/>
              </a:pPr>
              <a:t>29/06/2022</a:t>
            </a:fld>
            <a:endParaRPr lang="en-GB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3DAE1-C119-32EF-C497-94006725E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07C2-8EB9-FEB2-B562-EAE4EF9BC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54A393-B8CB-4664-9BC8-385F4CCC88B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9C5913-BD47-DCE2-FE15-32CDB6821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7D91B-5E58-B6B4-A853-79A0A21252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4C83BA-72DE-4E11-AE42-612F216B834A}" type="datetime1">
              <a:rPr lang="en-GB" altLang="en-US"/>
              <a:pPr>
                <a:defRPr/>
              </a:pPr>
              <a:t>29/06/2022</a:t>
            </a:fld>
            <a:endParaRPr lang="en-GB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AFE7D-0318-AA59-43FC-80E4FFD3AA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D0958D-541B-1FE7-DD6A-42CD5D2A4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1E225-1FC6-77A5-ABEF-6B8D72115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ED218-FB6F-2A4C-F550-435E74B8D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9AA4C9-66DC-4AEE-AC16-FFE02B09E13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ova Light" pitchFamily="34" charset="0"/>
        <a:ea typeface="Arial Nova Light"/>
        <a:cs typeface="Arial Nova Light" pitchFamily="34" charset="0"/>
      </a:defRPr>
    </a:lvl1pPr>
    <a:lvl2pPr marL="3889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ova Light" pitchFamily="34" charset="0"/>
        <a:ea typeface="Arial Nova Light"/>
        <a:cs typeface="Arial Nova Light" pitchFamily="34" charset="0"/>
      </a:defRPr>
    </a:lvl2pPr>
    <a:lvl3pPr marL="777875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ova Light" pitchFamily="34" charset="0"/>
        <a:ea typeface="Arial Nova Light"/>
        <a:cs typeface="Arial Nova Light" pitchFamily="34" charset="0"/>
      </a:defRPr>
    </a:lvl3pPr>
    <a:lvl4pPr marL="1168400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ova Light" pitchFamily="34" charset="0"/>
        <a:ea typeface="Arial Nova Light"/>
        <a:cs typeface="Arial Nova Light" pitchFamily="34" charset="0"/>
      </a:defRPr>
    </a:lvl4pPr>
    <a:lvl5pPr marL="15573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ova Light" pitchFamily="34" charset="0"/>
        <a:ea typeface="Arial Nova Light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B8E92ED-FE75-E3E1-C546-08F92DE0C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66D8CF9-B1DC-0ED0-9829-C1452443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Arial Nova Light" panose="020B03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0A69024-6ED7-60F7-97D2-F72AEAEC7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5pPr>
            <a:lvl6pPr marL="20145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6pPr>
            <a:lvl7pPr marL="24717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7pPr>
            <a:lvl8pPr marL="29289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8pPr>
            <a:lvl9pPr marL="33861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9pPr>
          </a:lstStyle>
          <a:p>
            <a:fld id="{84FDC464-FDFE-42B3-B253-824E5EC77634}" type="slidenum">
              <a:rPr lang="en-GB" altLang="en-US" sz="1200" smtClean="0">
                <a:latin typeface="Calibri" panose="020F0502020204030204" pitchFamily="34" charset="0"/>
              </a:rPr>
              <a:pPr/>
              <a:t>1</a:t>
            </a:fld>
            <a:endParaRPr lang="en-GB" alt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F6BE2-8AA0-489E-9083-B9E67D1A7E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10A7AFA-0460-BBA6-7F1E-C519F1E3E6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90638A0-0179-2027-E595-C2464002B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Arial Nova Light" panose="020B03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16E468F-E3BE-E4F4-E8DC-FC0438314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5pPr>
            <a:lvl6pPr marL="20145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6pPr>
            <a:lvl7pPr marL="24717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7pPr>
            <a:lvl8pPr marL="29289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8pPr>
            <a:lvl9pPr marL="33861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9pPr>
          </a:lstStyle>
          <a:p>
            <a:fld id="{DC876329-E6E4-4146-814D-F00CC5EC391B}" type="slidenum">
              <a:rPr lang="en-GB" altLang="en-US" sz="1200" smtClean="0">
                <a:latin typeface="Calibri" panose="020F0502020204030204" pitchFamily="34" charset="0"/>
              </a:rPr>
              <a:pPr/>
              <a:t>12</a:t>
            </a:fld>
            <a:endParaRPr lang="en-GB" alt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E96BF5-1DBF-40B9-BD56-C74296DE4A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91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5155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776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7056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4323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96221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16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0982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CC_SEND_PPT_TEMPLATE-2.jpg">
            <a:extLst>
              <a:ext uri="{FF2B5EF4-FFF2-40B4-BE49-F238E27FC236}">
                <a16:creationId xmlns:a16="http://schemas.microsoft.com/office/drawing/2014/main" id="{B832CD4C-AEEF-FA1B-5433-A2F35B1C52B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77" r:id="rId7"/>
    <p:sldLayoutId id="2147484484" r:id="rId8"/>
  </p:sldLayoutIdLst>
  <p:hf hdr="0" ftr="0" dt="0"/>
  <p:txStyles>
    <p:titleStyle>
      <a:lvl1pPr algn="l" defTabSz="777875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 Nova" pitchFamily="34" charset="0"/>
          <a:ea typeface="ＭＳ Ｐゴシック" charset="-128"/>
          <a:cs typeface="ＭＳ Ｐゴシック" charset="-128"/>
        </a:defRPr>
      </a:lvl1pPr>
      <a:lvl2pPr algn="l" defTabSz="7778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  <a:ea typeface="ＭＳ Ｐゴシック" charset="-128"/>
          <a:cs typeface="ＭＳ Ｐゴシック" charset="-128"/>
        </a:defRPr>
      </a:lvl2pPr>
      <a:lvl3pPr algn="l" defTabSz="7778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  <a:ea typeface="ＭＳ Ｐゴシック" charset="-128"/>
          <a:cs typeface="ＭＳ Ｐゴシック" charset="-128"/>
        </a:defRPr>
      </a:lvl3pPr>
      <a:lvl4pPr algn="l" defTabSz="7778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  <a:ea typeface="ＭＳ Ｐゴシック" charset="-128"/>
          <a:cs typeface="ＭＳ Ｐゴシック" charset="-128"/>
        </a:defRPr>
      </a:lvl4pPr>
      <a:lvl5pPr algn="l" defTabSz="7778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  <a:ea typeface="ＭＳ Ｐゴシック" charset="-128"/>
          <a:cs typeface="ＭＳ Ｐゴシック" charset="-128"/>
        </a:defRPr>
      </a:lvl5pPr>
      <a:lvl6pPr marL="457200" algn="l" defTabSz="77787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</a:defRPr>
      </a:lvl6pPr>
      <a:lvl7pPr marL="914400" algn="l" defTabSz="77787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</a:defRPr>
      </a:lvl7pPr>
      <a:lvl8pPr marL="1371600" algn="l" defTabSz="77787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</a:defRPr>
      </a:lvl8pPr>
      <a:lvl9pPr marL="1828800" algn="l" defTabSz="77787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ova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ＭＳ Ｐゴシック" charset="-128"/>
          <a:cs typeface="ＭＳ Ｐゴシック" charset="-128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ＭＳ Ｐゴシック" panose="020B0600070205080204" pitchFamily="34" charset="-128"/>
          <a:cs typeface="Arial Nova Light" pitchFamily="34" charset="0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 Nova Light" panose="020B0304020202020204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ＭＳ Ｐゴシック" panose="020B0600070205080204" pitchFamily="34" charset="-128"/>
          <a:cs typeface="Arial Nova Light" pitchFamily="34" charset="0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ＭＳ Ｐゴシック" panose="020B0600070205080204" pitchFamily="34" charset="-128"/>
          <a:cs typeface="Arial Nova Light" pitchFamily="34" charset="0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ＭＳ Ｐゴシック" panose="020B0600070205080204" pitchFamily="34" charset="-128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cp.mccaffrey@gmail.com" TargetMode="External"/><Relationship Id="rId5" Type="http://schemas.openxmlformats.org/officeDocument/2006/relationships/hyperlink" Target="mailto:tony.bovaird@govint.org" TargetMode="External"/><Relationship Id="rId4" Type="http://schemas.openxmlformats.org/officeDocument/2006/relationships/hyperlink" Target="mailto:Tony.Bovaird@govin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BCC_SEND_PPT_TEMPLATE-1.jpg">
            <a:extLst>
              <a:ext uri="{FF2B5EF4-FFF2-40B4-BE49-F238E27FC236}">
                <a16:creationId xmlns:a16="http://schemas.microsoft.com/office/drawing/2014/main" id="{E42C4001-7C82-A365-9976-61C6D2854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D8727347-94B3-8743-5CFE-61CD66E9826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504" y="51470"/>
            <a:ext cx="612397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Mapping Options for SEND Co-production in Birmingham</a:t>
            </a:r>
            <a:b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Tony Bovaird &amp; Maria McCaffrey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2CA2C-F945-AC46-9F72-3B626A37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55526"/>
            <a:ext cx="5084776" cy="4163834"/>
          </a:xfrm>
          <a:prstGeom prst="rect">
            <a:avLst/>
          </a:prstGeom>
        </p:spPr>
      </p:pic>
      <p:sp>
        <p:nvSpPr>
          <p:cNvPr id="3" name="Teardrop 2">
            <a:extLst>
              <a:ext uri="{FF2B5EF4-FFF2-40B4-BE49-F238E27FC236}">
                <a16:creationId xmlns:a16="http://schemas.microsoft.com/office/drawing/2014/main" id="{C48C1842-47FB-9A49-8E4C-90CF8E5BD1A1}"/>
              </a:ext>
            </a:extLst>
          </p:cNvPr>
          <p:cNvSpPr/>
          <p:nvPr/>
        </p:nvSpPr>
        <p:spPr>
          <a:xfrm rot="1721501">
            <a:off x="379001" y="2886323"/>
            <a:ext cx="1459033" cy="1218971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92BB3-9F40-0B41-B050-71683AFB3002}"/>
              </a:ext>
            </a:extLst>
          </p:cNvPr>
          <p:cNvSpPr txBox="1"/>
          <p:nvPr/>
        </p:nvSpPr>
        <p:spPr>
          <a:xfrm>
            <a:off x="508859" y="3103393"/>
            <a:ext cx="15322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 and YES!</a:t>
            </a:r>
          </a:p>
          <a:p>
            <a:r>
              <a:rPr lang="en-US" dirty="0"/>
              <a:t>creating videos </a:t>
            </a:r>
          </a:p>
          <a:p>
            <a:r>
              <a:rPr lang="en-US" dirty="0"/>
              <a:t>for schools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6A738D69-0009-F548-B132-1662D2365445}"/>
              </a:ext>
            </a:extLst>
          </p:cNvPr>
          <p:cNvSpPr/>
          <p:nvPr/>
        </p:nvSpPr>
        <p:spPr>
          <a:xfrm rot="1721501">
            <a:off x="-39826" y="1104353"/>
            <a:ext cx="1736650" cy="1369502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FA196-6C5D-184F-845F-600DD62C3DF5}"/>
              </a:ext>
            </a:extLst>
          </p:cNvPr>
          <p:cNvSpPr txBox="1"/>
          <p:nvPr/>
        </p:nvSpPr>
        <p:spPr>
          <a:xfrm>
            <a:off x="82126" y="1315460"/>
            <a:ext cx="16727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BCHC Children’s </a:t>
            </a:r>
          </a:p>
          <a:p>
            <a:r>
              <a:rPr lang="en-US" dirty="0"/>
              <a:t>Champions work</a:t>
            </a:r>
          </a:p>
          <a:p>
            <a:r>
              <a:rPr lang="en-US" dirty="0"/>
              <a:t>With CYP &amp; PC</a:t>
            </a:r>
          </a:p>
        </p:txBody>
      </p:sp>
    </p:spTree>
    <p:extLst>
      <p:ext uri="{BB962C8B-B14F-4D97-AF65-F5344CB8AC3E}">
        <p14:creationId xmlns:p14="http://schemas.microsoft.com/office/powerpoint/2010/main" val="18086257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89D906-443A-4C3B-9AA4-40A1DCA71E0A}"/>
              </a:ext>
            </a:extLst>
          </p:cNvPr>
          <p:cNvSpPr/>
          <p:nvPr/>
        </p:nvSpPr>
        <p:spPr>
          <a:xfrm>
            <a:off x="179512" y="1203598"/>
            <a:ext cx="8892480" cy="3524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1" dirty="0">
                <a:solidFill>
                  <a:srgbClr val="062F87"/>
                </a:solidFill>
                <a:latin typeface="Arial Nova" pitchFamily="34" charset="0"/>
                <a:ea typeface="ＭＳ Ｐゴシック" panose="020B0600070205080204" pitchFamily="34" charset="-128"/>
              </a:rPr>
              <a:t>Mapping options for making SEND co-production wider, deeper and more effective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endParaRPr lang="en-GB" sz="1800" b="1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SUMMARY AND NEXT STEPS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More experimentation is needed in each sector… </a:t>
            </a:r>
            <a:br>
              <a:rPr lang="en-GB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… and this experimentation generally needs to be cross-sectoral</a:t>
            </a:r>
            <a:br>
              <a:rPr lang="en-GB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Some ‘quick wins’ are likely to be available and will help shape the overall SEND strategy</a:t>
            </a:r>
            <a:br>
              <a:rPr lang="en-GB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However, relatively few of these ‘quick wins’ have yet been identified and taken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SEND system is therefore not yet making the most of its own experience and expertise in co-production – there is not yet a systemic approach to co-production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049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2B9423F7-AC8D-0F8C-F2B1-AA53BDD37D8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5pPr>
            <a:lvl6pPr marL="20145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6pPr>
            <a:lvl7pPr marL="24717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7pPr>
            <a:lvl8pPr marL="29289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8pPr>
            <a:lvl9pPr marL="3386138" indent="271463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PAGE </a:t>
            </a:r>
            <a:fld id="{91795CC6-7029-472F-B10F-7FF447150436}" type="slidenum">
              <a:rPr lang="en-GB" altLang="en-US"/>
              <a:pPr/>
              <a:t>12</a:t>
            </a:fld>
            <a:endParaRPr lang="en-GB" altLang="en-US" dirty="0"/>
          </a:p>
        </p:txBody>
      </p:sp>
      <p:pic>
        <p:nvPicPr>
          <p:cNvPr id="15363" name="Picture 4" descr="BCC_SEND_PPT_TEMPLATE-1.jpg">
            <a:extLst>
              <a:ext uri="{FF2B5EF4-FFF2-40B4-BE49-F238E27FC236}">
                <a16:creationId xmlns:a16="http://schemas.microsoft.com/office/drawing/2014/main" id="{817BC278-1158-28D7-713F-32887AE2F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>
            <a:extLst>
              <a:ext uri="{FF2B5EF4-FFF2-40B4-BE49-F238E27FC236}">
                <a16:creationId xmlns:a16="http://schemas.microsoft.com/office/drawing/2014/main" id="{86B245F7-FDEB-DED9-BABB-6853BE7D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83518"/>
            <a:ext cx="45371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Comments, please!</a:t>
            </a: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tony.bovaird@govint.org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mcp.mccaffrey@gmail.com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endParaRPr lang="en-GB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093CDF00-4AF8-C642-B2B4-BD1760F5C1B0}"/>
              </a:ext>
            </a:extLst>
          </p:cNvPr>
          <p:cNvSpPr/>
          <p:nvPr/>
        </p:nvSpPr>
        <p:spPr>
          <a:xfrm>
            <a:off x="477747" y="339502"/>
            <a:ext cx="8460432" cy="72008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en-GB" sz="2000" b="1" dirty="0">
                <a:solidFill>
                  <a:srgbClr val="062F87"/>
                </a:solidFill>
                <a:latin typeface="Arial Nova" pitchFamily="34" charset="0"/>
                <a:ea typeface="ＭＳ Ｐゴシック" panose="020B0600070205080204" pitchFamily="34" charset="-128"/>
              </a:rPr>
              <a:t>Mapping of SEND Co-production in Birmingham</a:t>
            </a:r>
          </a:p>
          <a:p>
            <a:pPr algn="ctr"/>
            <a:endParaRPr lang="en-GB" sz="2000" b="1" dirty="0">
              <a:solidFill>
                <a:srgbClr val="062F87"/>
              </a:solidFill>
              <a:latin typeface="Arial Nova" pitchFamily="34" charset="0"/>
              <a:ea typeface="ＭＳ Ｐゴシック" panose="020B0600070205080204" pitchFamily="34" charset="-128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The first reporMapping of SEND Co-production in Birmingham has shown that there is a lot of co-production going on but it is small scale and local. It is not systemic. That needs to change. In this report we set out a range of options for future SEND co-production in Birmingham which public service organisations could quickly test and embed in their practices.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8B0DC2-9837-AF47-A499-0833481EA0B8}"/>
              </a:ext>
            </a:extLst>
          </p:cNvPr>
          <p:cNvSpPr/>
          <p:nvPr/>
        </p:nvSpPr>
        <p:spPr>
          <a:xfrm>
            <a:off x="323528" y="1059582"/>
            <a:ext cx="831641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first report of the Mapping of SEND Co-production in Birmingham showed that there is a lot of co-production going on 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… based on interviews with 60+ stakeholders in the SEND system, plus groups of parents, carers &amp; young people, it identified 48 SEND co-production initiatives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Almost all interviewees emphasised future importance of more co-production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Co-design &amp; co-delivery more common than co-commissioning &amp; co-assessment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However, these positive initiatives tend to be small scale, time-limited and local, e.g. around a school or a nursery or a hospital, not systemic.  That needs to change. </a:t>
            </a:r>
            <a:endParaRPr lang="en-GB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the second phase of the mapping exercise we have set out a range of options for future SEND co-production in Birmingham, many of which public service organisations could quickly test and embed in their practices, while others will require long-term change processes.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329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51B809D5-6943-EC4C-9559-BCE56CD06A57}"/>
              </a:ext>
            </a:extLst>
          </p:cNvPr>
          <p:cNvSpPr/>
          <p:nvPr/>
        </p:nvSpPr>
        <p:spPr>
          <a:xfrm>
            <a:off x="251520" y="699542"/>
            <a:ext cx="8460432" cy="4104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1" dirty="0">
                <a:solidFill>
                  <a:srgbClr val="062F87"/>
                </a:solidFill>
                <a:latin typeface="Arial Nova" pitchFamily="34" charset="0"/>
                <a:ea typeface="ＭＳ Ｐゴシック" panose="020B0600070205080204" pitchFamily="34" charset="-128"/>
              </a:rPr>
              <a:t>Mapping options for making SEND co-production wider, deeper and more effective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endParaRPr lang="en-GB" sz="1800" b="1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Methods of getting information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Seven focus groups on different aspects of SEND co-production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Comments and suggestions from parent/carer engagement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Comments and suggestions from parent/carer forum and support groups and young people’s participation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Comments and suggestions from 1-2-1 discussions with individuals involved in the SEND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Over 100 people involved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674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BAD9C-1684-0F40-A658-2E05118F4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7460" y="1472144"/>
            <a:ext cx="4680520" cy="33123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F83F3D-C792-2F48-9FD8-F2851B816804}"/>
              </a:ext>
            </a:extLst>
          </p:cNvPr>
          <p:cNvSpPr/>
          <p:nvPr/>
        </p:nvSpPr>
        <p:spPr>
          <a:xfrm>
            <a:off x="2051720" y="62753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062F87"/>
                </a:solidFill>
                <a:ea typeface="ＭＳ Ｐゴシック" panose="020B0600070205080204" pitchFamily="34" charset="-128"/>
              </a:rPr>
              <a:t>Mapping options for making SEND co-production wider, deeper and more effective:</a:t>
            </a:r>
          </a:p>
          <a:p>
            <a:pPr algn="ctr"/>
            <a:r>
              <a:rPr lang="en-GB" sz="1600" b="1" dirty="0">
                <a:solidFill>
                  <a:srgbClr val="062F87"/>
                </a:solidFill>
                <a:ea typeface="ＭＳ Ｐゴシック" panose="020B0600070205080204" pitchFamily="34" charset="-128"/>
              </a:rPr>
              <a:t>The ‘top ten’ main options</a:t>
            </a:r>
          </a:p>
          <a:p>
            <a:pPr algn="ctr"/>
            <a:endParaRPr lang="en-GB" sz="1600" b="1" dirty="0">
              <a:solidFill>
                <a:srgbClr val="062F87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CCCA6-0993-9645-9132-3AE3ACD2A45E}"/>
              </a:ext>
            </a:extLst>
          </p:cNvPr>
          <p:cNvSpPr txBox="1"/>
          <p:nvPr/>
        </p:nvSpPr>
        <p:spPr>
          <a:xfrm>
            <a:off x="2771800" y="1491630"/>
            <a:ext cx="34563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AEFBA20-F63E-3340-9C93-41275909C62C}"/>
              </a:ext>
            </a:extLst>
          </p:cNvPr>
          <p:cNvSpPr/>
          <p:nvPr/>
        </p:nvSpPr>
        <p:spPr>
          <a:xfrm rot="12931868">
            <a:off x="7247634" y="881934"/>
            <a:ext cx="1653551" cy="1730488"/>
          </a:xfrm>
          <a:prstGeom prst="teardrop">
            <a:avLst>
              <a:gd name="adj" fmla="val 20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A89E0-225E-C542-9DED-E9FD7CC7468D}"/>
              </a:ext>
            </a:extLst>
          </p:cNvPr>
          <p:cNvSpPr txBox="1"/>
          <p:nvPr/>
        </p:nvSpPr>
        <p:spPr>
          <a:xfrm>
            <a:off x="7236296" y="1467180"/>
            <a:ext cx="15520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68 OPTIONS </a:t>
            </a:r>
          </a:p>
          <a:p>
            <a:r>
              <a:rPr lang="en-US" dirty="0"/>
              <a:t>WITHIN THESE </a:t>
            </a:r>
          </a:p>
          <a:p>
            <a:r>
              <a:rPr lang="en-US" dirty="0"/>
              <a:t>HEADINGS</a:t>
            </a:r>
          </a:p>
        </p:txBody>
      </p:sp>
    </p:spTree>
    <p:extLst>
      <p:ext uri="{BB962C8B-B14F-4D97-AF65-F5344CB8AC3E}">
        <p14:creationId xmlns:p14="http://schemas.microsoft.com/office/powerpoint/2010/main" val="19301109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89D906-443A-4C3B-9AA4-40A1DCA71E0A}"/>
              </a:ext>
            </a:extLst>
          </p:cNvPr>
          <p:cNvSpPr/>
          <p:nvPr/>
        </p:nvSpPr>
        <p:spPr>
          <a:xfrm>
            <a:off x="251520" y="915566"/>
            <a:ext cx="8892480" cy="3960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1" dirty="0">
                <a:solidFill>
                  <a:srgbClr val="062F87"/>
                </a:solidFill>
                <a:latin typeface="Arial Nova" pitchFamily="34" charset="0"/>
                <a:ea typeface="ＭＳ Ｐゴシック" panose="020B0600070205080204" pitchFamily="34" charset="-128"/>
              </a:rPr>
              <a:t>Mapping options for making SEND co-production wider, deeper and more effective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KEY POINTS EMERGING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Nearly 70 options were suggested for taking co-production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About 35 of these have already been tried in recent years somewhere 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However, most sectors have very limited awareness of the full range of co-production options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… and in every sector the experience of undertaking most co-production approaches is limited to relatively narrow, local and short term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Current approaches to taking co-production further are therefore similarly narrow and relatively uninformed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is therefore a need to give more impetus to the embedding of co-production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Some services in the system are now taking forward some of the options outlined in this report in order to identify ‘quick wins’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322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88E119-2B5E-8047-A403-DEAAF9B484D6}"/>
              </a:ext>
            </a:extLst>
          </p:cNvPr>
          <p:cNvSpPr/>
          <p:nvPr/>
        </p:nvSpPr>
        <p:spPr>
          <a:xfrm>
            <a:off x="2051720" y="33950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062F87"/>
                </a:solidFill>
                <a:ea typeface="ＭＳ Ｐゴシック" panose="020B0600070205080204" pitchFamily="34" charset="-128"/>
              </a:rPr>
              <a:t>Mapping options for making SEND co-production wider, deeper and more effective:</a:t>
            </a:r>
          </a:p>
          <a:p>
            <a:pPr algn="ctr"/>
            <a:endParaRPr lang="en-GB" sz="1600" b="1" dirty="0">
              <a:solidFill>
                <a:srgbClr val="062F87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GB" sz="1600" b="1" dirty="0">
                <a:solidFill>
                  <a:srgbClr val="062F87"/>
                </a:solidFill>
                <a:ea typeface="ＭＳ Ｐゴシック" panose="020B0600070205080204" pitchFamily="34" charset="-128"/>
              </a:rPr>
              <a:t>The ‘leadership options’</a:t>
            </a:r>
          </a:p>
          <a:p>
            <a:pPr algn="ctr"/>
            <a:endParaRPr lang="en-GB" sz="1600" b="1" dirty="0">
              <a:solidFill>
                <a:srgbClr val="062F87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70C98-8BE4-F745-ADCC-BAD2E0FEF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419622"/>
            <a:ext cx="5024090" cy="3141057"/>
          </a:xfrm>
          <a:prstGeom prst="rect">
            <a:avLst/>
          </a:prstGeom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906626EF-2E8E-5146-A8B7-C507269E8507}"/>
              </a:ext>
            </a:extLst>
          </p:cNvPr>
          <p:cNvSpPr/>
          <p:nvPr/>
        </p:nvSpPr>
        <p:spPr>
          <a:xfrm rot="3075865">
            <a:off x="517476" y="2552739"/>
            <a:ext cx="1218708" cy="1871990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9F30C-7AF9-BA48-89D3-611CA1FBDD28}"/>
              </a:ext>
            </a:extLst>
          </p:cNvPr>
          <p:cNvSpPr txBox="1"/>
          <p:nvPr/>
        </p:nvSpPr>
        <p:spPr>
          <a:xfrm>
            <a:off x="653378" y="2990150"/>
            <a:ext cx="1584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DEALT WITH </a:t>
            </a:r>
          </a:p>
          <a:p>
            <a:r>
              <a:rPr lang="en-US" sz="1400" dirty="0"/>
              <a:t>IN FRAMEWORK </a:t>
            </a:r>
          </a:p>
          <a:p>
            <a:r>
              <a:rPr lang="en-US" sz="1400" dirty="0"/>
              <a:t>AND CHARTER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AA1BF601-841D-4046-BE17-42D86F2590F0}"/>
              </a:ext>
            </a:extLst>
          </p:cNvPr>
          <p:cNvSpPr/>
          <p:nvPr/>
        </p:nvSpPr>
        <p:spPr>
          <a:xfrm rot="20511852" flipH="1">
            <a:off x="7647891" y="2336028"/>
            <a:ext cx="1297120" cy="1000947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821C6-BBB7-0945-B0ED-8FF87D600A5C}"/>
              </a:ext>
            </a:extLst>
          </p:cNvPr>
          <p:cNvSpPr txBox="1"/>
          <p:nvPr/>
        </p:nvSpPr>
        <p:spPr>
          <a:xfrm>
            <a:off x="7720387" y="2499742"/>
            <a:ext cx="1152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Advisory Teams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1E4E2268-E388-8B45-9767-2DCFB7736399}"/>
              </a:ext>
            </a:extLst>
          </p:cNvPr>
          <p:cNvSpPr/>
          <p:nvPr/>
        </p:nvSpPr>
        <p:spPr>
          <a:xfrm rot="20511852" flipH="1">
            <a:off x="7661988" y="3665748"/>
            <a:ext cx="1297120" cy="1000947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8A11F-F8FD-B44B-94CB-8816A4F41A63}"/>
              </a:ext>
            </a:extLst>
          </p:cNvPr>
          <p:cNvSpPr txBox="1"/>
          <p:nvPr/>
        </p:nvSpPr>
        <p:spPr>
          <a:xfrm>
            <a:off x="7674412" y="3764904"/>
            <a:ext cx="12722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BWCHT new</a:t>
            </a:r>
          </a:p>
          <a:p>
            <a:r>
              <a:rPr lang="en-US" dirty="0"/>
              <a:t>policy on </a:t>
            </a:r>
          </a:p>
          <a:p>
            <a:r>
              <a:rPr lang="en-US" dirty="0"/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261373173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32D45-42A2-5144-80DC-CAA1E187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7494"/>
            <a:ext cx="6464300" cy="4749800"/>
          </a:xfrm>
          <a:prstGeom prst="rect">
            <a:avLst/>
          </a:prstGeom>
        </p:spPr>
      </p:pic>
      <p:sp>
        <p:nvSpPr>
          <p:cNvPr id="3" name="Teardrop 2">
            <a:extLst>
              <a:ext uri="{FF2B5EF4-FFF2-40B4-BE49-F238E27FC236}">
                <a16:creationId xmlns:a16="http://schemas.microsoft.com/office/drawing/2014/main" id="{CDE756FA-D135-6A4E-AF2C-3AB1F521B08F}"/>
              </a:ext>
            </a:extLst>
          </p:cNvPr>
          <p:cNvSpPr/>
          <p:nvPr/>
        </p:nvSpPr>
        <p:spPr>
          <a:xfrm rot="16200000">
            <a:off x="7661515" y="2994206"/>
            <a:ext cx="1368151" cy="1675365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723A9-134C-9F4A-8AB8-886383AFB6B5}"/>
              </a:ext>
            </a:extLst>
          </p:cNvPr>
          <p:cNvSpPr txBox="1"/>
          <p:nvPr/>
        </p:nvSpPr>
        <p:spPr>
          <a:xfrm>
            <a:off x="7478931" y="3439473"/>
            <a:ext cx="17571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BPhysioS running </a:t>
            </a:r>
          </a:p>
          <a:p>
            <a:r>
              <a:rPr lang="en-US" dirty="0"/>
              <a:t>Urdu sessions on </a:t>
            </a:r>
          </a:p>
          <a:p>
            <a:r>
              <a:rPr lang="en-US" dirty="0"/>
              <a:t>SEND system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E8FD7B65-6704-A24B-9280-53C79617A786}"/>
              </a:ext>
            </a:extLst>
          </p:cNvPr>
          <p:cNvSpPr/>
          <p:nvPr/>
        </p:nvSpPr>
        <p:spPr>
          <a:xfrm rot="21400602">
            <a:off x="158041" y="2814404"/>
            <a:ext cx="1513709" cy="1787473"/>
          </a:xfrm>
          <a:prstGeom prst="teardrop">
            <a:avLst>
              <a:gd name="adj" fmla="val 139592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557AA-A40E-2747-975A-B895D401D3A7}"/>
              </a:ext>
            </a:extLst>
          </p:cNvPr>
          <p:cNvSpPr txBox="1"/>
          <p:nvPr/>
        </p:nvSpPr>
        <p:spPr>
          <a:xfrm>
            <a:off x="160893" y="3291830"/>
            <a:ext cx="159037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Birmingham </a:t>
            </a:r>
          </a:p>
          <a:p>
            <a:r>
              <a:rPr lang="en-US" dirty="0"/>
              <a:t>Health Providers</a:t>
            </a:r>
          </a:p>
          <a:p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34849821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A904B-0D8E-6644-8324-E034B826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50" y="627534"/>
            <a:ext cx="5070204" cy="3901630"/>
          </a:xfrm>
          <a:prstGeom prst="rect">
            <a:avLst/>
          </a:prstGeom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id="{1EA44B75-3705-3946-8636-F399497155F6}"/>
              </a:ext>
            </a:extLst>
          </p:cNvPr>
          <p:cNvSpPr/>
          <p:nvPr/>
        </p:nvSpPr>
        <p:spPr>
          <a:xfrm rot="3075865">
            <a:off x="433216" y="1035687"/>
            <a:ext cx="952822" cy="1343934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C22E6-F363-0C44-BA8D-709EF0AF05A0}"/>
              </a:ext>
            </a:extLst>
          </p:cNvPr>
          <p:cNvSpPr txBox="1"/>
          <p:nvPr/>
        </p:nvSpPr>
        <p:spPr>
          <a:xfrm>
            <a:off x="607190" y="1375805"/>
            <a:ext cx="9941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SENCOs </a:t>
            </a:r>
          </a:p>
          <a:p>
            <a:r>
              <a:rPr lang="en-US" dirty="0"/>
              <a:t>project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09D15A8C-91D0-4D40-B91A-D6769E03859D}"/>
              </a:ext>
            </a:extLst>
          </p:cNvPr>
          <p:cNvSpPr/>
          <p:nvPr/>
        </p:nvSpPr>
        <p:spPr>
          <a:xfrm rot="14768355">
            <a:off x="6910537" y="3319121"/>
            <a:ext cx="1243330" cy="1575967"/>
          </a:xfrm>
          <a:prstGeom prst="teardrop">
            <a:avLst>
              <a:gd name="adj" fmla="val 200000"/>
            </a:avLst>
          </a:prstGeom>
          <a:noFill/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07E5F-0E04-434C-A8AD-F9104436B85F}"/>
              </a:ext>
            </a:extLst>
          </p:cNvPr>
          <p:cNvSpPr txBox="1"/>
          <p:nvPr/>
        </p:nvSpPr>
        <p:spPr>
          <a:xfrm>
            <a:off x="6732240" y="3723878"/>
            <a:ext cx="1455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PfA/Transitions</a:t>
            </a:r>
          </a:p>
          <a:p>
            <a:r>
              <a:rPr lang="en-US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29048526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73840F6A-0DED-8D44-B960-808E58EC6BCD}"/>
              </a:ext>
            </a:extLst>
          </p:cNvPr>
          <p:cNvSpPr/>
          <p:nvPr/>
        </p:nvSpPr>
        <p:spPr>
          <a:xfrm flipH="1">
            <a:off x="6942512" y="3759972"/>
            <a:ext cx="797840" cy="683986"/>
          </a:xfrm>
          <a:prstGeom prst="teardrop">
            <a:avLst>
              <a:gd name="adj" fmla="val 200000"/>
            </a:avLst>
          </a:prstGeom>
          <a:solidFill>
            <a:schemeClr val="bg1"/>
          </a:solidFill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4E897-2529-9F41-9E6D-5D60D1A9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762050"/>
            <a:ext cx="4824536" cy="3911287"/>
          </a:xfrm>
          <a:prstGeom prst="rect">
            <a:avLst/>
          </a:prstGeom>
        </p:spPr>
      </p:pic>
      <p:sp>
        <p:nvSpPr>
          <p:cNvPr id="3" name="Teardrop 2">
            <a:extLst>
              <a:ext uri="{FF2B5EF4-FFF2-40B4-BE49-F238E27FC236}">
                <a16:creationId xmlns:a16="http://schemas.microsoft.com/office/drawing/2014/main" id="{9B655B0B-D5C9-F94B-9B0A-DE5A6E7B14DA}"/>
              </a:ext>
            </a:extLst>
          </p:cNvPr>
          <p:cNvSpPr/>
          <p:nvPr/>
        </p:nvSpPr>
        <p:spPr>
          <a:xfrm rot="20511852" flipH="1">
            <a:off x="6515730" y="3612860"/>
            <a:ext cx="1297120" cy="1000947"/>
          </a:xfrm>
          <a:prstGeom prst="teardrop">
            <a:avLst>
              <a:gd name="adj" fmla="val 200000"/>
            </a:avLst>
          </a:prstGeom>
          <a:solidFill>
            <a:schemeClr val="bg1"/>
          </a:solidFill>
          <a:ln>
            <a:solidFill>
              <a:srgbClr val="06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Vir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42CF9-9797-1348-91FF-F29A9844D321}"/>
              </a:ext>
            </a:extLst>
          </p:cNvPr>
          <p:cNvSpPr txBox="1"/>
          <p:nvPr/>
        </p:nvSpPr>
        <p:spPr>
          <a:xfrm>
            <a:off x="6401966" y="3804590"/>
            <a:ext cx="14655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Schools</a:t>
            </a:r>
          </a:p>
          <a:p>
            <a:r>
              <a:rPr lang="en-US" dirty="0"/>
              <a:t> – new DPS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6CE46-E542-E744-9958-A5F2E7780E54}"/>
              </a:ext>
            </a:extLst>
          </p:cNvPr>
          <p:cNvSpPr txBox="1"/>
          <p:nvPr/>
        </p:nvSpPr>
        <p:spPr>
          <a:xfrm flipH="1">
            <a:off x="6815367" y="3686417"/>
            <a:ext cx="45719" cy="73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8280B-1786-5843-A102-CA20207FF74C}"/>
              </a:ext>
            </a:extLst>
          </p:cNvPr>
          <p:cNvSpPr txBox="1"/>
          <p:nvPr/>
        </p:nvSpPr>
        <p:spPr>
          <a:xfrm flipV="1">
            <a:off x="6815367" y="3656239"/>
            <a:ext cx="127145" cy="125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5501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irmingham_City_Council___corp_template_updated_Oct_2018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741E65907AD49992B031D4F5E4B2D" ma:contentTypeVersion="12" ma:contentTypeDescription="Create a new document." ma:contentTypeScope="" ma:versionID="b770ee08dad96dbde011e7e6f1f0a9dc">
  <xsd:schema xmlns:xsd="http://www.w3.org/2001/XMLSchema" xmlns:xs="http://www.w3.org/2001/XMLSchema" xmlns:p="http://schemas.microsoft.com/office/2006/metadata/properties" xmlns:ns2="5f594a04-8c00-42b0-b9f2-a32d8c2633b8" xmlns:ns3="00985509-30d0-43c9-86f3-f361f08aab82" targetNamespace="http://schemas.microsoft.com/office/2006/metadata/properties" ma:root="true" ma:fieldsID="0dfe72b9a78a634d305312285e30d216" ns2:_="" ns3:_="">
    <xsd:import namespace="5f594a04-8c00-42b0-b9f2-a32d8c2633b8"/>
    <xsd:import namespace="00985509-30d0-43c9-86f3-f361f08aa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94a04-8c00-42b0-b9f2-a32d8c263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85509-30d0-43c9-86f3-f361f08aab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f594a04-8c00-42b0-b9f2-a32d8c2633b8" xsi:nil="true"/>
    <SharedWithUsers xmlns="00985509-30d0-43c9-86f3-f361f08aab8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DC8AB3D-0B38-4257-BC98-3E926D9820F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55563B8-7883-4E07-91FD-7F180D912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94a04-8c00-42b0-b9f2-a32d8c2633b8"/>
    <ds:schemaRef ds:uri="00985509-30d0-43c9-86f3-f361f08aab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F52BAF-8E4F-4806-9F19-0D8D20AA71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7F1564-3D19-4E94-B637-1FC626E97C01}">
  <ds:schemaRefs>
    <ds:schemaRef ds:uri="http://schemas.microsoft.com/office/2006/metadata/properties"/>
    <ds:schemaRef ds:uri="http://schemas.microsoft.com/office/infopath/2007/PartnerControls"/>
    <ds:schemaRef ds:uri="5f594a04-8c00-42b0-b9f2-a32d8c2633b8"/>
    <ds:schemaRef ds:uri="00985509-30d0-43c9-86f3-f361f08aab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Birmingham_City_Council___corp_template_updated_Oct_2018</Template>
  <TotalTime>9975</TotalTime>
  <Words>653</Words>
  <Application>Microsoft Office PowerPoint</Application>
  <PresentationFormat>On-screen Show (16:9)</PresentationFormat>
  <Paragraphs>97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Wingdings</vt:lpstr>
      <vt:lpstr>Birmingham_City_Council___corp_template_updated_Oct_2018</vt:lpstr>
      <vt:lpstr>Mapping Options for SEND Co-production in Birmingham Tony Bovaird &amp; Maria McCaffrey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goes here</dc:title>
  <dc:creator>Rick Wellings</dc:creator>
  <cp:keywords>Birmingham City Council</cp:keywords>
  <cp:lastModifiedBy>Rowan Griffin</cp:lastModifiedBy>
  <cp:revision>231</cp:revision>
  <cp:lastPrinted>2019-11-27T13:41:32Z</cp:lastPrinted>
  <dcterms:created xsi:type="dcterms:W3CDTF">2019-05-16T13:37:21Z</dcterms:created>
  <dcterms:modified xsi:type="dcterms:W3CDTF">2022-06-29T14:58:09Z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0x0101007DE741E65907AD49992B031D4F5E4B2D</vt:lpwstr>
  </property>
  <property fmtid="{D5CDD505-2E9C-101B-9397-08002B2CF9AE}" pid="3" name="xd_Signature">
    <vt:lpwstr/>
  </property>
  <property fmtid="{D5CDD505-2E9C-101B-9397-08002B2CF9AE}" pid="4" name="display_urn:schemas-microsoft-com:office:office#Editor">
    <vt:lpwstr>Rachel A Edwards</vt:lpwstr>
  </property>
  <property fmtid="{D5CDD505-2E9C-101B-9397-08002B2CF9AE}" pid="5" name="Order">
    <vt:lpwstr>275700.000000000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SharedWithUsers">
    <vt:lpwstr/>
  </property>
  <property fmtid="{D5CDD505-2E9C-101B-9397-08002B2CF9AE}" pid="9" name="display_urn:schemas-microsoft-com:office:office#Author">
    <vt:lpwstr>Rachel A Edwards</vt:lpwstr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TriggerFlowInfo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MediaLengthInSeconds">
    <vt:lpwstr/>
  </property>
</Properties>
</file>