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6"/>
  </p:notesMasterIdLst>
  <p:sldIdLst>
    <p:sldId id="256" r:id="rId5"/>
    <p:sldId id="521" r:id="rId6"/>
    <p:sldId id="524" r:id="rId7"/>
    <p:sldId id="488" r:id="rId8"/>
    <p:sldId id="525" r:id="rId9"/>
    <p:sldId id="526" r:id="rId10"/>
    <p:sldId id="520" r:id="rId11"/>
    <p:sldId id="522" r:id="rId12"/>
    <p:sldId id="523" r:id="rId13"/>
    <p:sldId id="527" r:id="rId14"/>
    <p:sldId id="263" r:id="rId15"/>
  </p:sldIdLst>
  <p:sldSz cx="9144000" cy="5143500" type="screen16x9"/>
  <p:notesSz cx="6858000" cy="9144000"/>
  <p:custDataLst>
    <p:tags r:id="rId17"/>
  </p:custDataLst>
  <p:defaultTex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C32203-5E7E-E4B0-CFA5-E86E8C45C225}" name="Faye Higgins" initials="FH" userId="S::faye.higgins@birmingham.gov.uk::48b6bafc-2f37-4e5a-bfd3-3632356ed5ff" providerId="AD"/>
  <p188:author id="{09F07D15-9C32-C95E-2227-BDB6F69093B0}" name="Victor Roman" initials="VR" userId="S::Victor.Roman@birmingham.gov.uk::de93026f-f8db-43a7-a9fe-02131f4c2c5f" providerId="AD"/>
  <p188:author id="{80957BBE-4AB0-49D2-CD18-420302CBC05A}" name="Bob Harrison" initials="BH" userId="S::bob.harrison@birmingham.gov.uk::04dd6b25-2462-4291-b342-796b0d9293ff" providerId="AD"/>
  <p188:author id="{9601ACC9-19A5-F215-E707-53F866F15277}" name="Laura Beaumont" initials="LB" userId="S::Laura.Beaumont@birmingham.gov.uk::8f954da9-fdd1-43b3-bccb-b6d7ffe64a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wan Griffin" initials="RG" lastIdx="1" clrIdx="0">
    <p:extLst>
      <p:ext uri="{19B8F6BF-5375-455C-9EA6-DF929625EA0E}">
        <p15:presenceInfo xmlns:p15="http://schemas.microsoft.com/office/powerpoint/2012/main" userId="S::Rowan.Griffin@birmingham.gov.uk::9020ef7a-90bb-4486-b3ca-0c14314e2a39" providerId="AD"/>
      </p:ext>
    </p:extLst>
  </p:cmAuthor>
  <p:cmAuthor id="2" name="Victor Roman" initials="VR" lastIdx="1" clrIdx="1">
    <p:extLst>
      <p:ext uri="{19B8F6BF-5375-455C-9EA6-DF929625EA0E}">
        <p15:presenceInfo xmlns:p15="http://schemas.microsoft.com/office/powerpoint/2012/main" userId="S::Victor.Roman@birmingham.gov.uk::de93026f-f8db-43a7-a9fe-02131f4c2c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BE04"/>
    <a:srgbClr val="FDAF17"/>
    <a:srgbClr val="864192"/>
    <a:srgbClr val="E12184"/>
    <a:srgbClr val="F15A21"/>
    <a:srgbClr val="00B9F2"/>
    <a:srgbClr val="D7D7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54212A-4A94-4D24-926D-5127B0BC4287}" v="15" dt="2022-06-29T15:21:35.7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56" y="44"/>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wan Griffin" userId="9020ef7a-90bb-4486-b3ca-0c14314e2a39" providerId="ADAL" clId="{0B54212A-4A94-4D24-926D-5127B0BC4287}"/>
    <pc:docChg chg="undo custSel addSld modSld sldOrd">
      <pc:chgData name="Rowan Griffin" userId="9020ef7a-90bb-4486-b3ca-0c14314e2a39" providerId="ADAL" clId="{0B54212A-4A94-4D24-926D-5127B0BC4287}" dt="2022-06-29T15:23:08.169" v="239" actId="1076"/>
      <pc:docMkLst>
        <pc:docMk/>
      </pc:docMkLst>
      <pc:sldChg chg="modSp mod">
        <pc:chgData name="Rowan Griffin" userId="9020ef7a-90bb-4486-b3ca-0c14314e2a39" providerId="ADAL" clId="{0B54212A-4A94-4D24-926D-5127B0BC4287}" dt="2022-06-29T15:15:01.191" v="26" actId="20577"/>
        <pc:sldMkLst>
          <pc:docMk/>
          <pc:sldMk cId="3515993843" sldId="256"/>
        </pc:sldMkLst>
        <pc:spChg chg="mod">
          <ac:chgData name="Rowan Griffin" userId="9020ef7a-90bb-4486-b3ca-0c14314e2a39" providerId="ADAL" clId="{0B54212A-4A94-4D24-926D-5127B0BC4287}" dt="2022-06-29T15:15:01.191" v="26" actId="20577"/>
          <ac:spMkLst>
            <pc:docMk/>
            <pc:sldMk cId="3515993843" sldId="256"/>
            <ac:spMk id="3" creationId="{00000000-0000-0000-0000-000000000000}"/>
          </ac:spMkLst>
        </pc:spChg>
      </pc:sldChg>
      <pc:sldChg chg="modSp mod">
        <pc:chgData name="Rowan Griffin" userId="9020ef7a-90bb-4486-b3ca-0c14314e2a39" providerId="ADAL" clId="{0B54212A-4A94-4D24-926D-5127B0BC4287}" dt="2022-06-29T15:15:21.023" v="40" actId="20577"/>
        <pc:sldMkLst>
          <pc:docMk/>
          <pc:sldMk cId="1331993962" sldId="521"/>
        </pc:sldMkLst>
        <pc:spChg chg="mod">
          <ac:chgData name="Rowan Griffin" userId="9020ef7a-90bb-4486-b3ca-0c14314e2a39" providerId="ADAL" clId="{0B54212A-4A94-4D24-926D-5127B0BC4287}" dt="2022-06-29T15:15:21.023" v="40" actId="20577"/>
          <ac:spMkLst>
            <pc:docMk/>
            <pc:sldMk cId="1331993962" sldId="521"/>
            <ac:spMk id="6" creationId="{0A6EDBCE-A378-4AB6-A4D3-5B958332564B}"/>
          </ac:spMkLst>
        </pc:spChg>
      </pc:sldChg>
      <pc:sldChg chg="ord">
        <pc:chgData name="Rowan Griffin" userId="9020ef7a-90bb-4486-b3ca-0c14314e2a39" providerId="ADAL" clId="{0B54212A-4A94-4D24-926D-5127B0BC4287}" dt="2022-06-29T15:16:07.877" v="42"/>
        <pc:sldMkLst>
          <pc:docMk/>
          <pc:sldMk cId="478107313" sldId="522"/>
        </pc:sldMkLst>
      </pc:sldChg>
      <pc:sldChg chg="modSp mod">
        <pc:chgData name="Rowan Griffin" userId="9020ef7a-90bb-4486-b3ca-0c14314e2a39" providerId="ADAL" clId="{0B54212A-4A94-4D24-926D-5127B0BC4287}" dt="2022-06-29T15:22:16.474" v="181" actId="255"/>
        <pc:sldMkLst>
          <pc:docMk/>
          <pc:sldMk cId="23822044" sldId="523"/>
        </pc:sldMkLst>
        <pc:spChg chg="mod">
          <ac:chgData name="Rowan Griffin" userId="9020ef7a-90bb-4486-b3ca-0c14314e2a39" providerId="ADAL" clId="{0B54212A-4A94-4D24-926D-5127B0BC4287}" dt="2022-06-29T15:22:07.392" v="179" actId="20577"/>
          <ac:spMkLst>
            <pc:docMk/>
            <pc:sldMk cId="23822044" sldId="523"/>
            <ac:spMk id="2" creationId="{B2BBA49C-92E6-47FE-9FE5-D8363DF47A2C}"/>
          </ac:spMkLst>
        </pc:spChg>
        <pc:spChg chg="mod">
          <ac:chgData name="Rowan Griffin" userId="9020ef7a-90bb-4486-b3ca-0c14314e2a39" providerId="ADAL" clId="{0B54212A-4A94-4D24-926D-5127B0BC4287}" dt="2022-06-29T15:22:16.474" v="181" actId="255"/>
          <ac:spMkLst>
            <pc:docMk/>
            <pc:sldMk cId="23822044" sldId="523"/>
            <ac:spMk id="5" creationId="{0335070F-4739-42FF-B88A-431F3CC0F91F}"/>
          </ac:spMkLst>
        </pc:spChg>
      </pc:sldChg>
      <pc:sldChg chg="modSp mod">
        <pc:chgData name="Rowan Griffin" userId="9020ef7a-90bb-4486-b3ca-0c14314e2a39" providerId="ADAL" clId="{0B54212A-4A94-4D24-926D-5127B0BC4287}" dt="2022-06-28T15:40:35.899" v="8" actId="20577"/>
        <pc:sldMkLst>
          <pc:docMk/>
          <pc:sldMk cId="3753199681" sldId="524"/>
        </pc:sldMkLst>
        <pc:spChg chg="mod">
          <ac:chgData name="Rowan Griffin" userId="9020ef7a-90bb-4486-b3ca-0c14314e2a39" providerId="ADAL" clId="{0B54212A-4A94-4D24-926D-5127B0BC4287}" dt="2022-06-28T15:40:35.899" v="8" actId="20577"/>
          <ac:spMkLst>
            <pc:docMk/>
            <pc:sldMk cId="3753199681" sldId="524"/>
            <ac:spMk id="5" creationId="{AE769866-EAD8-445C-B853-F6D5709094A9}"/>
          </ac:spMkLst>
        </pc:spChg>
      </pc:sldChg>
      <pc:sldChg chg="modSp mod">
        <pc:chgData name="Rowan Griffin" userId="9020ef7a-90bb-4486-b3ca-0c14314e2a39" providerId="ADAL" clId="{0B54212A-4A94-4D24-926D-5127B0BC4287}" dt="2022-06-29T15:16:59.466" v="45" actId="948"/>
        <pc:sldMkLst>
          <pc:docMk/>
          <pc:sldMk cId="2869786793" sldId="525"/>
        </pc:sldMkLst>
        <pc:spChg chg="mod">
          <ac:chgData name="Rowan Griffin" userId="9020ef7a-90bb-4486-b3ca-0c14314e2a39" providerId="ADAL" clId="{0B54212A-4A94-4D24-926D-5127B0BC4287}" dt="2022-06-29T15:16:59.466" v="45" actId="948"/>
          <ac:spMkLst>
            <pc:docMk/>
            <pc:sldMk cId="2869786793" sldId="525"/>
            <ac:spMk id="8" creationId="{79109AAB-5E0E-4A05-A796-35AEA22C3AEA}"/>
          </ac:spMkLst>
        </pc:spChg>
      </pc:sldChg>
      <pc:sldChg chg="addSp delSp modSp add mod">
        <pc:chgData name="Rowan Griffin" userId="9020ef7a-90bb-4486-b3ca-0c14314e2a39" providerId="ADAL" clId="{0B54212A-4A94-4D24-926D-5127B0BC4287}" dt="2022-06-29T15:23:08.169" v="239" actId="1076"/>
        <pc:sldMkLst>
          <pc:docMk/>
          <pc:sldMk cId="3389408948" sldId="527"/>
        </pc:sldMkLst>
        <pc:spChg chg="add del mod">
          <ac:chgData name="Rowan Griffin" userId="9020ef7a-90bb-4486-b3ca-0c14314e2a39" providerId="ADAL" clId="{0B54212A-4A94-4D24-926D-5127B0BC4287}" dt="2022-06-29T15:22:39.547" v="218" actId="1076"/>
          <ac:spMkLst>
            <pc:docMk/>
            <pc:sldMk cId="3389408948" sldId="527"/>
            <ac:spMk id="2" creationId="{B2BBA49C-92E6-47FE-9FE5-D8363DF47A2C}"/>
          </ac:spMkLst>
        </pc:spChg>
        <pc:spChg chg="add del mod">
          <ac:chgData name="Rowan Griffin" userId="9020ef7a-90bb-4486-b3ca-0c14314e2a39" providerId="ADAL" clId="{0B54212A-4A94-4D24-926D-5127B0BC4287}" dt="2022-06-29T15:19:21.955" v="108"/>
          <ac:spMkLst>
            <pc:docMk/>
            <pc:sldMk cId="3389408948" sldId="527"/>
            <ac:spMk id="3" creationId="{D49B8F45-9CAE-4F2F-B8BA-37258A91935D}"/>
          </ac:spMkLst>
        </pc:spChg>
        <pc:spChg chg="del">
          <ac:chgData name="Rowan Griffin" userId="9020ef7a-90bb-4486-b3ca-0c14314e2a39" providerId="ADAL" clId="{0B54212A-4A94-4D24-926D-5127B0BC4287}" dt="2022-06-29T15:18:28.746" v="92" actId="21"/>
          <ac:spMkLst>
            <pc:docMk/>
            <pc:sldMk cId="3389408948" sldId="527"/>
            <ac:spMk id="5" creationId="{0335070F-4739-42FF-B88A-431F3CC0F91F}"/>
          </ac:spMkLst>
        </pc:spChg>
        <pc:spChg chg="add del mod">
          <ac:chgData name="Rowan Griffin" userId="9020ef7a-90bb-4486-b3ca-0c14314e2a39" providerId="ADAL" clId="{0B54212A-4A94-4D24-926D-5127B0BC4287}" dt="2022-06-29T15:19:21.955" v="108"/>
          <ac:spMkLst>
            <pc:docMk/>
            <pc:sldMk cId="3389408948" sldId="527"/>
            <ac:spMk id="6" creationId="{B0BD3742-8336-40E7-AF13-F5A3D9E42B84}"/>
          </ac:spMkLst>
        </pc:spChg>
        <pc:spChg chg="add del mod">
          <ac:chgData name="Rowan Griffin" userId="9020ef7a-90bb-4486-b3ca-0c14314e2a39" providerId="ADAL" clId="{0B54212A-4A94-4D24-926D-5127B0BC4287}" dt="2022-06-29T15:19:20.032" v="105" actId="21"/>
          <ac:spMkLst>
            <pc:docMk/>
            <pc:sldMk cId="3389408948" sldId="527"/>
            <ac:spMk id="8" creationId="{06BB5EAE-6604-42EB-8054-9564DAC19BCB}"/>
          </ac:spMkLst>
        </pc:spChg>
        <pc:spChg chg="add mod">
          <ac:chgData name="Rowan Griffin" userId="9020ef7a-90bb-4486-b3ca-0c14314e2a39" providerId="ADAL" clId="{0B54212A-4A94-4D24-926D-5127B0BC4287}" dt="2022-06-29T15:23:08.169" v="239" actId="1076"/>
          <ac:spMkLst>
            <pc:docMk/>
            <pc:sldMk cId="3389408948" sldId="527"/>
            <ac:spMk id="9" creationId="{0C19BB63-C326-4C94-ADDD-4B5024F777C6}"/>
          </ac:spMkLst>
        </pc:spChg>
        <pc:spChg chg="add mod">
          <ac:chgData name="Rowan Griffin" userId="9020ef7a-90bb-4486-b3ca-0c14314e2a39" providerId="ADAL" clId="{0B54212A-4A94-4D24-926D-5127B0BC4287}" dt="2022-06-29T15:23:06.844" v="238" actId="1076"/>
          <ac:spMkLst>
            <pc:docMk/>
            <pc:sldMk cId="3389408948" sldId="527"/>
            <ac:spMk id="14" creationId="{BBCA8800-723B-44C3-885C-CD2E492372F9}"/>
          </ac:spMkLst>
        </pc:spChg>
        <pc:picChg chg="add del mod">
          <ac:chgData name="Rowan Griffin" userId="9020ef7a-90bb-4486-b3ca-0c14314e2a39" providerId="ADAL" clId="{0B54212A-4A94-4D24-926D-5127B0BC4287}" dt="2022-06-29T15:21:34.917" v="169" actId="21"/>
          <ac:picMkLst>
            <pc:docMk/>
            <pc:sldMk cId="3389408948" sldId="527"/>
            <ac:picMk id="10" creationId="{59BEF46B-C4F6-4947-9923-FA7CDA548FC8}"/>
          </ac:picMkLst>
        </pc:picChg>
        <pc:picChg chg="add mod">
          <ac:chgData name="Rowan Griffin" userId="9020ef7a-90bb-4486-b3ca-0c14314e2a39" providerId="ADAL" clId="{0B54212A-4A94-4D24-926D-5127B0BC4287}" dt="2022-06-29T15:21:47.513" v="173" actId="1076"/>
          <ac:picMkLst>
            <pc:docMk/>
            <pc:sldMk cId="3389408948" sldId="527"/>
            <ac:picMk id="12" creationId="{60122D2A-6C19-4DC8-A226-820189779A94}"/>
          </ac:picMkLst>
        </pc:picChg>
        <pc:picChg chg="add del mod">
          <ac:chgData name="Rowan Griffin" userId="9020ef7a-90bb-4486-b3ca-0c14314e2a39" providerId="ADAL" clId="{0B54212A-4A94-4D24-926D-5127B0BC4287}" dt="2022-06-29T15:19:21.955" v="108"/>
          <ac:picMkLst>
            <pc:docMk/>
            <pc:sldMk cId="3389408948" sldId="527"/>
            <ac:picMk id="2049" creationId="{9CF0B3F7-A90E-411E-9DC5-79117A756D21}"/>
          </ac:picMkLst>
        </pc:picChg>
      </pc:sldChg>
    </pc:docChg>
  </pc:docChgLst>
  <pc:docChgLst>
    <pc:chgData name="Rowan Griffin" userId="9020ef7a-90bb-4486-b3ca-0c14314e2a39" providerId="ADAL" clId="{B5FFC369-A575-4DF9-BF2B-CB62C6C7276D}"/>
    <pc:docChg chg="modSld">
      <pc:chgData name="Rowan Griffin" userId="9020ef7a-90bb-4486-b3ca-0c14314e2a39" providerId="ADAL" clId="{B5FFC369-A575-4DF9-BF2B-CB62C6C7276D}" dt="2022-06-24T12:26:27.085" v="1" actId="20577"/>
      <pc:docMkLst>
        <pc:docMk/>
      </pc:docMkLst>
      <pc:sldChg chg="modSp mod">
        <pc:chgData name="Rowan Griffin" userId="9020ef7a-90bb-4486-b3ca-0c14314e2a39" providerId="ADAL" clId="{B5FFC369-A575-4DF9-BF2B-CB62C6C7276D}" dt="2022-06-24T12:26:27.085" v="1" actId="20577"/>
        <pc:sldMkLst>
          <pc:docMk/>
          <pc:sldMk cId="2869786793" sldId="525"/>
        </pc:sldMkLst>
        <pc:spChg chg="mod">
          <ac:chgData name="Rowan Griffin" userId="9020ef7a-90bb-4486-b3ca-0c14314e2a39" providerId="ADAL" clId="{B5FFC369-A575-4DF9-BF2B-CB62C6C7276D}" dt="2022-06-24T12:26:27.085" v="1" actId="20577"/>
          <ac:spMkLst>
            <pc:docMk/>
            <pc:sldMk cId="2869786793" sldId="525"/>
            <ac:spMk id="8" creationId="{79109AAB-5E0E-4A05-A796-35AEA22C3AE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ACA597-D0FC-49B8-89F5-D53AACD26BB3}" type="datetimeFigureOut">
              <a:rPr lang="en-GB" smtClean="0"/>
              <a:t>29/06/2022</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6BD850-0564-4E4B-BE85-B7205CE7C8D7}" type="slidenum">
              <a:rPr lang="en-GB" smtClean="0"/>
              <a:t>‹#›</a:t>
            </a:fld>
            <a:endParaRPr lang="en-GB" dirty="0"/>
          </a:p>
        </p:txBody>
      </p:sp>
    </p:spTree>
    <p:extLst>
      <p:ext uri="{BB962C8B-B14F-4D97-AF65-F5344CB8AC3E}">
        <p14:creationId xmlns:p14="http://schemas.microsoft.com/office/powerpoint/2010/main" val="1622116193"/>
      </p:ext>
    </p:extLst>
  </p:cSld>
  <p:clrMap bg1="lt1" tx1="dk1" bg2="lt2" tx2="dk2" accent1="accent1" accent2="accent2" accent3="accent3" accent4="accent4" accent5="accent5" accent6="accent6" hlink="hlink" folHlink="folHlink"/>
  <p:notesStyle>
    <a:lvl1pPr marL="0" algn="l" defTabSz="779252" rtl="0" eaLnBrk="1" latinLnBrk="0" hangingPunct="1">
      <a:defRPr sz="1000" kern="1200">
        <a:solidFill>
          <a:schemeClr val="tx1"/>
        </a:solidFill>
        <a:latin typeface="Arial Nova Light" pitchFamily="34" charset="0"/>
        <a:ea typeface="+mn-ea"/>
        <a:cs typeface="Arial Nova Light" pitchFamily="34" charset="0"/>
      </a:defRPr>
    </a:lvl1pPr>
    <a:lvl2pPr marL="389626" algn="l" defTabSz="779252" rtl="0" eaLnBrk="1" latinLnBrk="0" hangingPunct="1">
      <a:defRPr sz="1000" kern="1200">
        <a:solidFill>
          <a:schemeClr val="tx1"/>
        </a:solidFill>
        <a:latin typeface="Arial Nova Light" pitchFamily="34" charset="0"/>
        <a:ea typeface="+mn-ea"/>
        <a:cs typeface="Arial Nova Light" pitchFamily="34" charset="0"/>
      </a:defRPr>
    </a:lvl2pPr>
    <a:lvl3pPr marL="779252" algn="l" defTabSz="779252" rtl="0" eaLnBrk="1" latinLnBrk="0" hangingPunct="1">
      <a:defRPr sz="1000" kern="1200">
        <a:solidFill>
          <a:schemeClr val="tx1"/>
        </a:solidFill>
        <a:latin typeface="Arial Nova Light" pitchFamily="34" charset="0"/>
        <a:ea typeface="+mn-ea"/>
        <a:cs typeface="Arial Nova Light" pitchFamily="34" charset="0"/>
      </a:defRPr>
    </a:lvl3pPr>
    <a:lvl4pPr marL="1168878" algn="l" defTabSz="779252" rtl="0" eaLnBrk="1" latinLnBrk="0" hangingPunct="1">
      <a:defRPr sz="1000" kern="1200">
        <a:solidFill>
          <a:schemeClr val="tx1"/>
        </a:solidFill>
        <a:latin typeface="Arial Nova Light" pitchFamily="34" charset="0"/>
        <a:ea typeface="+mn-ea"/>
        <a:cs typeface="Arial Nova Light" pitchFamily="34" charset="0"/>
      </a:defRPr>
    </a:lvl4pPr>
    <a:lvl5pPr marL="1558503" algn="l" defTabSz="779252" rtl="0" eaLnBrk="1" latinLnBrk="0" hangingPunct="1">
      <a:defRPr sz="1000" kern="1200">
        <a:solidFill>
          <a:schemeClr val="tx1"/>
        </a:solidFill>
        <a:latin typeface="Arial Nova Light" pitchFamily="34" charset="0"/>
        <a:ea typeface="+mn-ea"/>
        <a:cs typeface="Arial Nova Light" pitchFamily="34" charset="0"/>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Chart, histogram&#10;&#10;Description automatically generated">
            <a:extLst>
              <a:ext uri="{FF2B5EF4-FFF2-40B4-BE49-F238E27FC236}">
                <a16:creationId xmlns:a16="http://schemas.microsoft.com/office/drawing/2014/main" id="{63031EDC-A21F-493C-BAE1-06B14D609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tint val="75000"/>
                  </a:schemeClr>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pic>
        <p:nvPicPr>
          <p:cNvPr id="6" name="Picture 5">
            <a:extLst>
              <a:ext uri="{FF2B5EF4-FFF2-40B4-BE49-F238E27FC236}">
                <a16:creationId xmlns:a16="http://schemas.microsoft.com/office/drawing/2014/main" id="{BEF15B24-53EE-44C1-9D09-F11D39AC8963}"/>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16391" y="4448040"/>
            <a:ext cx="530954" cy="525069"/>
          </a:xfrm>
          <a:prstGeom prst="rect">
            <a:avLst/>
          </a:prstGeom>
          <a:noFill/>
          <a:ln>
            <a:noFill/>
          </a:ln>
        </p:spPr>
      </p:pic>
      <p:pic>
        <p:nvPicPr>
          <p:cNvPr id="8" name="Picture 2" descr="See the source image">
            <a:extLst>
              <a:ext uri="{FF2B5EF4-FFF2-40B4-BE49-F238E27FC236}">
                <a16:creationId xmlns:a16="http://schemas.microsoft.com/office/drawing/2014/main" id="{D05C5109-7251-46CD-844B-DA215705BC2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36364" y="4639445"/>
            <a:ext cx="988379" cy="1907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blue and white logo&#10;&#10;Description automatically generated with medium confidence">
            <a:extLst>
              <a:ext uri="{FF2B5EF4-FFF2-40B4-BE49-F238E27FC236}">
                <a16:creationId xmlns:a16="http://schemas.microsoft.com/office/drawing/2014/main" id="{90371BB1-8AC6-4ED7-BCEF-82C4D360101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96656" y="4518737"/>
            <a:ext cx="848662" cy="383677"/>
          </a:xfrm>
          <a:prstGeom prst="rect">
            <a:avLst/>
          </a:prstGeom>
        </p:spPr>
      </p:pic>
      <p:pic>
        <p:nvPicPr>
          <p:cNvPr id="11" name="Picture 10" descr="Text&#10;&#10;Description automatically generated with medium confidence">
            <a:extLst>
              <a:ext uri="{FF2B5EF4-FFF2-40B4-BE49-F238E27FC236}">
                <a16:creationId xmlns:a16="http://schemas.microsoft.com/office/drawing/2014/main" id="{8C4AFB9B-B842-4677-A5B0-C372EACE98B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47669" y="4448040"/>
            <a:ext cx="848662" cy="500162"/>
          </a:xfrm>
          <a:prstGeom prst="rect">
            <a:avLst/>
          </a:prstGeom>
        </p:spPr>
      </p:pic>
    </p:spTree>
    <p:extLst>
      <p:ext uri="{BB962C8B-B14F-4D97-AF65-F5344CB8AC3E}">
        <p14:creationId xmlns:p14="http://schemas.microsoft.com/office/powerpoint/2010/main" val="366558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0F3F065D-3009-4E32-AB02-B302B8D520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204787"/>
            <a:ext cx="3008313" cy="871538"/>
          </a:xfrm>
        </p:spPr>
        <p:txBody>
          <a:bodyPr anchor="t"/>
          <a:lstStyle>
            <a:lvl1pPr algn="l">
              <a:defRPr sz="1700" b="1"/>
            </a:lvl1pPr>
          </a:lstStyle>
          <a:p>
            <a:r>
              <a:rPr lang="en-US"/>
              <a:t>Click to edit Master title style</a:t>
            </a:r>
            <a:endParaRPr lang="en-GB"/>
          </a:p>
        </p:txBody>
      </p:sp>
      <p:sp>
        <p:nvSpPr>
          <p:cNvPr id="3" name="Content Placeholder 2"/>
          <p:cNvSpPr>
            <a:spLocks noGrp="1"/>
          </p:cNvSpPr>
          <p:nvPr>
            <p:ph idx="1"/>
          </p:nvPr>
        </p:nvSpPr>
        <p:spPr>
          <a:xfrm>
            <a:off x="3575051" y="204789"/>
            <a:ext cx="5111750" cy="4205222"/>
          </a:xfrm>
        </p:spPr>
        <p:txBody>
          <a:bodyPr>
            <a:normAutofit/>
          </a:bodyPr>
          <a:lstStyle>
            <a:lvl1pPr>
              <a:defRPr sz="2000"/>
            </a:lvl1pPr>
            <a:lvl2pPr>
              <a:defRPr sz="1700"/>
            </a:lvl2pPr>
            <a:lvl3pPr>
              <a:defRPr sz="1500"/>
            </a:lvl3pPr>
            <a:lvl4pPr>
              <a:defRPr sz="1400"/>
            </a:lvl4pPr>
            <a:lvl5pPr>
              <a:defRPr sz="14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076326"/>
            <a:ext cx="3008313" cy="3370337"/>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n-US"/>
              <a:t>Click to edit Master text styles</a:t>
            </a:r>
          </a:p>
        </p:txBody>
      </p:sp>
      <p:sp>
        <p:nvSpPr>
          <p:cNvPr id="10"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pic>
        <p:nvPicPr>
          <p:cNvPr id="8" name="Picture 7">
            <a:extLst>
              <a:ext uri="{FF2B5EF4-FFF2-40B4-BE49-F238E27FC236}">
                <a16:creationId xmlns:a16="http://schemas.microsoft.com/office/drawing/2014/main" id="{17B85657-5C99-4A81-91E9-47C7FEA6A367}"/>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42277" y="4575567"/>
            <a:ext cx="530954" cy="525069"/>
          </a:xfrm>
          <a:prstGeom prst="rect">
            <a:avLst/>
          </a:prstGeom>
          <a:noFill/>
          <a:ln>
            <a:noFill/>
          </a:ln>
        </p:spPr>
      </p:pic>
      <p:pic>
        <p:nvPicPr>
          <p:cNvPr id="9" name="Picture 2" descr="See the source image">
            <a:extLst>
              <a:ext uri="{FF2B5EF4-FFF2-40B4-BE49-F238E27FC236}">
                <a16:creationId xmlns:a16="http://schemas.microsoft.com/office/drawing/2014/main" id="{241F6497-D624-4119-85CB-C722DB21D70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962250" y="4766972"/>
            <a:ext cx="988379" cy="1907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blue and white logo&#10;&#10;Description automatically generated with medium confidence">
            <a:extLst>
              <a:ext uri="{FF2B5EF4-FFF2-40B4-BE49-F238E27FC236}">
                <a16:creationId xmlns:a16="http://schemas.microsoft.com/office/drawing/2014/main" id="{8B113EE0-F681-4D91-BC93-4D3E63ED243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22542" y="4646264"/>
            <a:ext cx="848662" cy="383677"/>
          </a:xfrm>
          <a:prstGeom prst="rect">
            <a:avLst/>
          </a:prstGeom>
        </p:spPr>
      </p:pic>
      <p:pic>
        <p:nvPicPr>
          <p:cNvPr id="12" name="Picture 11" descr="Text&#10;&#10;Description automatically generated with medium confidence">
            <a:extLst>
              <a:ext uri="{FF2B5EF4-FFF2-40B4-BE49-F238E27FC236}">
                <a16:creationId xmlns:a16="http://schemas.microsoft.com/office/drawing/2014/main" id="{055ECBC4-18F0-4DD6-A8FC-AE009DEBB2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073555" y="4575567"/>
            <a:ext cx="848662" cy="500162"/>
          </a:xfrm>
          <a:prstGeom prst="rect">
            <a:avLst/>
          </a:prstGeom>
        </p:spPr>
      </p:pic>
    </p:spTree>
    <p:extLst>
      <p:ext uri="{BB962C8B-B14F-4D97-AF65-F5344CB8AC3E}">
        <p14:creationId xmlns:p14="http://schemas.microsoft.com/office/powerpoint/2010/main" val="425167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Chart&#10;&#10;Description automatically generated with low confidence">
            <a:extLst>
              <a:ext uri="{FF2B5EF4-FFF2-40B4-BE49-F238E27FC236}">
                <a16:creationId xmlns:a16="http://schemas.microsoft.com/office/drawing/2014/main" id="{F4814FA2-8781-4A40-BC3B-4467FA2908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pic>
        <p:nvPicPr>
          <p:cNvPr id="4" name="Picture 3">
            <a:extLst>
              <a:ext uri="{FF2B5EF4-FFF2-40B4-BE49-F238E27FC236}">
                <a16:creationId xmlns:a16="http://schemas.microsoft.com/office/drawing/2014/main" id="{AACA7936-7BE8-47E4-BBCE-E8563C9F1399}"/>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42277" y="4515495"/>
            <a:ext cx="530954" cy="525069"/>
          </a:xfrm>
          <a:prstGeom prst="rect">
            <a:avLst/>
          </a:prstGeom>
          <a:noFill/>
          <a:ln>
            <a:noFill/>
          </a:ln>
        </p:spPr>
      </p:pic>
      <p:pic>
        <p:nvPicPr>
          <p:cNvPr id="5" name="Picture 2" descr="See the source image">
            <a:extLst>
              <a:ext uri="{FF2B5EF4-FFF2-40B4-BE49-F238E27FC236}">
                <a16:creationId xmlns:a16="http://schemas.microsoft.com/office/drawing/2014/main" id="{41689125-79CC-4D22-9DCC-60DF123244C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962250" y="4706900"/>
            <a:ext cx="988379" cy="1907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ue and white logo&#10;&#10;Description automatically generated with medium confidence">
            <a:extLst>
              <a:ext uri="{FF2B5EF4-FFF2-40B4-BE49-F238E27FC236}">
                <a16:creationId xmlns:a16="http://schemas.microsoft.com/office/drawing/2014/main" id="{6F4E6070-C3CD-44EC-9A83-B15D047BC02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22542" y="4586192"/>
            <a:ext cx="848662" cy="383677"/>
          </a:xfrm>
          <a:prstGeom prst="rect">
            <a:avLst/>
          </a:prstGeom>
        </p:spPr>
      </p:pic>
      <p:pic>
        <p:nvPicPr>
          <p:cNvPr id="8" name="Picture 7" descr="Text&#10;&#10;Description automatically generated with medium confidence">
            <a:extLst>
              <a:ext uri="{FF2B5EF4-FFF2-40B4-BE49-F238E27FC236}">
                <a16:creationId xmlns:a16="http://schemas.microsoft.com/office/drawing/2014/main" id="{296FFF71-0F70-4169-92F6-5520B485DBF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073555" y="4515495"/>
            <a:ext cx="848662" cy="500162"/>
          </a:xfrm>
          <a:prstGeom prst="rect">
            <a:avLst/>
          </a:prstGeom>
        </p:spPr>
      </p:pic>
    </p:spTree>
    <p:extLst>
      <p:ext uri="{BB962C8B-B14F-4D97-AF65-F5344CB8AC3E}">
        <p14:creationId xmlns:p14="http://schemas.microsoft.com/office/powerpoint/2010/main" val="26208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B1B4CC0C-06BC-4A63-8B6F-3CB9B8024E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pic>
        <p:nvPicPr>
          <p:cNvPr id="7" name="Picture 6">
            <a:extLst>
              <a:ext uri="{FF2B5EF4-FFF2-40B4-BE49-F238E27FC236}">
                <a16:creationId xmlns:a16="http://schemas.microsoft.com/office/drawing/2014/main" id="{B70CB8AA-F443-4A3E-8AA2-C94E1D51CD83}"/>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86411" y="4536026"/>
            <a:ext cx="530954" cy="525069"/>
          </a:xfrm>
          <a:prstGeom prst="rect">
            <a:avLst/>
          </a:prstGeom>
          <a:noFill/>
          <a:ln>
            <a:noFill/>
          </a:ln>
        </p:spPr>
      </p:pic>
      <p:pic>
        <p:nvPicPr>
          <p:cNvPr id="9" name="Picture 2" descr="See the source image">
            <a:extLst>
              <a:ext uri="{FF2B5EF4-FFF2-40B4-BE49-F238E27FC236}">
                <a16:creationId xmlns:a16="http://schemas.microsoft.com/office/drawing/2014/main" id="{1047D096-B52E-4F86-8ED3-7A205B78789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06384" y="4727431"/>
            <a:ext cx="988379" cy="1907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blue and white logo&#10;&#10;Description automatically generated with medium confidence">
            <a:extLst>
              <a:ext uri="{FF2B5EF4-FFF2-40B4-BE49-F238E27FC236}">
                <a16:creationId xmlns:a16="http://schemas.microsoft.com/office/drawing/2014/main" id="{08822540-3757-413A-BBF8-134142C2B9F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66676" y="4606723"/>
            <a:ext cx="848662" cy="383677"/>
          </a:xfrm>
          <a:prstGeom prst="rect">
            <a:avLst/>
          </a:prstGeom>
        </p:spPr>
      </p:pic>
      <p:pic>
        <p:nvPicPr>
          <p:cNvPr id="11" name="Picture 10" descr="Text&#10;&#10;Description automatically generated with medium confidence">
            <a:extLst>
              <a:ext uri="{FF2B5EF4-FFF2-40B4-BE49-F238E27FC236}">
                <a16:creationId xmlns:a16="http://schemas.microsoft.com/office/drawing/2014/main" id="{E7EF976A-8A6E-434E-9322-031D5C6CAAC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17689" y="4536026"/>
            <a:ext cx="848662" cy="500162"/>
          </a:xfrm>
          <a:prstGeom prst="rect">
            <a:avLst/>
          </a:prstGeom>
        </p:spPr>
      </p:pic>
    </p:spTree>
    <p:extLst>
      <p:ext uri="{BB962C8B-B14F-4D97-AF65-F5344CB8AC3E}">
        <p14:creationId xmlns:p14="http://schemas.microsoft.com/office/powerpoint/2010/main" val="377457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BD81D60D-E084-4DB7-953A-539BC6C9B6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a:p>
        </p:txBody>
      </p:sp>
      <p:sp>
        <p:nvSpPr>
          <p:cNvPr id="10"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txBox="1">
            <a:spLocks/>
          </p:cNvSpPr>
          <p:nvPr userDrawn="1"/>
        </p:nvSpPr>
        <p:spPr>
          <a:xfrm>
            <a:off x="341311" y="4809470"/>
            <a:ext cx="2133600" cy="273844"/>
          </a:xfrm>
          <a:prstGeom prst="rect">
            <a:avLst/>
          </a:prstGeom>
        </p:spPr>
        <p:txBody>
          <a:bodyPr vert="horz" lIns="77925" tIns="38963" rIns="77925" bIns="38963" rtlCol="0" anchor="ctr"/>
          <a:lstStyle>
            <a:defPPr>
              <a:defRPr lang="en-US"/>
            </a:defPPr>
            <a:lvl1pPr marL="0" algn="l" defTabSz="914400" rtl="0" eaLnBrk="1" latinLnBrk="0" hangingPunct="1">
              <a:defRPr sz="1000" b="1" kern="1200">
                <a:solidFill>
                  <a:schemeClr val="tx1">
                    <a:tint val="75000"/>
                  </a:schemeClr>
                </a:solidFill>
                <a:latin typeface="Arial Nov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PAGE </a:t>
            </a:r>
            <a:fld id="{45A89BE1-5792-4ACB-BF4C-7FAB88C6C5B7}" type="slidenum">
              <a:rPr lang="en-GB" smtClean="0">
                <a:solidFill>
                  <a:schemeClr val="bg1"/>
                </a:solidFill>
              </a:rPr>
              <a:pPr/>
              <a:t>‹#›</a:t>
            </a:fld>
            <a:endParaRPr lang="en-GB" dirty="0">
              <a:solidFill>
                <a:schemeClr val="bg1"/>
              </a:solidFill>
            </a:endParaRPr>
          </a:p>
        </p:txBody>
      </p:sp>
      <p:sp>
        <p:nvSpPr>
          <p:cNvPr id="7"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pic>
        <p:nvPicPr>
          <p:cNvPr id="8" name="Picture 7">
            <a:extLst>
              <a:ext uri="{FF2B5EF4-FFF2-40B4-BE49-F238E27FC236}">
                <a16:creationId xmlns:a16="http://schemas.microsoft.com/office/drawing/2014/main" id="{CB6CE417-18A3-4241-98EE-2F51C0211BD6}"/>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24001" y="4533821"/>
            <a:ext cx="530954" cy="525069"/>
          </a:xfrm>
          <a:prstGeom prst="rect">
            <a:avLst/>
          </a:prstGeom>
          <a:noFill/>
          <a:ln>
            <a:noFill/>
          </a:ln>
        </p:spPr>
      </p:pic>
      <p:pic>
        <p:nvPicPr>
          <p:cNvPr id="11" name="Picture 2" descr="See the source image">
            <a:extLst>
              <a:ext uri="{FF2B5EF4-FFF2-40B4-BE49-F238E27FC236}">
                <a16:creationId xmlns:a16="http://schemas.microsoft.com/office/drawing/2014/main" id="{8BC9F63B-617D-4421-9A9F-037B1317527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943974" y="4725226"/>
            <a:ext cx="988379" cy="1907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blue and white logo&#10;&#10;Description automatically generated with medium confidence">
            <a:extLst>
              <a:ext uri="{FF2B5EF4-FFF2-40B4-BE49-F238E27FC236}">
                <a16:creationId xmlns:a16="http://schemas.microsoft.com/office/drawing/2014/main" id="{BF5F704B-6592-4BD7-93F5-002FE588501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04266" y="4604518"/>
            <a:ext cx="848662" cy="383677"/>
          </a:xfrm>
          <a:prstGeom prst="rect">
            <a:avLst/>
          </a:prstGeom>
        </p:spPr>
      </p:pic>
      <p:pic>
        <p:nvPicPr>
          <p:cNvPr id="13" name="Picture 12" descr="Text&#10;&#10;Description automatically generated with medium confidence">
            <a:extLst>
              <a:ext uri="{FF2B5EF4-FFF2-40B4-BE49-F238E27FC236}">
                <a16:creationId xmlns:a16="http://schemas.microsoft.com/office/drawing/2014/main" id="{F1A4409B-E860-4611-8B09-339670092CF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055279" y="4533821"/>
            <a:ext cx="848662" cy="500162"/>
          </a:xfrm>
          <a:prstGeom prst="rect">
            <a:avLst/>
          </a:prstGeom>
        </p:spPr>
      </p:pic>
    </p:spTree>
    <p:extLst>
      <p:ext uri="{BB962C8B-B14F-4D97-AF65-F5344CB8AC3E}">
        <p14:creationId xmlns:p14="http://schemas.microsoft.com/office/powerpoint/2010/main" val="306430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47E135-58DC-40B5-B450-A3362952A6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83811" y="2778790"/>
            <a:ext cx="7772400" cy="1021556"/>
          </a:xfrm>
        </p:spPr>
        <p:txBody>
          <a:bodyPr anchor="t">
            <a:normAutofit/>
          </a:bodyPr>
          <a:lstStyle>
            <a:lvl1pPr algn="l">
              <a:defRPr sz="2700" b="1" cap="all">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483811" y="1653649"/>
            <a:ext cx="7772400" cy="1125140"/>
          </a:xfrm>
        </p:spPr>
        <p:txBody>
          <a:bodyPr anchor="b">
            <a:normAutofit/>
          </a:bodyPr>
          <a:lstStyle>
            <a:lvl1pPr marL="0" indent="0">
              <a:buNone/>
              <a:defRPr sz="2000">
                <a:solidFill>
                  <a:schemeClr val="bg1"/>
                </a:solidFill>
              </a:defRPr>
            </a:lvl1pPr>
            <a:lvl2pPr marL="389626" indent="0">
              <a:buNone/>
              <a:defRPr sz="1500">
                <a:solidFill>
                  <a:schemeClr val="tx1">
                    <a:tint val="75000"/>
                  </a:schemeClr>
                </a:solidFill>
              </a:defRPr>
            </a:lvl2pPr>
            <a:lvl3pPr marL="779252" indent="0">
              <a:buNone/>
              <a:defRPr sz="1400">
                <a:solidFill>
                  <a:schemeClr val="tx1">
                    <a:tint val="75000"/>
                  </a:schemeClr>
                </a:solidFill>
              </a:defRPr>
            </a:lvl3pPr>
            <a:lvl4pPr marL="1168878" indent="0">
              <a:buNone/>
              <a:defRPr sz="1200">
                <a:solidFill>
                  <a:schemeClr val="tx1">
                    <a:tint val="75000"/>
                  </a:schemeClr>
                </a:solidFill>
              </a:defRPr>
            </a:lvl4pPr>
            <a:lvl5pPr marL="1558503" indent="0">
              <a:buNone/>
              <a:defRPr sz="1200">
                <a:solidFill>
                  <a:schemeClr val="tx1">
                    <a:tint val="75000"/>
                  </a:schemeClr>
                </a:solidFill>
              </a:defRPr>
            </a:lvl5pPr>
            <a:lvl6pPr marL="1948129" indent="0">
              <a:buNone/>
              <a:defRPr sz="1200">
                <a:solidFill>
                  <a:schemeClr val="tx1">
                    <a:tint val="75000"/>
                  </a:schemeClr>
                </a:solidFill>
              </a:defRPr>
            </a:lvl6pPr>
            <a:lvl7pPr marL="2337755" indent="0">
              <a:buNone/>
              <a:defRPr sz="1200">
                <a:solidFill>
                  <a:schemeClr val="tx1">
                    <a:tint val="75000"/>
                  </a:schemeClr>
                </a:solidFill>
              </a:defRPr>
            </a:lvl7pPr>
            <a:lvl8pPr marL="2727381" indent="0">
              <a:buNone/>
              <a:defRPr sz="1200">
                <a:solidFill>
                  <a:schemeClr val="tx1">
                    <a:tint val="75000"/>
                  </a:schemeClr>
                </a:solidFill>
              </a:defRPr>
            </a:lvl8pPr>
            <a:lvl9pPr marL="3117007" indent="0">
              <a:buNone/>
              <a:defRPr sz="1200">
                <a:solidFill>
                  <a:schemeClr val="tx1">
                    <a:tint val="75000"/>
                  </a:schemeClr>
                </a:solidFill>
              </a:defRPr>
            </a:lvl9pPr>
          </a:lstStyle>
          <a:p>
            <a:pPr lvl="0"/>
            <a:r>
              <a:rPr lang="en-US"/>
              <a:t>Click to edit Master text styles</a:t>
            </a:r>
          </a:p>
        </p:txBody>
      </p:sp>
      <p:pic>
        <p:nvPicPr>
          <p:cNvPr id="5" name="Picture 4" descr="Chart, histogram&#10;&#10;Description automatically generated">
            <a:extLst>
              <a:ext uri="{FF2B5EF4-FFF2-40B4-BE49-F238E27FC236}">
                <a16:creationId xmlns:a16="http://schemas.microsoft.com/office/drawing/2014/main" id="{3315BB91-4C74-4842-BE78-76C6AA3DD1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Picture 6">
            <a:extLst>
              <a:ext uri="{FF2B5EF4-FFF2-40B4-BE49-F238E27FC236}">
                <a16:creationId xmlns:a16="http://schemas.microsoft.com/office/drawing/2014/main" id="{CA9950C7-7AC5-47F7-964F-CFE53BDE7865}"/>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381479" y="4508001"/>
            <a:ext cx="530954" cy="525069"/>
          </a:xfrm>
          <a:prstGeom prst="rect">
            <a:avLst/>
          </a:prstGeom>
          <a:noFill/>
          <a:ln>
            <a:noFill/>
          </a:ln>
        </p:spPr>
      </p:pic>
      <p:pic>
        <p:nvPicPr>
          <p:cNvPr id="8" name="Picture 2" descr="See the source image">
            <a:extLst>
              <a:ext uri="{FF2B5EF4-FFF2-40B4-BE49-F238E27FC236}">
                <a16:creationId xmlns:a16="http://schemas.microsoft.com/office/drawing/2014/main" id="{8B8BC224-387E-4F8C-9016-37823BBBD6AB}"/>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901452" y="4699406"/>
            <a:ext cx="988379" cy="1907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blue and white logo&#10;&#10;Description automatically generated with medium confidence">
            <a:extLst>
              <a:ext uri="{FF2B5EF4-FFF2-40B4-BE49-F238E27FC236}">
                <a16:creationId xmlns:a16="http://schemas.microsoft.com/office/drawing/2014/main" id="{FC824AD3-3C11-466A-BD4B-5D284BA7BFB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61744" y="4578698"/>
            <a:ext cx="848662" cy="383677"/>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883A63CF-DFEB-41D8-A3EF-C49CCE1B183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012757" y="4508001"/>
            <a:ext cx="848662" cy="500162"/>
          </a:xfrm>
          <a:prstGeom prst="rect">
            <a:avLst/>
          </a:prstGeom>
        </p:spPr>
      </p:pic>
    </p:spTree>
    <p:extLst>
      <p:ext uri="{BB962C8B-B14F-4D97-AF65-F5344CB8AC3E}">
        <p14:creationId xmlns:p14="http://schemas.microsoft.com/office/powerpoint/2010/main" val="73537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FE0DD54F-F482-473C-82D5-E26BDF6175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83811" y="2778790"/>
            <a:ext cx="7772400" cy="1021556"/>
          </a:xfrm>
        </p:spPr>
        <p:txBody>
          <a:bodyPr anchor="t">
            <a:normAutofit/>
          </a:bodyPr>
          <a:lstStyle>
            <a:lvl1pPr algn="l">
              <a:defRPr sz="2700" b="1" cap="all">
                <a:solidFill>
                  <a:schemeClr val="tx1"/>
                </a:solidFill>
              </a:defRPr>
            </a:lvl1pPr>
          </a:lstStyle>
          <a:p>
            <a:r>
              <a:rPr lang="en-US"/>
              <a:t>Click to edit Master title style</a:t>
            </a:r>
            <a:endParaRPr lang="en-GB"/>
          </a:p>
        </p:txBody>
      </p:sp>
      <p:sp>
        <p:nvSpPr>
          <p:cNvPr id="3" name="Text Placeholder 2"/>
          <p:cNvSpPr>
            <a:spLocks noGrp="1"/>
          </p:cNvSpPr>
          <p:nvPr>
            <p:ph type="body" idx="1"/>
          </p:nvPr>
        </p:nvSpPr>
        <p:spPr>
          <a:xfrm>
            <a:off x="483811" y="1653649"/>
            <a:ext cx="7772400" cy="1125140"/>
          </a:xfrm>
        </p:spPr>
        <p:txBody>
          <a:bodyPr anchor="b">
            <a:normAutofit/>
          </a:bodyPr>
          <a:lstStyle>
            <a:lvl1pPr marL="0" indent="0">
              <a:buNone/>
              <a:defRPr sz="2000">
                <a:solidFill>
                  <a:schemeClr val="tx1"/>
                </a:solidFill>
              </a:defRPr>
            </a:lvl1pPr>
            <a:lvl2pPr marL="389626" indent="0">
              <a:buNone/>
              <a:defRPr sz="1500">
                <a:solidFill>
                  <a:schemeClr val="tx1">
                    <a:tint val="75000"/>
                  </a:schemeClr>
                </a:solidFill>
              </a:defRPr>
            </a:lvl2pPr>
            <a:lvl3pPr marL="779252" indent="0">
              <a:buNone/>
              <a:defRPr sz="1400">
                <a:solidFill>
                  <a:schemeClr val="tx1">
                    <a:tint val="75000"/>
                  </a:schemeClr>
                </a:solidFill>
              </a:defRPr>
            </a:lvl3pPr>
            <a:lvl4pPr marL="1168878" indent="0">
              <a:buNone/>
              <a:defRPr sz="1200">
                <a:solidFill>
                  <a:schemeClr val="tx1">
                    <a:tint val="75000"/>
                  </a:schemeClr>
                </a:solidFill>
              </a:defRPr>
            </a:lvl4pPr>
            <a:lvl5pPr marL="1558503" indent="0">
              <a:buNone/>
              <a:defRPr sz="1200">
                <a:solidFill>
                  <a:schemeClr val="tx1">
                    <a:tint val="75000"/>
                  </a:schemeClr>
                </a:solidFill>
              </a:defRPr>
            </a:lvl5pPr>
            <a:lvl6pPr marL="1948129" indent="0">
              <a:buNone/>
              <a:defRPr sz="1200">
                <a:solidFill>
                  <a:schemeClr val="tx1">
                    <a:tint val="75000"/>
                  </a:schemeClr>
                </a:solidFill>
              </a:defRPr>
            </a:lvl6pPr>
            <a:lvl7pPr marL="2337755" indent="0">
              <a:buNone/>
              <a:defRPr sz="1200">
                <a:solidFill>
                  <a:schemeClr val="tx1">
                    <a:tint val="75000"/>
                  </a:schemeClr>
                </a:solidFill>
              </a:defRPr>
            </a:lvl7pPr>
            <a:lvl8pPr marL="2727381" indent="0">
              <a:buNone/>
              <a:defRPr sz="1200">
                <a:solidFill>
                  <a:schemeClr val="tx1">
                    <a:tint val="75000"/>
                  </a:schemeClr>
                </a:solidFill>
              </a:defRPr>
            </a:lvl8pPr>
            <a:lvl9pPr marL="3117007" indent="0">
              <a:buNone/>
              <a:defRPr sz="12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0FE40186-BA85-4352-ACA8-705EC33722F9}"/>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88975" y="4515496"/>
            <a:ext cx="530954" cy="525069"/>
          </a:xfrm>
          <a:prstGeom prst="rect">
            <a:avLst/>
          </a:prstGeom>
          <a:noFill/>
          <a:ln>
            <a:noFill/>
          </a:ln>
        </p:spPr>
      </p:pic>
      <p:pic>
        <p:nvPicPr>
          <p:cNvPr id="7" name="Picture 2" descr="See the source image">
            <a:extLst>
              <a:ext uri="{FF2B5EF4-FFF2-40B4-BE49-F238E27FC236}">
                <a16:creationId xmlns:a16="http://schemas.microsoft.com/office/drawing/2014/main" id="{BB602D53-DFE1-4A3D-9FAC-2CAEB2A312DF}"/>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908948" y="4706901"/>
            <a:ext cx="988379" cy="1907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blue and white logo&#10;&#10;Description automatically generated with medium confidence">
            <a:extLst>
              <a:ext uri="{FF2B5EF4-FFF2-40B4-BE49-F238E27FC236}">
                <a16:creationId xmlns:a16="http://schemas.microsoft.com/office/drawing/2014/main" id="{A4AE87EE-93F2-45F3-A3C0-ADA0F0BA005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69240" y="4586193"/>
            <a:ext cx="848662" cy="383677"/>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FEF63E30-D100-46AE-8BF4-779DC7FC054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020253" y="4515496"/>
            <a:ext cx="848662" cy="500162"/>
          </a:xfrm>
          <a:prstGeom prst="rect">
            <a:avLst/>
          </a:prstGeom>
        </p:spPr>
      </p:pic>
    </p:spTree>
    <p:extLst>
      <p:ext uri="{BB962C8B-B14F-4D97-AF65-F5344CB8AC3E}">
        <p14:creationId xmlns:p14="http://schemas.microsoft.com/office/powerpoint/2010/main" val="199422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683BB7A2-28D4-47D7-BD75-1F71B1847C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a:p>
        </p:txBody>
      </p:sp>
      <p:sp>
        <p:nvSpPr>
          <p:cNvPr id="11"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pic>
        <p:nvPicPr>
          <p:cNvPr id="7" name="Picture 6">
            <a:extLst>
              <a:ext uri="{FF2B5EF4-FFF2-40B4-BE49-F238E27FC236}">
                <a16:creationId xmlns:a16="http://schemas.microsoft.com/office/drawing/2014/main" id="{A4676153-B4FB-4CE2-B5AD-5CD2D65F2104}"/>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16391" y="4584964"/>
            <a:ext cx="530954" cy="525069"/>
          </a:xfrm>
          <a:prstGeom prst="rect">
            <a:avLst/>
          </a:prstGeom>
          <a:noFill/>
          <a:ln>
            <a:noFill/>
          </a:ln>
        </p:spPr>
      </p:pic>
      <p:pic>
        <p:nvPicPr>
          <p:cNvPr id="8" name="Picture 2" descr="See the source image">
            <a:extLst>
              <a:ext uri="{FF2B5EF4-FFF2-40B4-BE49-F238E27FC236}">
                <a16:creationId xmlns:a16="http://schemas.microsoft.com/office/drawing/2014/main" id="{EA3EB790-7C26-4E82-B067-F4E8D89DBEF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36364" y="4776369"/>
            <a:ext cx="988379" cy="1907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blue and white logo&#10;&#10;Description automatically generated with medium confidence">
            <a:extLst>
              <a:ext uri="{FF2B5EF4-FFF2-40B4-BE49-F238E27FC236}">
                <a16:creationId xmlns:a16="http://schemas.microsoft.com/office/drawing/2014/main" id="{75C69649-3472-4752-AA5B-6ADD0236920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96656" y="4655661"/>
            <a:ext cx="848662" cy="383677"/>
          </a:xfrm>
          <a:prstGeom prst="rect">
            <a:avLst/>
          </a:prstGeom>
        </p:spPr>
      </p:pic>
      <p:pic>
        <p:nvPicPr>
          <p:cNvPr id="12" name="Picture 11" descr="Text&#10;&#10;Description automatically generated with medium confidence">
            <a:extLst>
              <a:ext uri="{FF2B5EF4-FFF2-40B4-BE49-F238E27FC236}">
                <a16:creationId xmlns:a16="http://schemas.microsoft.com/office/drawing/2014/main" id="{133C1B11-F19F-4308-908D-5B7F7BFE3D0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47669" y="4584964"/>
            <a:ext cx="848662" cy="500162"/>
          </a:xfrm>
          <a:prstGeom prst="rect">
            <a:avLst/>
          </a:prstGeom>
        </p:spPr>
      </p:pic>
    </p:spTree>
    <p:extLst>
      <p:ext uri="{BB962C8B-B14F-4D97-AF65-F5344CB8AC3E}">
        <p14:creationId xmlns:p14="http://schemas.microsoft.com/office/powerpoint/2010/main" val="377412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8" name="Picture 7" descr="Graphical user interface, application&#10;&#10;Description automatically generated">
            <a:extLst>
              <a:ext uri="{FF2B5EF4-FFF2-40B4-BE49-F238E27FC236}">
                <a16:creationId xmlns:a16="http://schemas.microsoft.com/office/drawing/2014/main" id="{5DC7DFAD-BFDA-41E0-89BF-B8A47A2243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a:p>
        </p:txBody>
      </p:sp>
      <p:sp>
        <p:nvSpPr>
          <p:cNvPr id="13" name="Slide Number Placeholder 5"/>
          <p:cNvSpPr>
            <a:spLocks noGrp="1"/>
          </p:cNvSpPr>
          <p:nvPr>
            <p:ph type="sldNum" sz="quarter" idx="10"/>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pic>
        <p:nvPicPr>
          <p:cNvPr id="9" name="Picture 8">
            <a:extLst>
              <a:ext uri="{FF2B5EF4-FFF2-40B4-BE49-F238E27FC236}">
                <a16:creationId xmlns:a16="http://schemas.microsoft.com/office/drawing/2014/main" id="{66DC0E08-2F1F-4365-BE60-9D007EE9ACD4}"/>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41779" y="4543477"/>
            <a:ext cx="530954" cy="525069"/>
          </a:xfrm>
          <a:prstGeom prst="rect">
            <a:avLst/>
          </a:prstGeom>
          <a:noFill/>
          <a:ln>
            <a:noFill/>
          </a:ln>
        </p:spPr>
      </p:pic>
      <p:pic>
        <p:nvPicPr>
          <p:cNvPr id="10" name="Picture 2" descr="See the source image">
            <a:extLst>
              <a:ext uri="{FF2B5EF4-FFF2-40B4-BE49-F238E27FC236}">
                <a16:creationId xmlns:a16="http://schemas.microsoft.com/office/drawing/2014/main" id="{71D62379-A456-4207-9790-25DE082CFC4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961752" y="4734882"/>
            <a:ext cx="988379" cy="1907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blue and white logo&#10;&#10;Description automatically generated with medium confidence">
            <a:extLst>
              <a:ext uri="{FF2B5EF4-FFF2-40B4-BE49-F238E27FC236}">
                <a16:creationId xmlns:a16="http://schemas.microsoft.com/office/drawing/2014/main" id="{4B20402E-1B77-43F5-974C-7FA9E358495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22044" y="4614174"/>
            <a:ext cx="848662" cy="383677"/>
          </a:xfrm>
          <a:prstGeom prst="rect">
            <a:avLst/>
          </a:prstGeom>
        </p:spPr>
      </p:pic>
      <p:pic>
        <p:nvPicPr>
          <p:cNvPr id="14" name="Picture 13" descr="Text&#10;&#10;Description automatically generated with medium confidence">
            <a:extLst>
              <a:ext uri="{FF2B5EF4-FFF2-40B4-BE49-F238E27FC236}">
                <a16:creationId xmlns:a16="http://schemas.microsoft.com/office/drawing/2014/main" id="{950E9CA7-A3D5-42D4-84A9-FB2460EF5E2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073057" y="4543477"/>
            <a:ext cx="848662" cy="500162"/>
          </a:xfrm>
          <a:prstGeom prst="rect">
            <a:avLst/>
          </a:prstGeom>
        </p:spPr>
      </p:pic>
    </p:spTree>
    <p:extLst>
      <p:ext uri="{BB962C8B-B14F-4D97-AF65-F5344CB8AC3E}">
        <p14:creationId xmlns:p14="http://schemas.microsoft.com/office/powerpoint/2010/main" val="212909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1A684366-9C21-4323-AAB8-D6287DA6F9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a:p>
        </p:txBody>
      </p:sp>
      <p:sp>
        <p:nvSpPr>
          <p:cNvPr id="9"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pic>
        <p:nvPicPr>
          <p:cNvPr id="5" name="Picture 4">
            <a:extLst>
              <a:ext uri="{FF2B5EF4-FFF2-40B4-BE49-F238E27FC236}">
                <a16:creationId xmlns:a16="http://schemas.microsoft.com/office/drawing/2014/main" id="{9CAABEE7-C7BA-48AE-A8BC-FF9D24821672}"/>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16391" y="4522991"/>
            <a:ext cx="530954" cy="525069"/>
          </a:xfrm>
          <a:prstGeom prst="rect">
            <a:avLst/>
          </a:prstGeom>
          <a:noFill/>
          <a:ln>
            <a:noFill/>
          </a:ln>
        </p:spPr>
      </p:pic>
      <p:pic>
        <p:nvPicPr>
          <p:cNvPr id="6" name="Picture 2" descr="See the source image">
            <a:extLst>
              <a:ext uri="{FF2B5EF4-FFF2-40B4-BE49-F238E27FC236}">
                <a16:creationId xmlns:a16="http://schemas.microsoft.com/office/drawing/2014/main" id="{CD611397-DBF9-48CE-B241-CC93BAEC8A5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36364" y="4714396"/>
            <a:ext cx="988379" cy="1907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blue and white logo&#10;&#10;Description automatically generated with medium confidence">
            <a:extLst>
              <a:ext uri="{FF2B5EF4-FFF2-40B4-BE49-F238E27FC236}">
                <a16:creationId xmlns:a16="http://schemas.microsoft.com/office/drawing/2014/main" id="{1686FB52-394C-4F47-ADC8-F06B9B71232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96656" y="4593688"/>
            <a:ext cx="848662" cy="383677"/>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E89C3E1F-0343-423C-A0A0-1AA92BDAD47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47669" y="4522991"/>
            <a:ext cx="848662" cy="500162"/>
          </a:xfrm>
          <a:prstGeom prst="rect">
            <a:avLst/>
          </a:prstGeom>
        </p:spPr>
      </p:pic>
    </p:spTree>
    <p:extLst>
      <p:ext uri="{BB962C8B-B14F-4D97-AF65-F5344CB8AC3E}">
        <p14:creationId xmlns:p14="http://schemas.microsoft.com/office/powerpoint/2010/main" val="344181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95914978-3201-4182-B05F-D30AF0D3EB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pic>
        <p:nvPicPr>
          <p:cNvPr id="5" name="Picture 4">
            <a:extLst>
              <a:ext uri="{FF2B5EF4-FFF2-40B4-BE49-F238E27FC236}">
                <a16:creationId xmlns:a16="http://schemas.microsoft.com/office/drawing/2014/main" id="{2864E0D5-7C55-4762-8D4E-16A9B85E443A}"/>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42277" y="4485515"/>
            <a:ext cx="530954" cy="525069"/>
          </a:xfrm>
          <a:prstGeom prst="rect">
            <a:avLst/>
          </a:prstGeom>
          <a:noFill/>
          <a:ln>
            <a:noFill/>
          </a:ln>
        </p:spPr>
      </p:pic>
      <p:pic>
        <p:nvPicPr>
          <p:cNvPr id="6" name="Picture 2" descr="See the source image">
            <a:extLst>
              <a:ext uri="{FF2B5EF4-FFF2-40B4-BE49-F238E27FC236}">
                <a16:creationId xmlns:a16="http://schemas.microsoft.com/office/drawing/2014/main" id="{49522AE5-6D5B-4D28-A5E1-66746393CE1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962250" y="4676920"/>
            <a:ext cx="988379" cy="1907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blue and white logo&#10;&#10;Description automatically generated with medium confidence">
            <a:extLst>
              <a:ext uri="{FF2B5EF4-FFF2-40B4-BE49-F238E27FC236}">
                <a16:creationId xmlns:a16="http://schemas.microsoft.com/office/drawing/2014/main" id="{AAB4C8A5-1780-4CFF-A2A8-12E6351CEF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22542" y="4556212"/>
            <a:ext cx="848662" cy="383677"/>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B12A31EE-ED45-4A04-988F-93AEC933B3E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073555" y="4485515"/>
            <a:ext cx="848662" cy="500162"/>
          </a:xfrm>
          <a:prstGeom prst="rect">
            <a:avLst/>
          </a:prstGeom>
        </p:spPr>
      </p:pic>
    </p:spTree>
    <p:extLst>
      <p:ext uri="{BB962C8B-B14F-4D97-AF65-F5344CB8AC3E}">
        <p14:creationId xmlns:p14="http://schemas.microsoft.com/office/powerpoint/2010/main" val="344446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374196" y="4684878"/>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Tree>
    <p:extLst>
      <p:ext uri="{BB962C8B-B14F-4D97-AF65-F5344CB8AC3E}">
        <p14:creationId xmlns:p14="http://schemas.microsoft.com/office/powerpoint/2010/main" val="3502974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62" r:id="rId5"/>
    <p:sldLayoutId id="2147483652" r:id="rId6"/>
    <p:sldLayoutId id="2147483653" r:id="rId7"/>
    <p:sldLayoutId id="2147483654" r:id="rId8"/>
    <p:sldLayoutId id="2147483655" r:id="rId9"/>
    <p:sldLayoutId id="2147483656" r:id="rId10"/>
    <p:sldLayoutId id="2147483661" r:id="rId11"/>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ur01.safelinks.protection.outlook.com/?url=https%3A%2F%2Fwww.localofferbirmingham.co.uk%2Fchildren-and-young-people%2Fyouth-participation-event-birmingham%2F&amp;data=05%7C01%7CRowan.Griffin%40birmingham.gov.uk%7C4dec300f72e84234944508da59c602d9%7C699ace67d2e44bcdb303d2bbe2b9bbf1%7C0%7C0%7C637921004221750606%7CUnknown%7CTWFpbGZsb3d8eyJWIjoiMC4wLjAwMDAiLCJQIjoiV2luMzIiLCJBTiI6Ik1haWwiLCJXVCI6Mn0%3D%7C3000%7C%7C%7C&amp;sdata=SWIa1cRPyo3%2BR2RMsNbImRWqYkgAgImtr1f3ozRd1cA%3D&amp;reserved=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hyperlink" Target="http://www.localofferbirmingham.co.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www.localofferbirmingham.co.uk"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621" y="1598279"/>
            <a:ext cx="6553586" cy="815546"/>
          </a:xfrm>
        </p:spPr>
        <p:txBody>
          <a:bodyPr>
            <a:normAutofit/>
          </a:bodyPr>
          <a:lstStyle/>
          <a:p>
            <a:r>
              <a:rPr lang="en-GB" dirty="0">
                <a:latin typeface="Arial Nova"/>
              </a:rPr>
              <a:t>SEND Parent Carer Survey May 2022 </a:t>
            </a:r>
            <a:endParaRPr lang="en-US" dirty="0"/>
          </a:p>
        </p:txBody>
      </p:sp>
      <p:sp>
        <p:nvSpPr>
          <p:cNvPr id="3" name="Subtitle 2"/>
          <p:cNvSpPr>
            <a:spLocks noGrp="1"/>
          </p:cNvSpPr>
          <p:nvPr>
            <p:ph type="subTitle" idx="1"/>
          </p:nvPr>
        </p:nvSpPr>
        <p:spPr/>
        <p:txBody>
          <a:bodyPr vert="horz" lIns="77925" tIns="38963" rIns="77925" bIns="38963" rtlCol="0" anchor="t">
            <a:normAutofit/>
          </a:bodyPr>
          <a:lstStyle/>
          <a:p>
            <a:r>
              <a:rPr lang="en-GB" dirty="0">
                <a:latin typeface="Arial Nova"/>
              </a:rPr>
              <a:t>Headline Findings</a:t>
            </a:r>
          </a:p>
          <a:p>
            <a:r>
              <a:rPr lang="en-GB" dirty="0">
                <a:latin typeface="Arial Nova"/>
              </a:rPr>
              <a:t>7</a:t>
            </a:r>
            <a:r>
              <a:rPr lang="en-GB" baseline="30000" dirty="0">
                <a:latin typeface="Arial Nova"/>
              </a:rPr>
              <a:t>th</a:t>
            </a:r>
            <a:r>
              <a:rPr lang="en-GB" dirty="0">
                <a:latin typeface="Arial Nova"/>
              </a:rPr>
              <a:t> June 2022</a:t>
            </a:r>
            <a:endParaRPr lang="en-GB" dirty="0"/>
          </a:p>
        </p:txBody>
      </p:sp>
    </p:spTree>
    <p:extLst>
      <p:ext uri="{BB962C8B-B14F-4D97-AF65-F5344CB8AC3E}">
        <p14:creationId xmlns:p14="http://schemas.microsoft.com/office/powerpoint/2010/main" val="351599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BA49C-92E6-47FE-9FE5-D8363DF47A2C}"/>
              </a:ext>
            </a:extLst>
          </p:cNvPr>
          <p:cNvSpPr>
            <a:spLocks noGrp="1"/>
          </p:cNvSpPr>
          <p:nvPr>
            <p:ph type="title"/>
          </p:nvPr>
        </p:nvSpPr>
        <p:spPr>
          <a:xfrm>
            <a:off x="241367" y="47553"/>
            <a:ext cx="9185927" cy="378009"/>
          </a:xfrm>
        </p:spPr>
        <p:txBody>
          <a:bodyPr>
            <a:normAutofit fontScale="90000"/>
          </a:bodyPr>
          <a:lstStyle/>
          <a:p>
            <a:r>
              <a:rPr lang="en-GB" dirty="0"/>
              <a:t>Next Steps (2) </a:t>
            </a:r>
          </a:p>
        </p:txBody>
      </p:sp>
      <p:sp>
        <p:nvSpPr>
          <p:cNvPr id="4" name="Slide Number Placeholder 3">
            <a:extLst>
              <a:ext uri="{FF2B5EF4-FFF2-40B4-BE49-F238E27FC236}">
                <a16:creationId xmlns:a16="http://schemas.microsoft.com/office/drawing/2014/main" id="{B40DB849-1923-410D-88A1-7C0D4BC8A588}"/>
              </a:ext>
            </a:extLst>
          </p:cNvPr>
          <p:cNvSpPr>
            <a:spLocks noGrp="1"/>
          </p:cNvSpPr>
          <p:nvPr>
            <p:ph type="sldNum" sz="quarter" idx="4"/>
          </p:nvPr>
        </p:nvSpPr>
        <p:spPr/>
        <p:txBody>
          <a:bodyPr/>
          <a:lstStyle/>
          <a:p>
            <a:r>
              <a:rPr lang="en-GB" dirty="0"/>
              <a:t>PAGE </a:t>
            </a:r>
            <a:fld id="{45A89BE1-5792-4ACB-BF4C-7FAB88C6C5B7}" type="slidenum">
              <a:rPr lang="en-GB" smtClean="0"/>
              <a:pPr/>
              <a:t>10</a:t>
            </a:fld>
            <a:endParaRPr lang="en-GB" dirty="0"/>
          </a:p>
        </p:txBody>
      </p:sp>
      <p:sp>
        <p:nvSpPr>
          <p:cNvPr id="9" name="Rectangle 8">
            <a:extLst>
              <a:ext uri="{FF2B5EF4-FFF2-40B4-BE49-F238E27FC236}">
                <a16:creationId xmlns:a16="http://schemas.microsoft.com/office/drawing/2014/main" id="{0C19BB63-C326-4C94-ADDD-4B5024F777C6}"/>
              </a:ext>
            </a:extLst>
          </p:cNvPr>
          <p:cNvSpPr/>
          <p:nvPr/>
        </p:nvSpPr>
        <p:spPr>
          <a:xfrm>
            <a:off x="294198" y="3854721"/>
            <a:ext cx="8913412" cy="1255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12" name="Picture 11">
            <a:hlinkClick r:id="rId2"/>
            <a:extLst>
              <a:ext uri="{FF2B5EF4-FFF2-40B4-BE49-F238E27FC236}">
                <a16:creationId xmlns:a16="http://schemas.microsoft.com/office/drawing/2014/main" id="{60122D2A-6C19-4DC8-A226-820189779A9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34139" y="33467"/>
            <a:ext cx="4815663" cy="5110033"/>
          </a:xfrm>
          <a:prstGeom prst="rect">
            <a:avLst/>
          </a:prstGeom>
          <a:noFill/>
        </p:spPr>
      </p:pic>
      <p:sp>
        <p:nvSpPr>
          <p:cNvPr id="14" name="TextBox 13">
            <a:extLst>
              <a:ext uri="{FF2B5EF4-FFF2-40B4-BE49-F238E27FC236}">
                <a16:creationId xmlns:a16="http://schemas.microsoft.com/office/drawing/2014/main" id="{BBCA8800-723B-44C3-885C-CD2E492372F9}"/>
              </a:ext>
            </a:extLst>
          </p:cNvPr>
          <p:cNvSpPr txBox="1"/>
          <p:nvPr/>
        </p:nvSpPr>
        <p:spPr>
          <a:xfrm>
            <a:off x="151075" y="864213"/>
            <a:ext cx="3578087" cy="2585323"/>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Arial" panose="020B0604020202020204" pitchFamily="34" charset="0"/>
              </a:rPr>
              <a:t>And finally more engagement with Children and Young People experiencing SEND services is needed also– a similar survey is planned to be undertaken with Young People aged 13-29 in July 2022 alongside engagement events.</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9408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09543-35E2-479E-943D-C77B4E576D32}"/>
              </a:ext>
            </a:extLst>
          </p:cNvPr>
          <p:cNvSpPr>
            <a:spLocks noGrp="1"/>
          </p:cNvSpPr>
          <p:nvPr>
            <p:ph type="title" idx="4294967295"/>
          </p:nvPr>
        </p:nvSpPr>
        <p:spPr>
          <a:xfrm>
            <a:off x="457200" y="-857250"/>
            <a:ext cx="8229600" cy="857250"/>
          </a:xfrm>
        </p:spPr>
        <p:txBody>
          <a:bodyPr/>
          <a:lstStyle/>
          <a:p>
            <a:r>
              <a:rPr lang="en-GB" dirty="0"/>
              <a:t>Social media final slide</a:t>
            </a:r>
          </a:p>
        </p:txBody>
      </p:sp>
    </p:spTree>
    <p:extLst>
      <p:ext uri="{BB962C8B-B14F-4D97-AF65-F5344CB8AC3E}">
        <p14:creationId xmlns:p14="http://schemas.microsoft.com/office/powerpoint/2010/main" val="8110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BA49C-92E6-47FE-9FE5-D8363DF47A2C}"/>
              </a:ext>
            </a:extLst>
          </p:cNvPr>
          <p:cNvSpPr>
            <a:spLocks noGrp="1"/>
          </p:cNvSpPr>
          <p:nvPr>
            <p:ph type="title"/>
          </p:nvPr>
        </p:nvSpPr>
        <p:spPr>
          <a:xfrm>
            <a:off x="1444663" y="198295"/>
            <a:ext cx="8229600" cy="378009"/>
          </a:xfrm>
        </p:spPr>
        <p:txBody>
          <a:bodyPr>
            <a:normAutofit fontScale="90000"/>
          </a:bodyPr>
          <a:lstStyle/>
          <a:p>
            <a:r>
              <a:rPr lang="en-GB" dirty="0"/>
              <a:t>Parent Carer SEND Survey May 2022 – Purpose</a:t>
            </a:r>
          </a:p>
        </p:txBody>
      </p:sp>
      <p:sp>
        <p:nvSpPr>
          <p:cNvPr id="4" name="Slide Number Placeholder 3">
            <a:extLst>
              <a:ext uri="{FF2B5EF4-FFF2-40B4-BE49-F238E27FC236}">
                <a16:creationId xmlns:a16="http://schemas.microsoft.com/office/drawing/2014/main" id="{B40DB849-1923-410D-88A1-7C0D4BC8A588}"/>
              </a:ext>
            </a:extLst>
          </p:cNvPr>
          <p:cNvSpPr>
            <a:spLocks noGrp="1"/>
          </p:cNvSpPr>
          <p:nvPr>
            <p:ph type="sldNum" sz="quarter" idx="4"/>
          </p:nvPr>
        </p:nvSpPr>
        <p:spPr/>
        <p:txBody>
          <a:bodyPr/>
          <a:lstStyle/>
          <a:p>
            <a:r>
              <a:rPr lang="en-GB" dirty="0"/>
              <a:t>PAGE </a:t>
            </a:r>
            <a:fld id="{45A89BE1-5792-4ACB-BF4C-7FAB88C6C5B7}" type="slidenum">
              <a:rPr lang="en-GB" smtClean="0"/>
              <a:pPr/>
              <a:t>2</a:t>
            </a:fld>
            <a:endParaRPr lang="en-GB" dirty="0"/>
          </a:p>
        </p:txBody>
      </p:sp>
      <p:sp>
        <p:nvSpPr>
          <p:cNvPr id="6" name="TextBox 5">
            <a:extLst>
              <a:ext uri="{FF2B5EF4-FFF2-40B4-BE49-F238E27FC236}">
                <a16:creationId xmlns:a16="http://schemas.microsoft.com/office/drawing/2014/main" id="{0A6EDBCE-A378-4AB6-A4D3-5B958332564B}"/>
              </a:ext>
            </a:extLst>
          </p:cNvPr>
          <p:cNvSpPr txBox="1"/>
          <p:nvPr/>
        </p:nvSpPr>
        <p:spPr>
          <a:xfrm>
            <a:off x="142154" y="647189"/>
            <a:ext cx="8859691" cy="3608424"/>
          </a:xfrm>
          <a:prstGeom prst="rect">
            <a:avLst/>
          </a:prstGeom>
          <a:noFill/>
        </p:spPr>
        <p:txBody>
          <a:bodyPr wrap="square">
            <a:spAutoFit/>
          </a:bodyPr>
          <a:lstStyle/>
          <a:p>
            <a:r>
              <a:rPr lang="en-GB" sz="1600" dirty="0">
                <a:effectLst/>
                <a:latin typeface="Arial" panose="020B0604020202020204" pitchFamily="34" charset="0"/>
                <a:ea typeface="Calibri" panose="020F0502020204030204" pitchFamily="34" charset="0"/>
                <a:cs typeface="Arial" panose="020B0604020202020204" pitchFamily="34" charset="0"/>
              </a:rPr>
              <a:t>Between May 9 and May 27, 2022, an online survey was undertaken of parent carers of children and young people accessing Special Educational Needs and Disability (SEND) services in Birmingham.</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p>
            <a:r>
              <a:rPr lang="en-GB" sz="1600" dirty="0">
                <a:effectLst/>
                <a:latin typeface="Arial" panose="020B0604020202020204" pitchFamily="34" charset="0"/>
                <a:ea typeface="Calibri" panose="020F0502020204030204" pitchFamily="34" charset="0"/>
                <a:cs typeface="Arial" panose="020B0604020202020204" pitchFamily="34" charset="0"/>
              </a:rPr>
              <a:t> </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p>
            <a:r>
              <a:rPr lang="en-GB" sz="1600" dirty="0">
                <a:solidFill>
                  <a:srgbClr val="000000"/>
                </a:solidFill>
                <a:effectLst/>
                <a:latin typeface="Arial" panose="020B0604020202020204" pitchFamily="34" charset="0"/>
                <a:ea typeface="Calibri" panose="020F0502020204030204" pitchFamily="34" charset="0"/>
              </a:rPr>
              <a:t>Given the need for urgent improvements to SEND services in Birmingham, we wanted parent carers with children accessing SEND services to tell us </a:t>
            </a:r>
          </a:p>
          <a:p>
            <a:pPr marL="285750" indent="-285750">
              <a:buFont typeface="Arial" panose="020B0604020202020204" pitchFamily="34" charset="0"/>
              <a:buChar char="•"/>
            </a:pPr>
            <a:r>
              <a:rPr lang="en-GB" sz="1600" dirty="0">
                <a:solidFill>
                  <a:srgbClr val="000000"/>
                </a:solidFill>
                <a:effectLst/>
                <a:latin typeface="Arial" panose="020B0604020202020204" pitchFamily="34" charset="0"/>
                <a:ea typeface="Calibri" panose="020F0502020204030204" pitchFamily="34" charset="0"/>
              </a:rPr>
              <a:t>Their views on SEND services and support and whether these are improving overall.</a:t>
            </a:r>
            <a:endPar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Their use of and perspectives on the SEND Local Offer Website (</a:t>
            </a:r>
            <a:r>
              <a:rPr lang="en-GB"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www.localofferbirmingham.co.uk</a:t>
            </a:r>
            <a:r>
              <a:rPr lang="en-GB"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GB"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extent to which parent carers feel they are updated and informed, able to give feedback and influence change in SEND in Birmingham.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GB"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Provide a baseline of Key Performance Indicators (KPIs), which can be measured again through future surveys to measure progress over time.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199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BA49C-92E6-47FE-9FE5-D8363DF47A2C}"/>
              </a:ext>
            </a:extLst>
          </p:cNvPr>
          <p:cNvSpPr>
            <a:spLocks noGrp="1"/>
          </p:cNvSpPr>
          <p:nvPr>
            <p:ph type="title"/>
          </p:nvPr>
        </p:nvSpPr>
        <p:spPr>
          <a:xfrm>
            <a:off x="1087291" y="136822"/>
            <a:ext cx="8229600" cy="378009"/>
          </a:xfrm>
        </p:spPr>
        <p:txBody>
          <a:bodyPr>
            <a:normAutofit fontScale="90000"/>
          </a:bodyPr>
          <a:lstStyle/>
          <a:p>
            <a:r>
              <a:rPr lang="en-GB" dirty="0"/>
              <a:t>Parent Carer Survey May 2022 – Approach</a:t>
            </a:r>
          </a:p>
        </p:txBody>
      </p:sp>
      <p:sp>
        <p:nvSpPr>
          <p:cNvPr id="4" name="Slide Number Placeholder 3">
            <a:extLst>
              <a:ext uri="{FF2B5EF4-FFF2-40B4-BE49-F238E27FC236}">
                <a16:creationId xmlns:a16="http://schemas.microsoft.com/office/drawing/2014/main" id="{B40DB849-1923-410D-88A1-7C0D4BC8A588}"/>
              </a:ext>
            </a:extLst>
          </p:cNvPr>
          <p:cNvSpPr>
            <a:spLocks noGrp="1"/>
          </p:cNvSpPr>
          <p:nvPr>
            <p:ph type="sldNum" sz="quarter" idx="4"/>
          </p:nvPr>
        </p:nvSpPr>
        <p:spPr/>
        <p:txBody>
          <a:bodyPr/>
          <a:lstStyle/>
          <a:p>
            <a:r>
              <a:rPr lang="en-GB" dirty="0"/>
              <a:t>PAGE </a:t>
            </a:r>
            <a:fld id="{45A89BE1-5792-4ACB-BF4C-7FAB88C6C5B7}" type="slidenum">
              <a:rPr lang="en-GB" smtClean="0"/>
              <a:pPr/>
              <a:t>3</a:t>
            </a:fld>
            <a:endParaRPr lang="en-GB" dirty="0"/>
          </a:p>
        </p:txBody>
      </p:sp>
      <p:sp>
        <p:nvSpPr>
          <p:cNvPr id="5" name="TextBox 4">
            <a:extLst>
              <a:ext uri="{FF2B5EF4-FFF2-40B4-BE49-F238E27FC236}">
                <a16:creationId xmlns:a16="http://schemas.microsoft.com/office/drawing/2014/main" id="{AE769866-EAD8-445C-B853-F6D5709094A9}"/>
              </a:ext>
            </a:extLst>
          </p:cNvPr>
          <p:cNvSpPr txBox="1"/>
          <p:nvPr/>
        </p:nvSpPr>
        <p:spPr>
          <a:xfrm>
            <a:off x="181280" y="594786"/>
            <a:ext cx="8540098" cy="4755148"/>
          </a:xfrm>
          <a:prstGeom prst="rect">
            <a:avLst/>
          </a:prstGeom>
          <a:noFill/>
        </p:spPr>
        <p:txBody>
          <a:bodyPr wrap="square">
            <a:spAutoFit/>
          </a:bodyPr>
          <a:lstStyle/>
          <a:p>
            <a:r>
              <a:rPr lang="en-GB" sz="1600" dirty="0"/>
              <a:t>An online survey using Microsoft Forms – accessible on laptops and mobiles with translation and text-to-speech options. Accessibility and support was promoted but more could be done in this area next time.</a:t>
            </a:r>
          </a:p>
          <a:p>
            <a:endParaRPr lang="en-GB" sz="1600" dirty="0"/>
          </a:p>
          <a:p>
            <a:r>
              <a:rPr lang="en-GB" sz="1600" dirty="0"/>
              <a:t>Co-designed with Parent Carer Forum, NHS, Children’s Trust and Council. Over 50 people were involved.</a:t>
            </a:r>
          </a:p>
          <a:p>
            <a:endParaRPr lang="en-GB" sz="1600" dirty="0"/>
          </a:p>
          <a:p>
            <a:r>
              <a:rPr lang="en-GB" sz="1600" dirty="0">
                <a:latin typeface="Arial" panose="020B0604020202020204" pitchFamily="34" charset="0"/>
                <a:ea typeface="Calibri" panose="020F0502020204030204" pitchFamily="34" charset="0"/>
                <a:cs typeface="Arial" panose="020B0604020202020204" pitchFamily="34" charset="0"/>
              </a:rPr>
              <a:t>W</a:t>
            </a:r>
            <a:r>
              <a:rPr lang="en-GB" sz="1600" dirty="0">
                <a:effectLst/>
                <a:latin typeface="Arial" panose="020B0604020202020204" pitchFamily="34" charset="0"/>
                <a:ea typeface="Calibri" panose="020F0502020204030204" pitchFamily="34" charset="0"/>
                <a:cs typeface="Arial" panose="020B0604020202020204" pitchFamily="34" charset="0"/>
              </a:rPr>
              <a:t>hole system approach across Health, Social Care and Education to try and understand the system-wide perspectives and experiences of all parent carers of children and young people with SEND (as parent carer experiences of services is a multi-agency one). </a:t>
            </a:r>
          </a:p>
          <a:p>
            <a:endParaRPr lang="en-GB" sz="1600" dirty="0">
              <a:latin typeface="Arial" panose="020B0604020202020204" pitchFamily="34" charset="0"/>
              <a:ea typeface="Calibri" panose="020F0502020204030204" pitchFamily="34" charset="0"/>
              <a:cs typeface="Arial" panose="020B0604020202020204" pitchFamily="34" charset="0"/>
            </a:endParaRPr>
          </a:p>
          <a:p>
            <a:r>
              <a:rPr lang="en-GB" sz="1600" dirty="0">
                <a:effectLst/>
                <a:latin typeface="Arial" panose="020B0604020202020204" pitchFamily="34" charset="0"/>
                <a:ea typeface="Calibri" panose="020F0502020204030204" pitchFamily="34" charset="0"/>
                <a:cs typeface="Arial" panose="020B0604020202020204" pitchFamily="34" charset="0"/>
              </a:rPr>
              <a:t>Survey was promoted via Schools Noticeboard, SENCOs and the Parent Carer Forum social media. The survey received 788 responses, significantly higher than the 378 in December 2019.</a:t>
            </a:r>
          </a:p>
          <a:p>
            <a:endParaRPr lang="en-GB" sz="1600" dirty="0">
              <a:latin typeface="Arial" panose="020B0604020202020204" pitchFamily="34" charset="0"/>
              <a:ea typeface="Calibri" panose="020F0502020204030204" pitchFamily="34" charset="0"/>
              <a:cs typeface="Arial" panose="020B0604020202020204" pitchFamily="34" charset="0"/>
            </a:endParaRPr>
          </a:p>
          <a:p>
            <a:endParaRPr lang="en-GB" sz="1600" dirty="0">
              <a:effectLst/>
              <a:latin typeface="Arial" panose="020B0604020202020204" pitchFamily="34" charset="0"/>
              <a:ea typeface="Calibri" panose="020F0502020204030204" pitchFamily="34" charset="0"/>
              <a:cs typeface="Arial" panose="020B0604020202020204" pitchFamily="34" charset="0"/>
            </a:endParaRPr>
          </a:p>
          <a:p>
            <a:endParaRPr lang="en-GB" sz="1600" dirty="0"/>
          </a:p>
          <a:p>
            <a:endParaRPr lang="en-GB" sz="1600" dirty="0"/>
          </a:p>
          <a:p>
            <a:endParaRPr lang="en-GB" dirty="0"/>
          </a:p>
        </p:txBody>
      </p:sp>
    </p:spTree>
    <p:extLst>
      <p:ext uri="{BB962C8B-B14F-4D97-AF65-F5344CB8AC3E}">
        <p14:creationId xmlns:p14="http://schemas.microsoft.com/office/powerpoint/2010/main" val="375319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0DB849-1923-410D-88A1-7C0D4BC8A588}"/>
              </a:ext>
            </a:extLst>
          </p:cNvPr>
          <p:cNvSpPr>
            <a:spLocks noGrp="1"/>
          </p:cNvSpPr>
          <p:nvPr>
            <p:ph type="sldNum" sz="quarter" idx="4"/>
          </p:nvPr>
        </p:nvSpPr>
        <p:spPr/>
        <p:txBody>
          <a:bodyPr/>
          <a:lstStyle/>
          <a:p>
            <a:r>
              <a:rPr lang="en-GB" dirty="0"/>
              <a:t>PAGE </a:t>
            </a:r>
            <a:fld id="{45A89BE1-5792-4ACB-BF4C-7FAB88C6C5B7}" type="slidenum">
              <a:rPr lang="en-GB" smtClean="0"/>
              <a:pPr/>
              <a:t>4</a:t>
            </a:fld>
            <a:endParaRPr lang="en-GB" dirty="0"/>
          </a:p>
        </p:txBody>
      </p:sp>
      <p:sp>
        <p:nvSpPr>
          <p:cNvPr id="10" name="Title 1">
            <a:extLst>
              <a:ext uri="{FF2B5EF4-FFF2-40B4-BE49-F238E27FC236}">
                <a16:creationId xmlns:a16="http://schemas.microsoft.com/office/drawing/2014/main" id="{087111DB-F0B4-4E8B-8264-B063E44E0B6C}"/>
              </a:ext>
            </a:extLst>
          </p:cNvPr>
          <p:cNvSpPr txBox="1">
            <a:spLocks/>
          </p:cNvSpPr>
          <p:nvPr/>
        </p:nvSpPr>
        <p:spPr>
          <a:xfrm>
            <a:off x="221663" y="3365807"/>
            <a:ext cx="4104085" cy="745592"/>
          </a:xfrm>
          <a:prstGeom prst="rect">
            <a:avLst/>
          </a:prstGeom>
        </p:spPr>
        <p:txBody>
          <a:bodyPr vert="horz" lIns="77925" tIns="38963" rIns="77925" bIns="38963" rtlCol="0" anchor="ctr">
            <a:normAutofit/>
          </a:bodyPr>
          <a:lst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a:lstStyle>
          <a:p>
            <a:r>
              <a:rPr lang="en-GB" sz="1600" dirty="0">
                <a:latin typeface="Arial Nova"/>
              </a:rPr>
              <a:t>Overall satisfaction with SEND Services (all responses)</a:t>
            </a:r>
          </a:p>
        </p:txBody>
      </p:sp>
      <p:sp>
        <p:nvSpPr>
          <p:cNvPr id="13" name="Title 1">
            <a:extLst>
              <a:ext uri="{FF2B5EF4-FFF2-40B4-BE49-F238E27FC236}">
                <a16:creationId xmlns:a16="http://schemas.microsoft.com/office/drawing/2014/main" id="{CB93E622-D33B-40DB-AA11-0FC2956DCF95}"/>
              </a:ext>
            </a:extLst>
          </p:cNvPr>
          <p:cNvSpPr txBox="1">
            <a:spLocks/>
          </p:cNvSpPr>
          <p:nvPr/>
        </p:nvSpPr>
        <p:spPr>
          <a:xfrm>
            <a:off x="4413358" y="3365807"/>
            <a:ext cx="4104085" cy="745592"/>
          </a:xfrm>
          <a:prstGeom prst="rect">
            <a:avLst/>
          </a:prstGeom>
        </p:spPr>
        <p:txBody>
          <a:bodyPr vert="horz" lIns="77925" tIns="38963" rIns="77925" bIns="38963" rtlCol="0" anchor="ctr">
            <a:normAutofit/>
          </a:bodyPr>
          <a:lst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a:lstStyle>
          <a:p>
            <a:r>
              <a:rPr lang="en-GB" sz="1600" dirty="0"/>
              <a:t>Have SEND Services improved in the last year?</a:t>
            </a:r>
          </a:p>
        </p:txBody>
      </p:sp>
      <p:pic>
        <p:nvPicPr>
          <p:cNvPr id="7" name="Picture 6">
            <a:extLst>
              <a:ext uri="{FF2B5EF4-FFF2-40B4-BE49-F238E27FC236}">
                <a16:creationId xmlns:a16="http://schemas.microsoft.com/office/drawing/2014/main" id="{64D1A9A1-7C44-44B9-99A7-23729D839B18}"/>
              </a:ext>
            </a:extLst>
          </p:cNvPr>
          <p:cNvPicPr>
            <a:picLocks noChangeAspect="1"/>
          </p:cNvPicPr>
          <p:nvPr/>
        </p:nvPicPr>
        <p:blipFill>
          <a:blip r:embed="rId2"/>
          <a:stretch>
            <a:fillRect/>
          </a:stretch>
        </p:blipFill>
        <p:spPr>
          <a:xfrm>
            <a:off x="878292" y="614003"/>
            <a:ext cx="2790825" cy="2686050"/>
          </a:xfrm>
          <a:prstGeom prst="rect">
            <a:avLst/>
          </a:prstGeom>
        </p:spPr>
      </p:pic>
      <p:pic>
        <p:nvPicPr>
          <p:cNvPr id="11" name="Picture 10">
            <a:extLst>
              <a:ext uri="{FF2B5EF4-FFF2-40B4-BE49-F238E27FC236}">
                <a16:creationId xmlns:a16="http://schemas.microsoft.com/office/drawing/2014/main" id="{ABBD8D7F-DA0B-4808-88D0-7BAFE475F918}"/>
              </a:ext>
            </a:extLst>
          </p:cNvPr>
          <p:cNvPicPr>
            <a:picLocks noChangeAspect="1"/>
          </p:cNvPicPr>
          <p:nvPr/>
        </p:nvPicPr>
        <p:blipFill>
          <a:blip r:embed="rId3"/>
          <a:stretch>
            <a:fillRect/>
          </a:stretch>
        </p:blipFill>
        <p:spPr>
          <a:xfrm>
            <a:off x="4940834" y="390884"/>
            <a:ext cx="3262444" cy="3009541"/>
          </a:xfrm>
          <a:prstGeom prst="rect">
            <a:avLst/>
          </a:prstGeom>
        </p:spPr>
      </p:pic>
    </p:spTree>
    <p:extLst>
      <p:ext uri="{BB962C8B-B14F-4D97-AF65-F5344CB8AC3E}">
        <p14:creationId xmlns:p14="http://schemas.microsoft.com/office/powerpoint/2010/main" val="9604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0DB849-1923-410D-88A1-7C0D4BC8A588}"/>
              </a:ext>
            </a:extLst>
          </p:cNvPr>
          <p:cNvSpPr>
            <a:spLocks noGrp="1"/>
          </p:cNvSpPr>
          <p:nvPr>
            <p:ph type="sldNum" sz="quarter" idx="4"/>
          </p:nvPr>
        </p:nvSpPr>
        <p:spPr/>
        <p:txBody>
          <a:bodyPr/>
          <a:lstStyle/>
          <a:p>
            <a:r>
              <a:rPr lang="en-GB" dirty="0"/>
              <a:t>PAGE </a:t>
            </a:r>
            <a:fld id="{45A89BE1-5792-4ACB-BF4C-7FAB88C6C5B7}" type="slidenum">
              <a:rPr lang="en-GB" smtClean="0"/>
              <a:pPr/>
              <a:t>5</a:t>
            </a:fld>
            <a:endParaRPr lang="en-GB" dirty="0"/>
          </a:p>
        </p:txBody>
      </p:sp>
      <p:sp>
        <p:nvSpPr>
          <p:cNvPr id="8" name="TextBox 7">
            <a:extLst>
              <a:ext uri="{FF2B5EF4-FFF2-40B4-BE49-F238E27FC236}">
                <a16:creationId xmlns:a16="http://schemas.microsoft.com/office/drawing/2014/main" id="{79109AAB-5E0E-4A05-A796-35AEA22C3AEA}"/>
              </a:ext>
            </a:extLst>
          </p:cNvPr>
          <p:cNvSpPr txBox="1"/>
          <p:nvPr/>
        </p:nvSpPr>
        <p:spPr>
          <a:xfrm>
            <a:off x="143123" y="33467"/>
            <a:ext cx="8913413" cy="4278094"/>
          </a:xfrm>
          <a:prstGeom prst="rect">
            <a:avLst/>
          </a:prstGeom>
          <a:noFill/>
        </p:spPr>
        <p:txBody>
          <a:bodyPr wrap="square">
            <a:spAutoFit/>
          </a:bodyPr>
          <a:lstStyle/>
          <a:p>
            <a:r>
              <a:rPr lang="en-GB" sz="1600" b="1" dirty="0"/>
              <a:t>What does good look like in the commentary (minority of comments)?</a:t>
            </a:r>
          </a:p>
          <a:p>
            <a:pPr marL="285750" indent="-285750">
              <a:buFont typeface="Arial" panose="020B0604020202020204" pitchFamily="34" charset="0"/>
              <a:buChar char="•"/>
            </a:pPr>
            <a:r>
              <a:rPr lang="en-GB" sz="1600" dirty="0"/>
              <a:t>Where services are accessed and there is a positive experience with the school.</a:t>
            </a:r>
          </a:p>
          <a:p>
            <a:pPr marL="285750" indent="-285750">
              <a:buFont typeface="Arial" panose="020B0604020202020204" pitchFamily="34" charset="0"/>
              <a:buChar char="•"/>
            </a:pPr>
            <a:r>
              <a:rPr lang="en-GB" sz="1600" dirty="0"/>
              <a:t>Many implied where trust had built up, where a service response is compassionate, where they feel listed to and services are ‘joined up’</a:t>
            </a:r>
          </a:p>
          <a:p>
            <a:pPr marL="285750" indent="-285750">
              <a:buFont typeface="Arial" panose="020B0604020202020204" pitchFamily="34" charset="0"/>
              <a:buChar char="•"/>
            </a:pPr>
            <a:r>
              <a:rPr lang="en-GB" sz="1600" dirty="0"/>
              <a:t>Where service and response was considered high quality and timely.</a:t>
            </a:r>
          </a:p>
          <a:p>
            <a:pPr marL="285750" indent="-285750">
              <a:buFont typeface="Arial" panose="020B0604020202020204" pitchFamily="34" charset="0"/>
              <a:buChar char="•"/>
            </a:pPr>
            <a:r>
              <a:rPr lang="en-GB" sz="1600" dirty="0"/>
              <a:t>Parent Carers were more likely to respond positively to School-based services and say these have improved.</a:t>
            </a:r>
          </a:p>
          <a:p>
            <a:endParaRPr lang="en-GB" sz="1600" dirty="0"/>
          </a:p>
          <a:p>
            <a:r>
              <a:rPr lang="en-GB" sz="1600" b="1" dirty="0"/>
              <a:t>Most common barriers identified</a:t>
            </a:r>
          </a:p>
          <a:p>
            <a:pPr marL="285750" indent="-285750">
              <a:buFont typeface="Arial" panose="020B0604020202020204" pitchFamily="34" charset="0"/>
              <a:buChar char="•"/>
            </a:pPr>
            <a:r>
              <a:rPr lang="en-GB" sz="1600" dirty="0"/>
              <a:t>Communication, including poor listening/lack of compassion</a:t>
            </a:r>
          </a:p>
          <a:p>
            <a:pPr marL="285750" indent="-285750">
              <a:buFont typeface="Arial" panose="020B0604020202020204" pitchFamily="34" charset="0"/>
              <a:buChar char="•"/>
            </a:pPr>
            <a:r>
              <a:rPr lang="en-GB" sz="1600" dirty="0"/>
              <a:t>Waiting times (especially Health) and sometimes quality of service following a wait.</a:t>
            </a:r>
          </a:p>
          <a:p>
            <a:pPr marL="285750" indent="-285750">
              <a:buFont typeface="Arial" panose="020B0604020202020204" pitchFamily="34" charset="0"/>
              <a:buChar char="•"/>
            </a:pPr>
            <a:r>
              <a:rPr lang="en-GB" sz="1600" dirty="0"/>
              <a:t>Lack of face-to-face visits (especially Health)</a:t>
            </a:r>
          </a:p>
          <a:p>
            <a:pPr marL="285750" indent="-285750">
              <a:buFont typeface="Arial" panose="020B0604020202020204" pitchFamily="34" charset="0"/>
              <a:buChar char="•"/>
            </a:pPr>
            <a:r>
              <a:rPr lang="en-GB" sz="1600" dirty="0"/>
              <a:t>Quality and timeliness of Assessment and Review (SENAR, Birmingham City Council)</a:t>
            </a:r>
          </a:p>
          <a:p>
            <a:pPr marL="285750" indent="-285750">
              <a:buFont typeface="Arial" panose="020B0604020202020204" pitchFamily="34" charset="0"/>
              <a:buChar char="•"/>
            </a:pPr>
            <a:r>
              <a:rPr lang="en-GB" sz="1600" dirty="0"/>
              <a:t>Placement availability and transitions.</a:t>
            </a:r>
          </a:p>
          <a:p>
            <a:pPr marL="285750" indent="-285750">
              <a:buFont typeface="Arial" panose="020B0604020202020204" pitchFamily="34" charset="0"/>
              <a:buChar char="•"/>
            </a:pPr>
            <a:r>
              <a:rPr lang="en-GB" sz="1600" dirty="0"/>
              <a:t>Denial of service / support (Social Care, Education and Health).</a:t>
            </a:r>
          </a:p>
          <a:p>
            <a:pPr marL="285750" indent="-285750">
              <a:buFont typeface="Arial" panose="020B0604020202020204" pitchFamily="34" charset="0"/>
              <a:buChar char="•"/>
            </a:pPr>
            <a:r>
              <a:rPr lang="en-GB" sz="1600" dirty="0"/>
              <a:t>Where accessing multiple services beyond just the Educational setting / School (satisfaction and improvement scores are lower)</a:t>
            </a:r>
          </a:p>
        </p:txBody>
      </p:sp>
    </p:spTree>
    <p:extLst>
      <p:ext uri="{BB962C8B-B14F-4D97-AF65-F5344CB8AC3E}">
        <p14:creationId xmlns:p14="http://schemas.microsoft.com/office/powerpoint/2010/main" val="286978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0DB849-1923-410D-88A1-7C0D4BC8A588}"/>
              </a:ext>
            </a:extLst>
          </p:cNvPr>
          <p:cNvSpPr>
            <a:spLocks noGrp="1"/>
          </p:cNvSpPr>
          <p:nvPr>
            <p:ph type="sldNum" sz="quarter" idx="4"/>
          </p:nvPr>
        </p:nvSpPr>
        <p:spPr/>
        <p:txBody>
          <a:bodyPr/>
          <a:lstStyle/>
          <a:p>
            <a:r>
              <a:rPr lang="en-GB" dirty="0"/>
              <a:t>PAGE </a:t>
            </a:r>
            <a:fld id="{45A89BE1-5792-4ACB-BF4C-7FAB88C6C5B7}" type="slidenum">
              <a:rPr lang="en-GB" smtClean="0"/>
              <a:pPr/>
              <a:t>6</a:t>
            </a:fld>
            <a:endParaRPr lang="en-GB" dirty="0"/>
          </a:p>
        </p:txBody>
      </p:sp>
      <p:pic>
        <p:nvPicPr>
          <p:cNvPr id="5" name="Picture 4">
            <a:extLst>
              <a:ext uri="{FF2B5EF4-FFF2-40B4-BE49-F238E27FC236}">
                <a16:creationId xmlns:a16="http://schemas.microsoft.com/office/drawing/2014/main" id="{053CA257-E31C-47AE-BF7B-39B0D48DCF6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7787" y="198781"/>
            <a:ext cx="7768425" cy="3983604"/>
          </a:xfrm>
          <a:prstGeom prst="rect">
            <a:avLst/>
          </a:prstGeom>
          <a:noFill/>
          <a:ln>
            <a:noFill/>
          </a:ln>
        </p:spPr>
      </p:pic>
    </p:spTree>
    <p:extLst>
      <p:ext uri="{BB962C8B-B14F-4D97-AF65-F5344CB8AC3E}">
        <p14:creationId xmlns:p14="http://schemas.microsoft.com/office/powerpoint/2010/main" val="391120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0DB849-1923-410D-88A1-7C0D4BC8A588}"/>
              </a:ext>
            </a:extLst>
          </p:cNvPr>
          <p:cNvSpPr>
            <a:spLocks noGrp="1"/>
          </p:cNvSpPr>
          <p:nvPr>
            <p:ph type="sldNum" sz="quarter" idx="4"/>
          </p:nvPr>
        </p:nvSpPr>
        <p:spPr/>
        <p:txBody>
          <a:bodyPr/>
          <a:lstStyle/>
          <a:p>
            <a:r>
              <a:rPr lang="en-GB" dirty="0"/>
              <a:t>PAGE </a:t>
            </a:r>
            <a:fld id="{45A89BE1-5792-4ACB-BF4C-7FAB88C6C5B7}" type="slidenum">
              <a:rPr lang="en-GB" smtClean="0"/>
              <a:pPr/>
              <a:t>7</a:t>
            </a:fld>
            <a:endParaRPr lang="en-GB" dirty="0"/>
          </a:p>
        </p:txBody>
      </p:sp>
      <p:pic>
        <p:nvPicPr>
          <p:cNvPr id="12" name="Picture 5" descr="Chart, pie chart&#10;&#10;Description automatically generated">
            <a:extLst>
              <a:ext uri="{FF2B5EF4-FFF2-40B4-BE49-F238E27FC236}">
                <a16:creationId xmlns:a16="http://schemas.microsoft.com/office/drawing/2014/main" id="{D33F5B36-AF47-4F67-BC1F-C3B08D673EDB}"/>
              </a:ext>
            </a:extLst>
          </p:cNvPr>
          <p:cNvPicPr>
            <a:picLocks noChangeAspect="1"/>
          </p:cNvPicPr>
          <p:nvPr/>
        </p:nvPicPr>
        <p:blipFill>
          <a:blip r:embed="rId2"/>
          <a:stretch>
            <a:fillRect/>
          </a:stretch>
        </p:blipFill>
        <p:spPr>
          <a:xfrm>
            <a:off x="886437" y="686261"/>
            <a:ext cx="3079409" cy="2956375"/>
          </a:xfrm>
          <a:prstGeom prst="rect">
            <a:avLst/>
          </a:prstGeom>
        </p:spPr>
      </p:pic>
      <p:pic>
        <p:nvPicPr>
          <p:cNvPr id="13" name="Picture 6" descr="Chart, pie chart&#10;&#10;Description automatically generated">
            <a:extLst>
              <a:ext uri="{FF2B5EF4-FFF2-40B4-BE49-F238E27FC236}">
                <a16:creationId xmlns:a16="http://schemas.microsoft.com/office/drawing/2014/main" id="{48F76166-CF61-4ACD-B215-B141B1B3BCB8}"/>
              </a:ext>
            </a:extLst>
          </p:cNvPr>
          <p:cNvPicPr>
            <a:picLocks noChangeAspect="1"/>
          </p:cNvPicPr>
          <p:nvPr/>
        </p:nvPicPr>
        <p:blipFill>
          <a:blip r:embed="rId3"/>
          <a:stretch>
            <a:fillRect/>
          </a:stretch>
        </p:blipFill>
        <p:spPr>
          <a:xfrm>
            <a:off x="4485689" y="516989"/>
            <a:ext cx="3565371" cy="3246674"/>
          </a:xfrm>
          <a:prstGeom prst="rect">
            <a:avLst/>
          </a:prstGeom>
        </p:spPr>
      </p:pic>
      <p:sp>
        <p:nvSpPr>
          <p:cNvPr id="14" name="Title 1">
            <a:extLst>
              <a:ext uri="{FF2B5EF4-FFF2-40B4-BE49-F238E27FC236}">
                <a16:creationId xmlns:a16="http://schemas.microsoft.com/office/drawing/2014/main" id="{1EA473B0-3539-4BA3-A1CD-660CB1D33D15}"/>
              </a:ext>
            </a:extLst>
          </p:cNvPr>
          <p:cNvSpPr txBox="1">
            <a:spLocks/>
          </p:cNvSpPr>
          <p:nvPr/>
        </p:nvSpPr>
        <p:spPr>
          <a:xfrm>
            <a:off x="882823" y="3501362"/>
            <a:ext cx="4104085" cy="745592"/>
          </a:xfrm>
          <a:prstGeom prst="rect">
            <a:avLst/>
          </a:prstGeom>
        </p:spPr>
        <p:txBody>
          <a:bodyPr vert="horz" lIns="77925" tIns="38963" rIns="77925" bIns="38963" rtlCol="0" anchor="ctr">
            <a:normAutofit lnSpcReduction="10000"/>
          </a:bodyPr>
          <a:lst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a:lstStyle>
          <a:p>
            <a:r>
              <a:rPr lang="en-GB" sz="1600" dirty="0">
                <a:latin typeface="Arial Nova"/>
              </a:rPr>
              <a:t>Have you used the Birmingham SEND Local Offer Website in 2022 (</a:t>
            </a:r>
            <a:r>
              <a:rPr lang="en-GB" sz="1600" dirty="0">
                <a:latin typeface="Arial Nova"/>
                <a:hlinkClick r:id="rId4"/>
              </a:rPr>
              <a:t>www.localofferbirmingham.co.uk</a:t>
            </a:r>
            <a:r>
              <a:rPr lang="en-GB" sz="1600" dirty="0">
                <a:latin typeface="Arial Nova"/>
              </a:rPr>
              <a:t>)</a:t>
            </a:r>
            <a:endParaRPr lang="en-GB" sz="1600" dirty="0"/>
          </a:p>
        </p:txBody>
      </p:sp>
      <p:sp>
        <p:nvSpPr>
          <p:cNvPr id="15" name="Title 1">
            <a:extLst>
              <a:ext uri="{FF2B5EF4-FFF2-40B4-BE49-F238E27FC236}">
                <a16:creationId xmlns:a16="http://schemas.microsoft.com/office/drawing/2014/main" id="{47780650-7EC0-436E-8D67-EF4E8754E4C5}"/>
              </a:ext>
            </a:extLst>
          </p:cNvPr>
          <p:cNvSpPr txBox="1">
            <a:spLocks/>
          </p:cNvSpPr>
          <p:nvPr/>
        </p:nvSpPr>
        <p:spPr>
          <a:xfrm>
            <a:off x="4745112" y="3441652"/>
            <a:ext cx="4104085" cy="745592"/>
          </a:xfrm>
          <a:prstGeom prst="rect">
            <a:avLst/>
          </a:prstGeom>
        </p:spPr>
        <p:txBody>
          <a:bodyPr vert="horz" lIns="77925" tIns="38963" rIns="77925" bIns="38963" rtlCol="0" anchor="ctr">
            <a:normAutofit/>
          </a:bodyPr>
          <a:lst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a:lstStyle>
          <a:p>
            <a:r>
              <a:rPr lang="en-GB" sz="1600" dirty="0">
                <a:latin typeface="Arial Nova"/>
              </a:rPr>
              <a:t>How useful has the website been for you in 2022?</a:t>
            </a:r>
            <a:endParaRPr lang="en-GB" sz="1600" dirty="0"/>
          </a:p>
        </p:txBody>
      </p:sp>
    </p:spTree>
    <p:extLst>
      <p:ext uri="{BB962C8B-B14F-4D97-AF65-F5344CB8AC3E}">
        <p14:creationId xmlns:p14="http://schemas.microsoft.com/office/powerpoint/2010/main" val="354543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BA49C-92E6-47FE-9FE5-D8363DF47A2C}"/>
              </a:ext>
            </a:extLst>
          </p:cNvPr>
          <p:cNvSpPr>
            <a:spLocks noGrp="1"/>
          </p:cNvSpPr>
          <p:nvPr>
            <p:ph type="title"/>
          </p:nvPr>
        </p:nvSpPr>
        <p:spPr>
          <a:xfrm>
            <a:off x="1087291" y="136822"/>
            <a:ext cx="8229600" cy="378009"/>
          </a:xfrm>
        </p:spPr>
        <p:txBody>
          <a:bodyPr>
            <a:normAutofit fontScale="90000"/>
          </a:bodyPr>
          <a:lstStyle/>
          <a:p>
            <a:r>
              <a:rPr lang="en-GB" dirty="0"/>
              <a:t>Parent Carer Survey May 2022 – Key Findings</a:t>
            </a:r>
          </a:p>
        </p:txBody>
      </p:sp>
      <p:sp>
        <p:nvSpPr>
          <p:cNvPr id="4" name="Slide Number Placeholder 3">
            <a:extLst>
              <a:ext uri="{FF2B5EF4-FFF2-40B4-BE49-F238E27FC236}">
                <a16:creationId xmlns:a16="http://schemas.microsoft.com/office/drawing/2014/main" id="{B40DB849-1923-410D-88A1-7C0D4BC8A588}"/>
              </a:ext>
            </a:extLst>
          </p:cNvPr>
          <p:cNvSpPr>
            <a:spLocks noGrp="1"/>
          </p:cNvSpPr>
          <p:nvPr>
            <p:ph type="sldNum" sz="quarter" idx="4"/>
          </p:nvPr>
        </p:nvSpPr>
        <p:spPr/>
        <p:txBody>
          <a:bodyPr/>
          <a:lstStyle/>
          <a:p>
            <a:r>
              <a:rPr lang="en-GB" dirty="0"/>
              <a:t>PAGE </a:t>
            </a:r>
            <a:fld id="{45A89BE1-5792-4ACB-BF4C-7FAB88C6C5B7}" type="slidenum">
              <a:rPr lang="en-GB" smtClean="0"/>
              <a:pPr/>
              <a:t>8</a:t>
            </a:fld>
            <a:endParaRPr lang="en-GB" dirty="0"/>
          </a:p>
        </p:txBody>
      </p:sp>
      <p:graphicFrame>
        <p:nvGraphicFramePr>
          <p:cNvPr id="5" name="Table 4">
            <a:extLst>
              <a:ext uri="{FF2B5EF4-FFF2-40B4-BE49-F238E27FC236}">
                <a16:creationId xmlns:a16="http://schemas.microsoft.com/office/drawing/2014/main" id="{6EB5D4F4-64E9-428B-A3BB-B17E360FA93B}"/>
              </a:ext>
            </a:extLst>
          </p:cNvPr>
          <p:cNvGraphicFramePr>
            <a:graphicFrameLocks noGrp="1"/>
          </p:cNvGraphicFramePr>
          <p:nvPr>
            <p:extLst>
              <p:ext uri="{D42A27DB-BD31-4B8C-83A1-F6EECF244321}">
                <p14:modId xmlns:p14="http://schemas.microsoft.com/office/powerpoint/2010/main" val="250634537"/>
              </p:ext>
            </p:extLst>
          </p:nvPr>
        </p:nvGraphicFramePr>
        <p:xfrm>
          <a:off x="184417" y="861517"/>
          <a:ext cx="8706010" cy="3169920"/>
        </p:xfrm>
        <a:graphic>
          <a:graphicData uri="http://schemas.openxmlformats.org/drawingml/2006/table">
            <a:tbl>
              <a:tblPr firstRow="1" firstCol="1" bandRow="1"/>
              <a:tblGrid>
                <a:gridCol w="7461291">
                  <a:extLst>
                    <a:ext uri="{9D8B030D-6E8A-4147-A177-3AD203B41FA5}">
                      <a16:colId xmlns:a16="http://schemas.microsoft.com/office/drawing/2014/main" val="1286364317"/>
                    </a:ext>
                  </a:extLst>
                </a:gridCol>
                <a:gridCol w="1244719">
                  <a:extLst>
                    <a:ext uri="{9D8B030D-6E8A-4147-A177-3AD203B41FA5}">
                      <a16:colId xmlns:a16="http://schemas.microsoft.com/office/drawing/2014/main" val="2611333735"/>
                    </a:ext>
                  </a:extLst>
                </a:gridCol>
              </a:tblGrid>
              <a:tr h="0">
                <a:tc>
                  <a:txBody>
                    <a:bodyPr/>
                    <a:lstStyle/>
                    <a:p>
                      <a:pPr algn="just"/>
                      <a:r>
                        <a:rPr lang="en-GB" sz="1600" b="1" dirty="0">
                          <a:effectLst/>
                          <a:latin typeface="Arial" panose="020B0604020202020204" pitchFamily="34" charset="0"/>
                          <a:ea typeface="Calibri" panose="020F0502020204030204" pitchFamily="34" charset="0"/>
                          <a:cs typeface="Arial" panose="020B0604020202020204" pitchFamily="34" charset="0"/>
                        </a:rPr>
                        <a:t>Measure</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GB" sz="1600" b="1" dirty="0">
                          <a:effectLst/>
                          <a:latin typeface="Arial" panose="020B0604020202020204" pitchFamily="34" charset="0"/>
                          <a:ea typeface="Calibri" panose="020F0502020204030204" pitchFamily="34" charset="0"/>
                          <a:cs typeface="Arial" panose="020B0604020202020204" pitchFamily="34" charset="0"/>
                        </a:rPr>
                        <a:t>May 2022 </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4297845"/>
                  </a:ext>
                </a:extLst>
              </a:tr>
              <a:tr h="0">
                <a:tc>
                  <a:txBody>
                    <a:bodyPr/>
                    <a:lstStyle/>
                    <a:p>
                      <a:pPr algn="just"/>
                      <a:r>
                        <a:rPr lang="en-GB" sz="1600" dirty="0">
                          <a:effectLst/>
                          <a:latin typeface="Arial" panose="020B0604020202020204" pitchFamily="34" charset="0"/>
                          <a:ea typeface="Calibri" panose="020F0502020204030204" pitchFamily="34" charset="0"/>
                          <a:cs typeface="Arial" panose="020B0604020202020204" pitchFamily="34" charset="0"/>
                        </a:rPr>
                        <a:t>Number of Parent Carers responding to surveys</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GB" sz="1600" dirty="0">
                          <a:effectLst/>
                          <a:latin typeface="Arial" panose="020B0604020202020204" pitchFamily="34" charset="0"/>
                          <a:ea typeface="Calibri" panose="020F0502020204030204" pitchFamily="34" charset="0"/>
                          <a:cs typeface="Arial" panose="020B0604020202020204" pitchFamily="34" charset="0"/>
                        </a:rPr>
                        <a:t>788</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0086175"/>
                  </a:ext>
                </a:extLst>
              </a:tr>
              <a:tr h="0">
                <a:tc>
                  <a:txBody>
                    <a:bodyPr/>
                    <a:lstStyle/>
                    <a:p>
                      <a:pPr algn="just"/>
                      <a:r>
                        <a:rPr lang="en-GB" sz="1600" dirty="0">
                          <a:effectLst/>
                          <a:latin typeface="Arial" panose="020B0604020202020204" pitchFamily="34" charset="0"/>
                          <a:ea typeface="Calibri" panose="020F0502020204030204" pitchFamily="34" charset="0"/>
                          <a:cs typeface="Arial" panose="020B0604020202020204" pitchFamily="34" charset="0"/>
                        </a:rPr>
                        <a:t>Overall Parent Carer SEND Satisfaction is “Good” or “Very Good” (all)</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GB" sz="1600" dirty="0">
                          <a:effectLst/>
                          <a:latin typeface="Arial" panose="020B0604020202020204" pitchFamily="34" charset="0"/>
                          <a:ea typeface="Calibri" panose="020F0502020204030204" pitchFamily="34" charset="0"/>
                          <a:cs typeface="Arial" panose="020B0604020202020204" pitchFamily="34" charset="0"/>
                        </a:rPr>
                        <a:t>32%</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1212437"/>
                  </a:ext>
                </a:extLst>
              </a:tr>
              <a:tr h="0">
                <a:tc>
                  <a:txBody>
                    <a:bodyPr/>
                    <a:lstStyle/>
                    <a:p>
                      <a:pPr algn="just"/>
                      <a:r>
                        <a:rPr lang="en-GB" sz="1600" dirty="0">
                          <a:effectLst/>
                          <a:latin typeface="Arial" panose="020B0604020202020204" pitchFamily="34" charset="0"/>
                          <a:ea typeface="Calibri" panose="020F0502020204030204" pitchFamily="34" charset="0"/>
                          <a:cs typeface="Arial" panose="020B0604020202020204" pitchFamily="34" charset="0"/>
                        </a:rPr>
                        <a:t>% Parent Carers sayings SEND Services have improved in the last year (all)</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GB" sz="1600" dirty="0">
                          <a:effectLst/>
                          <a:latin typeface="Arial" panose="020B0604020202020204" pitchFamily="34" charset="0"/>
                          <a:ea typeface="Calibri" panose="020F0502020204030204" pitchFamily="34" charset="0"/>
                          <a:cs typeface="Arial" panose="020B0604020202020204" pitchFamily="34" charset="0"/>
                        </a:rPr>
                        <a:t>27%</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7733205"/>
                  </a:ext>
                </a:extLst>
              </a:tr>
              <a:tr h="0">
                <a:tc>
                  <a:txBody>
                    <a:bodyPr/>
                    <a:lstStyle/>
                    <a:p>
                      <a:pPr algn="just"/>
                      <a:r>
                        <a:rPr lang="en-GB" sz="1600" dirty="0">
                          <a:effectLst/>
                          <a:latin typeface="Arial" panose="020B0604020202020204" pitchFamily="34" charset="0"/>
                          <a:ea typeface="Calibri" panose="020F0502020204030204" pitchFamily="34" charset="0"/>
                          <a:cs typeface="Arial" panose="020B0604020202020204" pitchFamily="34" charset="0"/>
                        </a:rPr>
                        <a:t>% Parent Carers who have accessed the SEND Local Offer Website</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GB" sz="1600" dirty="0">
                          <a:effectLst/>
                          <a:latin typeface="Arial" panose="020B0604020202020204" pitchFamily="34" charset="0"/>
                          <a:ea typeface="Calibri" panose="020F0502020204030204" pitchFamily="34" charset="0"/>
                          <a:cs typeface="Arial" panose="020B0604020202020204" pitchFamily="34" charset="0"/>
                        </a:rPr>
                        <a:t>28%</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4833857"/>
                  </a:ext>
                </a:extLst>
              </a:tr>
              <a:tr h="0">
                <a:tc>
                  <a:txBody>
                    <a:bodyPr/>
                    <a:lstStyle/>
                    <a:p>
                      <a:pPr algn="just"/>
                      <a:r>
                        <a:rPr lang="en-GB" sz="1600" dirty="0">
                          <a:effectLst/>
                          <a:latin typeface="Arial" panose="020B0604020202020204" pitchFamily="34" charset="0"/>
                          <a:ea typeface="Calibri" panose="020F0502020204030204" pitchFamily="34" charset="0"/>
                          <a:cs typeface="Arial" panose="020B0604020202020204" pitchFamily="34" charset="0"/>
                        </a:rPr>
                        <a:t>% Parent Carers who have accessed the SEND Local Offer Website who think it is OK, Good, Or Very Good</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GB" sz="1600" dirty="0">
                          <a:effectLst/>
                          <a:latin typeface="Arial" panose="020B0604020202020204" pitchFamily="34" charset="0"/>
                          <a:ea typeface="Calibri" panose="020F0502020204030204" pitchFamily="34" charset="0"/>
                          <a:cs typeface="Arial" panose="020B0604020202020204" pitchFamily="34" charset="0"/>
                        </a:rPr>
                        <a:t>72%</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889194"/>
                  </a:ext>
                </a:extLst>
              </a:tr>
              <a:tr h="0">
                <a:tc>
                  <a:txBody>
                    <a:bodyPr/>
                    <a:lstStyle/>
                    <a:p>
                      <a:pPr algn="just"/>
                      <a:r>
                        <a:rPr lang="en-GB" sz="1600" dirty="0">
                          <a:effectLst/>
                          <a:latin typeface="Arial" panose="020B0604020202020204" pitchFamily="34" charset="0"/>
                          <a:ea typeface="Calibri" panose="020F0502020204030204" pitchFamily="34" charset="0"/>
                          <a:cs typeface="Arial" panose="020B0604020202020204" pitchFamily="34" charset="0"/>
                        </a:rPr>
                        <a:t>% Parent Carers who feel updated and informed about SEND services in Birmingham</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GB" sz="1600" dirty="0">
                          <a:effectLst/>
                          <a:latin typeface="Arial" panose="020B0604020202020204" pitchFamily="34" charset="0"/>
                          <a:ea typeface="Calibri" panose="020F0502020204030204" pitchFamily="34" charset="0"/>
                          <a:cs typeface="Arial" panose="020B0604020202020204" pitchFamily="34" charset="0"/>
                        </a:rPr>
                        <a:t>42%</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7245015"/>
                  </a:ext>
                </a:extLst>
              </a:tr>
              <a:tr h="0">
                <a:tc>
                  <a:txBody>
                    <a:bodyPr/>
                    <a:lstStyle/>
                    <a:p>
                      <a:pPr algn="just"/>
                      <a:r>
                        <a:rPr lang="en-GB" sz="1600" dirty="0">
                          <a:effectLst/>
                          <a:latin typeface="Arial" panose="020B0604020202020204" pitchFamily="34" charset="0"/>
                          <a:ea typeface="Calibri" panose="020F0502020204030204" pitchFamily="34" charset="0"/>
                          <a:cs typeface="Arial" panose="020B0604020202020204" pitchFamily="34" charset="0"/>
                        </a:rPr>
                        <a:t>% Parent Carers who feel they have had an opportunity to give feedback about SEND services in Birmingham</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GB" sz="1600" dirty="0">
                          <a:effectLst/>
                          <a:latin typeface="Arial" panose="020B0604020202020204" pitchFamily="34" charset="0"/>
                          <a:ea typeface="Calibri" panose="020F0502020204030204" pitchFamily="34" charset="0"/>
                          <a:cs typeface="Arial" panose="020B0604020202020204" pitchFamily="34" charset="0"/>
                        </a:rPr>
                        <a:t>26%</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7143463"/>
                  </a:ext>
                </a:extLst>
              </a:tr>
              <a:tr h="0">
                <a:tc>
                  <a:txBody>
                    <a:bodyPr/>
                    <a:lstStyle/>
                    <a:p>
                      <a:pPr algn="just"/>
                      <a:r>
                        <a:rPr lang="en-GB" sz="1600" dirty="0">
                          <a:effectLst/>
                          <a:latin typeface="Arial" panose="020B0604020202020204" pitchFamily="34" charset="0"/>
                          <a:ea typeface="Calibri" panose="020F0502020204030204" pitchFamily="34" charset="0"/>
                          <a:cs typeface="Arial" panose="020B0604020202020204" pitchFamily="34" charset="0"/>
                        </a:rPr>
                        <a:t>% Parent Carers who feel they have had an opportunity to influence changes in the SEND Services available in the city</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GB" sz="1600" dirty="0">
                          <a:effectLst/>
                          <a:latin typeface="Arial" panose="020B0604020202020204" pitchFamily="34" charset="0"/>
                          <a:ea typeface="Calibri" panose="020F0502020204030204" pitchFamily="34" charset="0"/>
                          <a:cs typeface="Arial" panose="020B0604020202020204" pitchFamily="34" charset="0"/>
                        </a:rPr>
                        <a:t>16%</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7159349"/>
                  </a:ext>
                </a:extLst>
              </a:tr>
            </a:tbl>
          </a:graphicData>
        </a:graphic>
      </p:graphicFrame>
    </p:spTree>
    <p:extLst>
      <p:ext uri="{BB962C8B-B14F-4D97-AF65-F5344CB8AC3E}">
        <p14:creationId xmlns:p14="http://schemas.microsoft.com/office/powerpoint/2010/main" val="47810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BA49C-92E6-47FE-9FE5-D8363DF47A2C}"/>
              </a:ext>
            </a:extLst>
          </p:cNvPr>
          <p:cNvSpPr>
            <a:spLocks noGrp="1"/>
          </p:cNvSpPr>
          <p:nvPr>
            <p:ph type="title"/>
          </p:nvPr>
        </p:nvSpPr>
        <p:spPr>
          <a:xfrm>
            <a:off x="1087291" y="136822"/>
            <a:ext cx="8229600" cy="378009"/>
          </a:xfrm>
        </p:spPr>
        <p:txBody>
          <a:bodyPr>
            <a:normAutofit fontScale="90000"/>
          </a:bodyPr>
          <a:lstStyle/>
          <a:p>
            <a:r>
              <a:rPr lang="en-GB" dirty="0"/>
              <a:t>Parent Carer Survey May 2022 – Next Steps (1)</a:t>
            </a:r>
          </a:p>
        </p:txBody>
      </p:sp>
      <p:sp>
        <p:nvSpPr>
          <p:cNvPr id="4" name="Slide Number Placeholder 3">
            <a:extLst>
              <a:ext uri="{FF2B5EF4-FFF2-40B4-BE49-F238E27FC236}">
                <a16:creationId xmlns:a16="http://schemas.microsoft.com/office/drawing/2014/main" id="{B40DB849-1923-410D-88A1-7C0D4BC8A588}"/>
              </a:ext>
            </a:extLst>
          </p:cNvPr>
          <p:cNvSpPr>
            <a:spLocks noGrp="1"/>
          </p:cNvSpPr>
          <p:nvPr>
            <p:ph type="sldNum" sz="quarter" idx="4"/>
          </p:nvPr>
        </p:nvSpPr>
        <p:spPr/>
        <p:txBody>
          <a:bodyPr/>
          <a:lstStyle/>
          <a:p>
            <a:r>
              <a:rPr lang="en-GB" dirty="0"/>
              <a:t>PAGE </a:t>
            </a:r>
            <a:fld id="{45A89BE1-5792-4ACB-BF4C-7FAB88C6C5B7}" type="slidenum">
              <a:rPr lang="en-GB" smtClean="0"/>
              <a:pPr/>
              <a:t>9</a:t>
            </a:fld>
            <a:endParaRPr lang="en-GB" dirty="0"/>
          </a:p>
        </p:txBody>
      </p:sp>
      <p:sp>
        <p:nvSpPr>
          <p:cNvPr id="5" name="TextBox 4">
            <a:extLst>
              <a:ext uri="{FF2B5EF4-FFF2-40B4-BE49-F238E27FC236}">
                <a16:creationId xmlns:a16="http://schemas.microsoft.com/office/drawing/2014/main" id="{0335070F-4739-42FF-B88A-431F3CC0F91F}"/>
              </a:ext>
            </a:extLst>
          </p:cNvPr>
          <p:cNvSpPr txBox="1"/>
          <p:nvPr/>
        </p:nvSpPr>
        <p:spPr>
          <a:xfrm>
            <a:off x="107519" y="688558"/>
            <a:ext cx="8229601" cy="3647152"/>
          </a:xfrm>
          <a:prstGeom prst="rect">
            <a:avLst/>
          </a:prstGeom>
          <a:noFill/>
        </p:spPr>
        <p:txBody>
          <a:bodyPr wrap="square">
            <a:spAutoFit/>
          </a:bodyPr>
          <a:lstStyle/>
          <a:p>
            <a:pPr marL="285750" indent="-285750" algn="just">
              <a:spcAft>
                <a:spcPts val="6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Arial" panose="020B0604020202020204" pitchFamily="34" charset="0"/>
              </a:rPr>
              <a:t>We will publish this report on the Birmingham SEND Local Offer Website in July to ensure everyone can read it.</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just">
              <a:spcAft>
                <a:spcPts val="600"/>
              </a:spcAft>
              <a:buFont typeface="Arial" panose="020B0604020202020204" pitchFamily="34" charset="0"/>
              <a:buChar char="•"/>
            </a:pPr>
            <a:r>
              <a:rPr lang="en-GB" sz="1800" dirty="0">
                <a:latin typeface="Arial" panose="020B0604020202020204" pitchFamily="34" charset="0"/>
                <a:ea typeface="Calibri" panose="020F0502020204030204" pitchFamily="34" charset="0"/>
                <a:cs typeface="Arial" panose="020B0604020202020204" pitchFamily="34" charset="0"/>
              </a:rPr>
              <a:t>This </a:t>
            </a:r>
            <a:r>
              <a:rPr lang="en-GB" sz="1800" dirty="0">
                <a:effectLst/>
                <a:latin typeface="Arial" panose="020B0604020202020204" pitchFamily="34" charset="0"/>
                <a:ea typeface="Calibri" panose="020F0502020204030204" pitchFamily="34" charset="0"/>
                <a:cs typeface="Arial" panose="020B0604020202020204" pitchFamily="34" charset="0"/>
              </a:rPr>
              <a:t>report will act as a ‘baseline’ by which to measure our progress in better engaging parent/carers with Children with additional needs in Birmingham.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just">
              <a:spcAft>
                <a:spcPts val="6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Arial" panose="020B0604020202020204" pitchFamily="34" charset="0"/>
              </a:rPr>
              <a:t> There will be ongoing and regular liaison between the SEND Improvement Team and Parent Carer Forum meetings to coordinate forward engagement activities and opportunities which will be advertised on the SEND Local Offer website.</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just">
              <a:spcAft>
                <a:spcPts val="6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Arial" panose="020B0604020202020204" pitchFamily="34" charset="0"/>
              </a:rPr>
              <a:t>Given the urgency to make SEND transformation in Birmingham, we need to ask parent carers for regular feedback regarding whether we are improving. Therefore we will repeat this every six months initially, next in November 2022 and then again in May 2023.</a:t>
            </a:r>
          </a:p>
        </p:txBody>
      </p:sp>
    </p:spTree>
    <p:extLst>
      <p:ext uri="{BB962C8B-B14F-4D97-AF65-F5344CB8AC3E}">
        <p14:creationId xmlns:p14="http://schemas.microsoft.com/office/powerpoint/2010/main" val="2382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CCESSIBILITYFIXERID" val="31aceab7-6df5-4e67-8eb2-a4fa0b7f15f6"/>
  <p:tag name="ASSISTID" val="b04dfccb-0c12-4133-a655-57bdb3e4cfba"/>
</p:tagLst>
</file>

<file path=ppt/theme/theme1.xml><?xml version="1.0" encoding="utf-8"?>
<a:theme xmlns:a="http://schemas.openxmlformats.org/drawingml/2006/main" name="Birmingham_City_Council___corp_template_updated_Jan_2018 16x9">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DFE0BA894D7841BBEB049E80D8D3BB" ma:contentTypeVersion="12" ma:contentTypeDescription="Create a new document." ma:contentTypeScope="" ma:versionID="eb6586343fb2ade634bc5dc5e1d3db5a">
  <xsd:schema xmlns:xsd="http://www.w3.org/2001/XMLSchema" xmlns:xs="http://www.w3.org/2001/XMLSchema" xmlns:p="http://schemas.microsoft.com/office/2006/metadata/properties" xmlns:ns2="a4f00f6e-26ca-422f-aa93-8fb93e28d9d9" xmlns:ns3="4815cb40-a7d4-4fb5-923a-7b796b1990e4" targetNamespace="http://schemas.microsoft.com/office/2006/metadata/properties" ma:root="true" ma:fieldsID="2d75a0c075bafee597b3f9a33d9cd8ea" ns2:_="" ns3:_="">
    <xsd:import namespace="a4f00f6e-26ca-422f-aa93-8fb93e28d9d9"/>
    <xsd:import namespace="4815cb40-a7d4-4fb5-923a-7b796b1990e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00f6e-26ca-422f-aa93-8fb93e28d9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15cb40-a7d4-4fb5-923a-7b796b1990e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E0DDEC-E693-42A7-AD51-19810DA018F4}">
  <ds:schemaRefs>
    <ds:schemaRef ds:uri="http://schemas.microsoft.com/sharepoint/v3/contenttype/forms"/>
  </ds:schemaRefs>
</ds:datastoreItem>
</file>

<file path=customXml/itemProps2.xml><?xml version="1.0" encoding="utf-8"?>
<ds:datastoreItem xmlns:ds="http://schemas.openxmlformats.org/officeDocument/2006/customXml" ds:itemID="{15CE74A7-2F23-4996-BF04-42013DC4B9A4}">
  <ds:schemaRefs>
    <ds:schemaRef ds:uri="4815cb40-a7d4-4fb5-923a-7b796b1990e4"/>
    <ds:schemaRef ds:uri="a4f00f6e-26ca-422f-aa93-8fb93e28d9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A6E03D2-F375-46B2-A89A-B3E83DF0526E}">
  <ds:schemaRefs>
    <ds:schemaRef ds:uri="4815cb40-a7d4-4fb5-923a-7b796b1990e4"/>
    <ds:schemaRef ds:uri="a4f00f6e-26ca-422f-aa93-8fb93e28d9d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Birmingham_City_Council___corp_template_updated_Mar_2021</Template>
  <TotalTime>204</TotalTime>
  <Words>870</Words>
  <Application>Microsoft Office PowerPoint</Application>
  <PresentationFormat>On-screen Show (16:9)</PresentationFormat>
  <Paragraphs>77</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Nova</vt:lpstr>
      <vt:lpstr>Arial Nova Light</vt:lpstr>
      <vt:lpstr>Calibri</vt:lpstr>
      <vt:lpstr>Wingdings</vt:lpstr>
      <vt:lpstr>Birmingham_City_Council___corp_template_updated_Jan_2018 16x9</vt:lpstr>
      <vt:lpstr>SEND Parent Carer Survey May 2022 </vt:lpstr>
      <vt:lpstr>Parent Carer SEND Survey May 2022 – Purpose</vt:lpstr>
      <vt:lpstr>Parent Carer Survey May 2022 – Approach</vt:lpstr>
      <vt:lpstr>PowerPoint Presentation</vt:lpstr>
      <vt:lpstr>PowerPoint Presentation</vt:lpstr>
      <vt:lpstr>PowerPoint Presentation</vt:lpstr>
      <vt:lpstr>PowerPoint Presentation</vt:lpstr>
      <vt:lpstr>Parent Carer Survey May 2022 – Key Findings</vt:lpstr>
      <vt:lpstr>Parent Carer Survey May 2022 – Next Steps (1)</vt:lpstr>
      <vt:lpstr>Next Steps (2) </vt:lpstr>
      <vt:lpstr>Social media final slide</vt:lpstr>
    </vt:vector>
  </TitlesOfParts>
  <Company>Service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Dalbir Kaur</dc:creator>
  <cp:keywords>Birmingham City Council</cp:keywords>
  <cp:lastModifiedBy>Rowan Griffin</cp:lastModifiedBy>
  <cp:revision>4</cp:revision>
  <dcterms:created xsi:type="dcterms:W3CDTF">2021-03-24T14:08:26Z</dcterms:created>
  <dcterms:modified xsi:type="dcterms:W3CDTF">2022-06-29T15:23:17Z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0x010100BDDFE0BA894D7841BBEB049E80D8D3BB</vt:lpwstr>
  </property>
  <property fmtid="{D5CDD505-2E9C-101B-9397-08002B2CF9AE}" pid="3" name="CloudStatistics_StoryID">
    <vt:lpwstr>704061a4-4bce-4e4e-b312-2fd27e5ffc60</vt:lpwstr>
  </property>
</Properties>
</file>