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73" r:id="rId6"/>
    <p:sldId id="435" r:id="rId7"/>
    <p:sldId id="257" r:id="rId8"/>
    <p:sldId id="264" r:id="rId9"/>
    <p:sldId id="260" r:id="rId10"/>
    <p:sldId id="261" r:id="rId11"/>
    <p:sldId id="262" r:id="rId12"/>
    <p:sldId id="265" r:id="rId13"/>
    <p:sldId id="263" r:id="rId14"/>
    <p:sldId id="436"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78C4"/>
    <a:srgbClr val="A17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5ED9E-509A-40AB-B425-BD8AB3947818}" v="6" dt="2023-01-06T14:04:53.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3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5DDA8-CEDF-460D-977C-6889199C621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4D769EA-2772-4737-B76E-0CB30DE4CE2A}">
      <dgm:prSet/>
      <dgm:spPr/>
      <dgm:t>
        <a:bodyPr/>
        <a:lstStyle/>
        <a:p>
          <a:r>
            <a:rPr lang="en-GB" i="1"/>
            <a:t>We are listening and we know that things have not been good in SEND Services and we are working to strengthen them</a:t>
          </a:r>
          <a:endParaRPr lang="en-US"/>
        </a:p>
      </dgm:t>
    </dgm:pt>
    <dgm:pt modelId="{9419F8EE-5FC2-4A56-98C7-42EDA7361358}" type="parTrans" cxnId="{D60256EC-CD77-485A-9B19-BFD625042BDF}">
      <dgm:prSet/>
      <dgm:spPr/>
      <dgm:t>
        <a:bodyPr/>
        <a:lstStyle/>
        <a:p>
          <a:endParaRPr lang="en-US"/>
        </a:p>
      </dgm:t>
    </dgm:pt>
    <dgm:pt modelId="{3C09F7F4-C9BA-4BA7-8AF6-5C78FA913065}" type="sibTrans" cxnId="{D60256EC-CD77-485A-9B19-BFD625042BDF}">
      <dgm:prSet/>
      <dgm:spPr/>
      <dgm:t>
        <a:bodyPr/>
        <a:lstStyle/>
        <a:p>
          <a:endParaRPr lang="en-US"/>
        </a:p>
      </dgm:t>
    </dgm:pt>
    <dgm:pt modelId="{5B284F05-6DCB-43C7-9893-98590230E3DC}">
      <dgm:prSet/>
      <dgm:spPr/>
      <dgm:t>
        <a:bodyPr/>
        <a:lstStyle/>
        <a:p>
          <a:r>
            <a:rPr lang="en-GB" i="1"/>
            <a:t>We know we still have a long way to go to get things right, including how we communicate.</a:t>
          </a:r>
          <a:endParaRPr lang="en-US"/>
        </a:p>
      </dgm:t>
    </dgm:pt>
    <dgm:pt modelId="{5A8BDE4D-746D-4FCB-9D79-2C165BC945C3}" type="parTrans" cxnId="{D362EC81-BBC9-4481-9EA0-5953BE349A48}">
      <dgm:prSet/>
      <dgm:spPr/>
      <dgm:t>
        <a:bodyPr/>
        <a:lstStyle/>
        <a:p>
          <a:endParaRPr lang="en-US"/>
        </a:p>
      </dgm:t>
    </dgm:pt>
    <dgm:pt modelId="{88A14321-C37C-4EE2-B732-4A68F684CAAC}" type="sibTrans" cxnId="{D362EC81-BBC9-4481-9EA0-5953BE349A48}">
      <dgm:prSet/>
      <dgm:spPr/>
      <dgm:t>
        <a:bodyPr/>
        <a:lstStyle/>
        <a:p>
          <a:endParaRPr lang="en-US"/>
        </a:p>
      </dgm:t>
    </dgm:pt>
    <dgm:pt modelId="{2CBDAA8E-79B5-4239-AC5E-18322B1E9BCE}">
      <dgm:prSet/>
      <dgm:spPr/>
      <dgm:t>
        <a:bodyPr/>
        <a:lstStyle/>
        <a:p>
          <a:r>
            <a:rPr lang="en-GB" i="1"/>
            <a:t>We are committed to partnership and co-production ensuring that parents, carers, schools and settings, staff young people children are at the heart of decision making – ‘nothing about us without us’. </a:t>
          </a:r>
          <a:endParaRPr lang="en-US" dirty="0"/>
        </a:p>
      </dgm:t>
    </dgm:pt>
    <dgm:pt modelId="{46CD71B7-40B0-4053-86CD-8B6881B1D28C}" type="parTrans" cxnId="{0A9D1545-04B2-4DAC-AD64-DB7918D0F0BC}">
      <dgm:prSet/>
      <dgm:spPr/>
      <dgm:t>
        <a:bodyPr/>
        <a:lstStyle/>
        <a:p>
          <a:endParaRPr lang="en-US"/>
        </a:p>
      </dgm:t>
    </dgm:pt>
    <dgm:pt modelId="{BF9C72DF-64D0-4FA8-B3AF-48291636A575}" type="sibTrans" cxnId="{0A9D1545-04B2-4DAC-AD64-DB7918D0F0BC}">
      <dgm:prSet/>
      <dgm:spPr/>
      <dgm:t>
        <a:bodyPr/>
        <a:lstStyle/>
        <a:p>
          <a:endParaRPr lang="en-US"/>
        </a:p>
      </dgm:t>
    </dgm:pt>
    <dgm:pt modelId="{1B160431-816A-4016-A531-3657547E38D6}">
      <dgm:prSet/>
      <dgm:spPr/>
      <dgm:t>
        <a:bodyPr/>
        <a:lstStyle/>
        <a:p>
          <a:r>
            <a:rPr lang="en-GB" i="1" dirty="0"/>
            <a:t>We want to demonstrate and communicate change for the better and will focus on newsletters and updates, as well as social media where we can share ‘green shoots’. </a:t>
          </a:r>
          <a:endParaRPr lang="en-US" dirty="0"/>
        </a:p>
      </dgm:t>
    </dgm:pt>
    <dgm:pt modelId="{9DA01A35-DD1F-47BE-AB61-9451C83DBA1F}" type="parTrans" cxnId="{073F6A0F-21A4-48B9-9894-70A380720454}">
      <dgm:prSet/>
      <dgm:spPr/>
      <dgm:t>
        <a:bodyPr/>
        <a:lstStyle/>
        <a:p>
          <a:endParaRPr lang="en-US"/>
        </a:p>
      </dgm:t>
    </dgm:pt>
    <dgm:pt modelId="{0C8F66DF-106B-4F74-B179-CB8057D8C4DD}" type="sibTrans" cxnId="{073F6A0F-21A4-48B9-9894-70A380720454}">
      <dgm:prSet/>
      <dgm:spPr/>
      <dgm:t>
        <a:bodyPr/>
        <a:lstStyle/>
        <a:p>
          <a:endParaRPr lang="en-US"/>
        </a:p>
      </dgm:t>
    </dgm:pt>
    <dgm:pt modelId="{B3038847-B507-4F4F-ACA6-7BFB7479C55D}" type="pres">
      <dgm:prSet presAssocID="{0505DDA8-CEDF-460D-977C-6889199C6219}" presName="outerComposite" presStyleCnt="0">
        <dgm:presLayoutVars>
          <dgm:chMax val="5"/>
          <dgm:dir/>
          <dgm:resizeHandles val="exact"/>
        </dgm:presLayoutVars>
      </dgm:prSet>
      <dgm:spPr/>
    </dgm:pt>
    <dgm:pt modelId="{4A88AC0F-B3D4-4D03-90F6-30AC9C1B0BF8}" type="pres">
      <dgm:prSet presAssocID="{0505DDA8-CEDF-460D-977C-6889199C6219}" presName="dummyMaxCanvas" presStyleCnt="0">
        <dgm:presLayoutVars/>
      </dgm:prSet>
      <dgm:spPr/>
    </dgm:pt>
    <dgm:pt modelId="{1B6A8BBA-054F-478E-BA3E-992727A10BAC}" type="pres">
      <dgm:prSet presAssocID="{0505DDA8-CEDF-460D-977C-6889199C6219}" presName="FourNodes_1" presStyleLbl="node1" presStyleIdx="0" presStyleCnt="4">
        <dgm:presLayoutVars>
          <dgm:bulletEnabled val="1"/>
        </dgm:presLayoutVars>
      </dgm:prSet>
      <dgm:spPr/>
    </dgm:pt>
    <dgm:pt modelId="{029D69B9-E9A9-45D8-9B05-C841425E2759}" type="pres">
      <dgm:prSet presAssocID="{0505DDA8-CEDF-460D-977C-6889199C6219}" presName="FourNodes_2" presStyleLbl="node1" presStyleIdx="1" presStyleCnt="4">
        <dgm:presLayoutVars>
          <dgm:bulletEnabled val="1"/>
        </dgm:presLayoutVars>
      </dgm:prSet>
      <dgm:spPr/>
    </dgm:pt>
    <dgm:pt modelId="{68E6C739-0228-49E5-98A6-1A3508163A39}" type="pres">
      <dgm:prSet presAssocID="{0505DDA8-CEDF-460D-977C-6889199C6219}" presName="FourNodes_3" presStyleLbl="node1" presStyleIdx="2" presStyleCnt="4">
        <dgm:presLayoutVars>
          <dgm:bulletEnabled val="1"/>
        </dgm:presLayoutVars>
      </dgm:prSet>
      <dgm:spPr/>
    </dgm:pt>
    <dgm:pt modelId="{BAA53EC5-1DA9-4479-99DB-FD696AED4D3D}" type="pres">
      <dgm:prSet presAssocID="{0505DDA8-CEDF-460D-977C-6889199C6219}" presName="FourNodes_4" presStyleLbl="node1" presStyleIdx="3" presStyleCnt="4">
        <dgm:presLayoutVars>
          <dgm:bulletEnabled val="1"/>
        </dgm:presLayoutVars>
      </dgm:prSet>
      <dgm:spPr/>
    </dgm:pt>
    <dgm:pt modelId="{B0B150CF-7E23-45A9-85E5-96C92FC2ED3A}" type="pres">
      <dgm:prSet presAssocID="{0505DDA8-CEDF-460D-977C-6889199C6219}" presName="FourConn_1-2" presStyleLbl="fgAccFollowNode1" presStyleIdx="0" presStyleCnt="3">
        <dgm:presLayoutVars>
          <dgm:bulletEnabled val="1"/>
        </dgm:presLayoutVars>
      </dgm:prSet>
      <dgm:spPr/>
    </dgm:pt>
    <dgm:pt modelId="{F6BBEA8B-61B2-497B-BE2A-A6DE3FB66BEE}" type="pres">
      <dgm:prSet presAssocID="{0505DDA8-CEDF-460D-977C-6889199C6219}" presName="FourConn_2-3" presStyleLbl="fgAccFollowNode1" presStyleIdx="1" presStyleCnt="3">
        <dgm:presLayoutVars>
          <dgm:bulletEnabled val="1"/>
        </dgm:presLayoutVars>
      </dgm:prSet>
      <dgm:spPr/>
    </dgm:pt>
    <dgm:pt modelId="{65C27965-AF8D-4560-926C-6B10DEA4DB82}" type="pres">
      <dgm:prSet presAssocID="{0505DDA8-CEDF-460D-977C-6889199C6219}" presName="FourConn_3-4" presStyleLbl="fgAccFollowNode1" presStyleIdx="2" presStyleCnt="3">
        <dgm:presLayoutVars>
          <dgm:bulletEnabled val="1"/>
        </dgm:presLayoutVars>
      </dgm:prSet>
      <dgm:spPr/>
    </dgm:pt>
    <dgm:pt modelId="{D6000E8E-092B-49ED-B55D-0316694CD661}" type="pres">
      <dgm:prSet presAssocID="{0505DDA8-CEDF-460D-977C-6889199C6219}" presName="FourNodes_1_text" presStyleLbl="node1" presStyleIdx="3" presStyleCnt="4">
        <dgm:presLayoutVars>
          <dgm:bulletEnabled val="1"/>
        </dgm:presLayoutVars>
      </dgm:prSet>
      <dgm:spPr/>
    </dgm:pt>
    <dgm:pt modelId="{D48DF489-5578-4C62-8D33-724446329E16}" type="pres">
      <dgm:prSet presAssocID="{0505DDA8-CEDF-460D-977C-6889199C6219}" presName="FourNodes_2_text" presStyleLbl="node1" presStyleIdx="3" presStyleCnt="4">
        <dgm:presLayoutVars>
          <dgm:bulletEnabled val="1"/>
        </dgm:presLayoutVars>
      </dgm:prSet>
      <dgm:spPr/>
    </dgm:pt>
    <dgm:pt modelId="{0B61B718-A22E-45CA-9514-C94739CC754F}" type="pres">
      <dgm:prSet presAssocID="{0505DDA8-CEDF-460D-977C-6889199C6219}" presName="FourNodes_3_text" presStyleLbl="node1" presStyleIdx="3" presStyleCnt="4">
        <dgm:presLayoutVars>
          <dgm:bulletEnabled val="1"/>
        </dgm:presLayoutVars>
      </dgm:prSet>
      <dgm:spPr/>
    </dgm:pt>
    <dgm:pt modelId="{BA008212-E787-4BEE-B477-584DD3CA628A}" type="pres">
      <dgm:prSet presAssocID="{0505DDA8-CEDF-460D-977C-6889199C6219}" presName="FourNodes_4_text" presStyleLbl="node1" presStyleIdx="3" presStyleCnt="4">
        <dgm:presLayoutVars>
          <dgm:bulletEnabled val="1"/>
        </dgm:presLayoutVars>
      </dgm:prSet>
      <dgm:spPr/>
    </dgm:pt>
  </dgm:ptLst>
  <dgm:cxnLst>
    <dgm:cxn modelId="{073F6A0F-21A4-48B9-9894-70A380720454}" srcId="{0505DDA8-CEDF-460D-977C-6889199C6219}" destId="{1B160431-816A-4016-A531-3657547E38D6}" srcOrd="3" destOrd="0" parTransId="{9DA01A35-DD1F-47BE-AB61-9451C83DBA1F}" sibTransId="{0C8F66DF-106B-4F74-B179-CB8057D8C4DD}"/>
    <dgm:cxn modelId="{60584B35-6D68-4361-9590-E040389688FF}" type="presOf" srcId="{3C09F7F4-C9BA-4BA7-8AF6-5C78FA913065}" destId="{B0B150CF-7E23-45A9-85E5-96C92FC2ED3A}" srcOrd="0" destOrd="0" presId="urn:microsoft.com/office/officeart/2005/8/layout/vProcess5"/>
    <dgm:cxn modelId="{D7108F41-F138-4DE3-BB9A-31A79136C980}" type="presOf" srcId="{1B160431-816A-4016-A531-3657547E38D6}" destId="{BAA53EC5-1DA9-4479-99DB-FD696AED4D3D}" srcOrd="0" destOrd="0" presId="urn:microsoft.com/office/officeart/2005/8/layout/vProcess5"/>
    <dgm:cxn modelId="{0A9D1545-04B2-4DAC-AD64-DB7918D0F0BC}" srcId="{0505DDA8-CEDF-460D-977C-6889199C6219}" destId="{2CBDAA8E-79B5-4239-AC5E-18322B1E9BCE}" srcOrd="2" destOrd="0" parTransId="{46CD71B7-40B0-4053-86CD-8B6881B1D28C}" sibTransId="{BF9C72DF-64D0-4FA8-B3AF-48291636A575}"/>
    <dgm:cxn modelId="{CDF97A65-E0D7-4AC7-9DAE-56631755DF5D}" type="presOf" srcId="{5B284F05-6DCB-43C7-9893-98590230E3DC}" destId="{029D69B9-E9A9-45D8-9B05-C841425E2759}" srcOrd="0" destOrd="0" presId="urn:microsoft.com/office/officeart/2005/8/layout/vProcess5"/>
    <dgm:cxn modelId="{A1171268-4F0D-42C4-A02C-A03859985021}" type="presOf" srcId="{2CBDAA8E-79B5-4239-AC5E-18322B1E9BCE}" destId="{68E6C739-0228-49E5-98A6-1A3508163A39}" srcOrd="0" destOrd="0" presId="urn:microsoft.com/office/officeart/2005/8/layout/vProcess5"/>
    <dgm:cxn modelId="{8E822A49-0211-473A-8392-3EBC725517D6}" type="presOf" srcId="{0505DDA8-CEDF-460D-977C-6889199C6219}" destId="{B3038847-B507-4F4F-ACA6-7BFB7479C55D}" srcOrd="0" destOrd="0" presId="urn:microsoft.com/office/officeart/2005/8/layout/vProcess5"/>
    <dgm:cxn modelId="{D362EC81-BBC9-4481-9EA0-5953BE349A48}" srcId="{0505DDA8-CEDF-460D-977C-6889199C6219}" destId="{5B284F05-6DCB-43C7-9893-98590230E3DC}" srcOrd="1" destOrd="0" parTransId="{5A8BDE4D-746D-4FCB-9D79-2C165BC945C3}" sibTransId="{88A14321-C37C-4EE2-B732-4A68F684CAAC}"/>
    <dgm:cxn modelId="{367E8F87-A73F-46B4-A31F-6CE80F7322D0}" type="presOf" srcId="{5B284F05-6DCB-43C7-9893-98590230E3DC}" destId="{D48DF489-5578-4C62-8D33-724446329E16}" srcOrd="1" destOrd="0" presId="urn:microsoft.com/office/officeart/2005/8/layout/vProcess5"/>
    <dgm:cxn modelId="{8942F489-7B26-4764-9360-9F66829DA966}" type="presOf" srcId="{2CBDAA8E-79B5-4239-AC5E-18322B1E9BCE}" destId="{0B61B718-A22E-45CA-9514-C94739CC754F}" srcOrd="1" destOrd="0" presId="urn:microsoft.com/office/officeart/2005/8/layout/vProcess5"/>
    <dgm:cxn modelId="{49C34891-FD10-4FCE-AA3B-A1565BC51494}" type="presOf" srcId="{84D769EA-2772-4737-B76E-0CB30DE4CE2A}" destId="{D6000E8E-092B-49ED-B55D-0316694CD661}" srcOrd="1" destOrd="0" presId="urn:microsoft.com/office/officeart/2005/8/layout/vProcess5"/>
    <dgm:cxn modelId="{CCD24B94-03EF-4BC6-B6E4-B7C6E6AA3C8C}" type="presOf" srcId="{BF9C72DF-64D0-4FA8-B3AF-48291636A575}" destId="{65C27965-AF8D-4560-926C-6B10DEA4DB82}" srcOrd="0" destOrd="0" presId="urn:microsoft.com/office/officeart/2005/8/layout/vProcess5"/>
    <dgm:cxn modelId="{1C6E2DB7-09E6-4FC5-94BA-63548E7BB907}" type="presOf" srcId="{88A14321-C37C-4EE2-B732-4A68F684CAAC}" destId="{F6BBEA8B-61B2-497B-BE2A-A6DE3FB66BEE}" srcOrd="0" destOrd="0" presId="urn:microsoft.com/office/officeart/2005/8/layout/vProcess5"/>
    <dgm:cxn modelId="{0D8087CA-B252-4088-A61C-ACAD6FD88230}" type="presOf" srcId="{1B160431-816A-4016-A531-3657547E38D6}" destId="{BA008212-E787-4BEE-B477-584DD3CA628A}" srcOrd="1" destOrd="0" presId="urn:microsoft.com/office/officeart/2005/8/layout/vProcess5"/>
    <dgm:cxn modelId="{D60256EC-CD77-485A-9B19-BFD625042BDF}" srcId="{0505DDA8-CEDF-460D-977C-6889199C6219}" destId="{84D769EA-2772-4737-B76E-0CB30DE4CE2A}" srcOrd="0" destOrd="0" parTransId="{9419F8EE-5FC2-4A56-98C7-42EDA7361358}" sibTransId="{3C09F7F4-C9BA-4BA7-8AF6-5C78FA913065}"/>
    <dgm:cxn modelId="{DF3521FD-5D69-4129-ABE0-D38160674DDF}" type="presOf" srcId="{84D769EA-2772-4737-B76E-0CB30DE4CE2A}" destId="{1B6A8BBA-054F-478E-BA3E-992727A10BAC}" srcOrd="0" destOrd="0" presId="urn:microsoft.com/office/officeart/2005/8/layout/vProcess5"/>
    <dgm:cxn modelId="{7C4003C4-90C5-4791-9E21-352345123832}" type="presParOf" srcId="{B3038847-B507-4F4F-ACA6-7BFB7479C55D}" destId="{4A88AC0F-B3D4-4D03-90F6-30AC9C1B0BF8}" srcOrd="0" destOrd="0" presId="urn:microsoft.com/office/officeart/2005/8/layout/vProcess5"/>
    <dgm:cxn modelId="{95675031-1B55-4BBE-9024-679AB2ED6A48}" type="presParOf" srcId="{B3038847-B507-4F4F-ACA6-7BFB7479C55D}" destId="{1B6A8BBA-054F-478E-BA3E-992727A10BAC}" srcOrd="1" destOrd="0" presId="urn:microsoft.com/office/officeart/2005/8/layout/vProcess5"/>
    <dgm:cxn modelId="{2658DC12-E178-4A14-B99A-FF90A91CF76A}" type="presParOf" srcId="{B3038847-B507-4F4F-ACA6-7BFB7479C55D}" destId="{029D69B9-E9A9-45D8-9B05-C841425E2759}" srcOrd="2" destOrd="0" presId="urn:microsoft.com/office/officeart/2005/8/layout/vProcess5"/>
    <dgm:cxn modelId="{F6D1E7C5-7040-4A55-AD42-866B01CB4581}" type="presParOf" srcId="{B3038847-B507-4F4F-ACA6-7BFB7479C55D}" destId="{68E6C739-0228-49E5-98A6-1A3508163A39}" srcOrd="3" destOrd="0" presId="urn:microsoft.com/office/officeart/2005/8/layout/vProcess5"/>
    <dgm:cxn modelId="{C79E2864-A52E-4754-B3C8-11B6BED3B118}" type="presParOf" srcId="{B3038847-B507-4F4F-ACA6-7BFB7479C55D}" destId="{BAA53EC5-1DA9-4479-99DB-FD696AED4D3D}" srcOrd="4" destOrd="0" presId="urn:microsoft.com/office/officeart/2005/8/layout/vProcess5"/>
    <dgm:cxn modelId="{EAC3B6A1-AFC8-4949-B5FF-D5AFEDBF4E35}" type="presParOf" srcId="{B3038847-B507-4F4F-ACA6-7BFB7479C55D}" destId="{B0B150CF-7E23-45A9-85E5-96C92FC2ED3A}" srcOrd="5" destOrd="0" presId="urn:microsoft.com/office/officeart/2005/8/layout/vProcess5"/>
    <dgm:cxn modelId="{51B90C97-F382-4D47-A1F1-F1FA099C5FF9}" type="presParOf" srcId="{B3038847-B507-4F4F-ACA6-7BFB7479C55D}" destId="{F6BBEA8B-61B2-497B-BE2A-A6DE3FB66BEE}" srcOrd="6" destOrd="0" presId="urn:microsoft.com/office/officeart/2005/8/layout/vProcess5"/>
    <dgm:cxn modelId="{CB60D301-DF7E-4E6D-812D-87AC5AAE2E80}" type="presParOf" srcId="{B3038847-B507-4F4F-ACA6-7BFB7479C55D}" destId="{65C27965-AF8D-4560-926C-6B10DEA4DB82}" srcOrd="7" destOrd="0" presId="urn:microsoft.com/office/officeart/2005/8/layout/vProcess5"/>
    <dgm:cxn modelId="{37E9092D-FB06-47B4-9FB5-C9574DD1A111}" type="presParOf" srcId="{B3038847-B507-4F4F-ACA6-7BFB7479C55D}" destId="{D6000E8E-092B-49ED-B55D-0316694CD661}" srcOrd="8" destOrd="0" presId="urn:microsoft.com/office/officeart/2005/8/layout/vProcess5"/>
    <dgm:cxn modelId="{2CBF1138-1722-41A6-B7EE-298C67692917}" type="presParOf" srcId="{B3038847-B507-4F4F-ACA6-7BFB7479C55D}" destId="{D48DF489-5578-4C62-8D33-724446329E16}" srcOrd="9" destOrd="0" presId="urn:microsoft.com/office/officeart/2005/8/layout/vProcess5"/>
    <dgm:cxn modelId="{3C7C9D21-3179-49B4-87E5-B8DFA9C3308C}" type="presParOf" srcId="{B3038847-B507-4F4F-ACA6-7BFB7479C55D}" destId="{0B61B718-A22E-45CA-9514-C94739CC754F}" srcOrd="10" destOrd="0" presId="urn:microsoft.com/office/officeart/2005/8/layout/vProcess5"/>
    <dgm:cxn modelId="{8A90AF6D-F4A4-4631-BB9B-A98A00211668}" type="presParOf" srcId="{B3038847-B507-4F4F-ACA6-7BFB7479C55D}" destId="{BA008212-E787-4BEE-B477-584DD3CA628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918CC-9C67-45F1-B197-CB7FB646AC6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5488771-1FCA-4BCC-9F36-008AB076E885}">
      <dgm:prSet/>
      <dgm:spPr/>
      <dgm:t>
        <a:bodyPr/>
        <a:lstStyle/>
        <a:p>
          <a:r>
            <a:rPr lang="en-GB" i="1"/>
            <a:t>We want schools, education settings, professionals and providers to understand the need for change and what their part is in that.</a:t>
          </a:r>
          <a:endParaRPr lang="en-US"/>
        </a:p>
      </dgm:t>
    </dgm:pt>
    <dgm:pt modelId="{8ABDE272-BBAE-4A83-89F4-CAA3793216D2}" type="parTrans" cxnId="{594F6F88-4105-4B84-82F6-0E7240675C32}">
      <dgm:prSet/>
      <dgm:spPr/>
      <dgm:t>
        <a:bodyPr/>
        <a:lstStyle/>
        <a:p>
          <a:endParaRPr lang="en-US"/>
        </a:p>
      </dgm:t>
    </dgm:pt>
    <dgm:pt modelId="{E2769FA1-5436-4548-9C69-52C2D7A5A98B}" type="sibTrans" cxnId="{594F6F88-4105-4B84-82F6-0E7240675C32}">
      <dgm:prSet/>
      <dgm:spPr/>
      <dgm:t>
        <a:bodyPr/>
        <a:lstStyle/>
        <a:p>
          <a:endParaRPr lang="en-US"/>
        </a:p>
      </dgm:t>
    </dgm:pt>
    <dgm:pt modelId="{3AE80778-2E27-4E2F-A37C-E23E0BB95331}">
      <dgm:prSet/>
      <dgm:spPr/>
      <dgm:t>
        <a:bodyPr/>
        <a:lstStyle/>
        <a:p>
          <a:r>
            <a:rPr lang="en-GB" i="1"/>
            <a:t>We are also working with schools, education settings and professionals to improve our SEND offering and how we communicate that.</a:t>
          </a:r>
          <a:endParaRPr lang="en-US"/>
        </a:p>
      </dgm:t>
    </dgm:pt>
    <dgm:pt modelId="{5DA5F288-1C55-42F5-8777-C584C80AA950}" type="parTrans" cxnId="{CD49AEA9-7730-4FE6-8771-688280148B86}">
      <dgm:prSet/>
      <dgm:spPr/>
      <dgm:t>
        <a:bodyPr/>
        <a:lstStyle/>
        <a:p>
          <a:endParaRPr lang="en-US"/>
        </a:p>
      </dgm:t>
    </dgm:pt>
    <dgm:pt modelId="{CA384351-B4D8-4A2E-A4BB-6642F19639B1}" type="sibTrans" cxnId="{CD49AEA9-7730-4FE6-8771-688280148B86}">
      <dgm:prSet/>
      <dgm:spPr/>
      <dgm:t>
        <a:bodyPr/>
        <a:lstStyle/>
        <a:p>
          <a:endParaRPr lang="en-US"/>
        </a:p>
      </dgm:t>
    </dgm:pt>
    <dgm:pt modelId="{3C27D138-AC8D-444C-8AE4-F0D883996285}">
      <dgm:prSet/>
      <dgm:spPr/>
      <dgm:t>
        <a:bodyPr/>
        <a:lstStyle/>
        <a:p>
          <a:r>
            <a:rPr lang="en-GB" i="1"/>
            <a:t>We are working on a SEND strategy for the city which will bring effective and long-lasting improvements to the system.</a:t>
          </a:r>
          <a:endParaRPr lang="en-US"/>
        </a:p>
      </dgm:t>
    </dgm:pt>
    <dgm:pt modelId="{5A41321C-BB9E-402D-B01F-35D822237B64}" type="parTrans" cxnId="{B16923C1-47CF-4939-B51D-9B9B57254805}">
      <dgm:prSet/>
      <dgm:spPr/>
      <dgm:t>
        <a:bodyPr/>
        <a:lstStyle/>
        <a:p>
          <a:endParaRPr lang="en-US"/>
        </a:p>
      </dgm:t>
    </dgm:pt>
    <dgm:pt modelId="{2E22FB26-5732-4E75-874C-30FF3D6EA7AA}" type="sibTrans" cxnId="{B16923C1-47CF-4939-B51D-9B9B57254805}">
      <dgm:prSet/>
      <dgm:spPr/>
      <dgm:t>
        <a:bodyPr/>
        <a:lstStyle/>
        <a:p>
          <a:endParaRPr lang="en-US"/>
        </a:p>
      </dgm:t>
    </dgm:pt>
    <dgm:pt modelId="{48D49BDC-204D-40E2-9BD2-92644F30459A}">
      <dgm:prSet/>
      <dgm:spPr/>
      <dgm:t>
        <a:bodyPr/>
        <a:lstStyle/>
        <a:p>
          <a:r>
            <a:rPr lang="en-GB" i="1"/>
            <a:t>We want to create meaningful and two-way dialogue with stakeholders which is accessible, offers useful and relevant information and affords the opportunity to feedback and contribute. We know we have a way to go with that yet. </a:t>
          </a:r>
          <a:endParaRPr lang="en-US"/>
        </a:p>
      </dgm:t>
    </dgm:pt>
    <dgm:pt modelId="{021E81D2-3E0A-4854-BA5B-124E07D2D5B2}" type="parTrans" cxnId="{9DF0611E-4220-46A6-89B8-1D7D3DAE1E87}">
      <dgm:prSet/>
      <dgm:spPr/>
      <dgm:t>
        <a:bodyPr/>
        <a:lstStyle/>
        <a:p>
          <a:endParaRPr lang="en-US"/>
        </a:p>
      </dgm:t>
    </dgm:pt>
    <dgm:pt modelId="{F61CBF70-7188-4D88-B459-D6AF1AB5466E}" type="sibTrans" cxnId="{9DF0611E-4220-46A6-89B8-1D7D3DAE1E87}">
      <dgm:prSet/>
      <dgm:spPr/>
      <dgm:t>
        <a:bodyPr/>
        <a:lstStyle/>
        <a:p>
          <a:endParaRPr lang="en-US"/>
        </a:p>
      </dgm:t>
    </dgm:pt>
    <dgm:pt modelId="{B718B8EE-2E54-44B1-AE5B-18F9F26E24B1}">
      <dgm:prSet/>
      <dgm:spPr/>
      <dgm:t>
        <a:bodyPr/>
        <a:lstStyle/>
        <a:p>
          <a:r>
            <a:rPr lang="en-GB" i="1"/>
            <a:t>We are improving the SEND Local Offer website with parents, carers, schools and educational settings children, young people and professionals so that it is a wholly effective resource.</a:t>
          </a:r>
          <a:endParaRPr lang="en-US"/>
        </a:p>
      </dgm:t>
    </dgm:pt>
    <dgm:pt modelId="{398ECA1C-6EFE-4E46-9095-F5E36461C412}" type="parTrans" cxnId="{CF85E83B-0AAB-46AA-BF8E-632683A9BE2F}">
      <dgm:prSet/>
      <dgm:spPr/>
      <dgm:t>
        <a:bodyPr/>
        <a:lstStyle/>
        <a:p>
          <a:endParaRPr lang="en-US"/>
        </a:p>
      </dgm:t>
    </dgm:pt>
    <dgm:pt modelId="{9C390A02-5DF7-491D-BAC1-FC550D7B23E4}" type="sibTrans" cxnId="{CF85E83B-0AAB-46AA-BF8E-632683A9BE2F}">
      <dgm:prSet/>
      <dgm:spPr/>
      <dgm:t>
        <a:bodyPr/>
        <a:lstStyle/>
        <a:p>
          <a:endParaRPr lang="en-US"/>
        </a:p>
      </dgm:t>
    </dgm:pt>
    <dgm:pt modelId="{378BC3F0-CBE0-468A-85B0-1D99D5FE249A}" type="pres">
      <dgm:prSet presAssocID="{AA6918CC-9C67-45F1-B197-CB7FB646AC61}" presName="outerComposite" presStyleCnt="0">
        <dgm:presLayoutVars>
          <dgm:chMax val="5"/>
          <dgm:dir/>
          <dgm:resizeHandles val="exact"/>
        </dgm:presLayoutVars>
      </dgm:prSet>
      <dgm:spPr/>
    </dgm:pt>
    <dgm:pt modelId="{346825EB-9727-43B1-8D12-71D6D9439B16}" type="pres">
      <dgm:prSet presAssocID="{AA6918CC-9C67-45F1-B197-CB7FB646AC61}" presName="dummyMaxCanvas" presStyleCnt="0">
        <dgm:presLayoutVars/>
      </dgm:prSet>
      <dgm:spPr/>
    </dgm:pt>
    <dgm:pt modelId="{5103D809-52BA-4F1D-A782-183F0E9F5059}" type="pres">
      <dgm:prSet presAssocID="{AA6918CC-9C67-45F1-B197-CB7FB646AC61}" presName="FiveNodes_1" presStyleLbl="node1" presStyleIdx="0" presStyleCnt="5">
        <dgm:presLayoutVars>
          <dgm:bulletEnabled val="1"/>
        </dgm:presLayoutVars>
      </dgm:prSet>
      <dgm:spPr/>
    </dgm:pt>
    <dgm:pt modelId="{6140C6D5-824B-4831-8FE8-9891C9BBE519}" type="pres">
      <dgm:prSet presAssocID="{AA6918CC-9C67-45F1-B197-CB7FB646AC61}" presName="FiveNodes_2" presStyleLbl="node1" presStyleIdx="1" presStyleCnt="5">
        <dgm:presLayoutVars>
          <dgm:bulletEnabled val="1"/>
        </dgm:presLayoutVars>
      </dgm:prSet>
      <dgm:spPr/>
    </dgm:pt>
    <dgm:pt modelId="{07E8136C-AAC0-49FB-851C-D11ED15D7B97}" type="pres">
      <dgm:prSet presAssocID="{AA6918CC-9C67-45F1-B197-CB7FB646AC61}" presName="FiveNodes_3" presStyleLbl="node1" presStyleIdx="2" presStyleCnt="5">
        <dgm:presLayoutVars>
          <dgm:bulletEnabled val="1"/>
        </dgm:presLayoutVars>
      </dgm:prSet>
      <dgm:spPr/>
    </dgm:pt>
    <dgm:pt modelId="{4DC26239-81FA-4CCB-88EE-12BB781C1B0A}" type="pres">
      <dgm:prSet presAssocID="{AA6918CC-9C67-45F1-B197-CB7FB646AC61}" presName="FiveNodes_4" presStyleLbl="node1" presStyleIdx="3" presStyleCnt="5">
        <dgm:presLayoutVars>
          <dgm:bulletEnabled val="1"/>
        </dgm:presLayoutVars>
      </dgm:prSet>
      <dgm:spPr/>
    </dgm:pt>
    <dgm:pt modelId="{C0F204D7-8EAF-4464-9E32-6A012D3071C9}" type="pres">
      <dgm:prSet presAssocID="{AA6918CC-9C67-45F1-B197-CB7FB646AC61}" presName="FiveNodes_5" presStyleLbl="node1" presStyleIdx="4" presStyleCnt="5">
        <dgm:presLayoutVars>
          <dgm:bulletEnabled val="1"/>
        </dgm:presLayoutVars>
      </dgm:prSet>
      <dgm:spPr/>
    </dgm:pt>
    <dgm:pt modelId="{B8D70C83-2288-40E9-B192-169BC4C462E4}" type="pres">
      <dgm:prSet presAssocID="{AA6918CC-9C67-45F1-B197-CB7FB646AC61}" presName="FiveConn_1-2" presStyleLbl="fgAccFollowNode1" presStyleIdx="0" presStyleCnt="4">
        <dgm:presLayoutVars>
          <dgm:bulletEnabled val="1"/>
        </dgm:presLayoutVars>
      </dgm:prSet>
      <dgm:spPr/>
    </dgm:pt>
    <dgm:pt modelId="{45681500-C980-48B0-829D-32DFF64DCE6B}" type="pres">
      <dgm:prSet presAssocID="{AA6918CC-9C67-45F1-B197-CB7FB646AC61}" presName="FiveConn_2-3" presStyleLbl="fgAccFollowNode1" presStyleIdx="1" presStyleCnt="4">
        <dgm:presLayoutVars>
          <dgm:bulletEnabled val="1"/>
        </dgm:presLayoutVars>
      </dgm:prSet>
      <dgm:spPr/>
    </dgm:pt>
    <dgm:pt modelId="{DC31ECF8-AD42-40B7-BB7D-054198D8DBBB}" type="pres">
      <dgm:prSet presAssocID="{AA6918CC-9C67-45F1-B197-CB7FB646AC61}" presName="FiveConn_3-4" presStyleLbl="fgAccFollowNode1" presStyleIdx="2" presStyleCnt="4">
        <dgm:presLayoutVars>
          <dgm:bulletEnabled val="1"/>
        </dgm:presLayoutVars>
      </dgm:prSet>
      <dgm:spPr/>
    </dgm:pt>
    <dgm:pt modelId="{FA6E5753-46FF-4623-AF58-E55B5928D47D}" type="pres">
      <dgm:prSet presAssocID="{AA6918CC-9C67-45F1-B197-CB7FB646AC61}" presName="FiveConn_4-5" presStyleLbl="fgAccFollowNode1" presStyleIdx="3" presStyleCnt="4">
        <dgm:presLayoutVars>
          <dgm:bulletEnabled val="1"/>
        </dgm:presLayoutVars>
      </dgm:prSet>
      <dgm:spPr/>
    </dgm:pt>
    <dgm:pt modelId="{4BA5D36E-98EC-41B5-898F-819F1757AC74}" type="pres">
      <dgm:prSet presAssocID="{AA6918CC-9C67-45F1-B197-CB7FB646AC61}" presName="FiveNodes_1_text" presStyleLbl="node1" presStyleIdx="4" presStyleCnt="5">
        <dgm:presLayoutVars>
          <dgm:bulletEnabled val="1"/>
        </dgm:presLayoutVars>
      </dgm:prSet>
      <dgm:spPr/>
    </dgm:pt>
    <dgm:pt modelId="{BC22F379-3742-4B29-BCB0-01863D2B24F6}" type="pres">
      <dgm:prSet presAssocID="{AA6918CC-9C67-45F1-B197-CB7FB646AC61}" presName="FiveNodes_2_text" presStyleLbl="node1" presStyleIdx="4" presStyleCnt="5">
        <dgm:presLayoutVars>
          <dgm:bulletEnabled val="1"/>
        </dgm:presLayoutVars>
      </dgm:prSet>
      <dgm:spPr/>
    </dgm:pt>
    <dgm:pt modelId="{1702C563-9199-4101-9F25-932E2D4E0AFC}" type="pres">
      <dgm:prSet presAssocID="{AA6918CC-9C67-45F1-B197-CB7FB646AC61}" presName="FiveNodes_3_text" presStyleLbl="node1" presStyleIdx="4" presStyleCnt="5">
        <dgm:presLayoutVars>
          <dgm:bulletEnabled val="1"/>
        </dgm:presLayoutVars>
      </dgm:prSet>
      <dgm:spPr/>
    </dgm:pt>
    <dgm:pt modelId="{E70ADD63-957D-4398-8C90-1CDEB72FC0B9}" type="pres">
      <dgm:prSet presAssocID="{AA6918CC-9C67-45F1-B197-CB7FB646AC61}" presName="FiveNodes_4_text" presStyleLbl="node1" presStyleIdx="4" presStyleCnt="5">
        <dgm:presLayoutVars>
          <dgm:bulletEnabled val="1"/>
        </dgm:presLayoutVars>
      </dgm:prSet>
      <dgm:spPr/>
    </dgm:pt>
    <dgm:pt modelId="{487AF46A-0A59-433C-8FA2-F3329F27FF75}" type="pres">
      <dgm:prSet presAssocID="{AA6918CC-9C67-45F1-B197-CB7FB646AC61}" presName="FiveNodes_5_text" presStyleLbl="node1" presStyleIdx="4" presStyleCnt="5">
        <dgm:presLayoutVars>
          <dgm:bulletEnabled val="1"/>
        </dgm:presLayoutVars>
      </dgm:prSet>
      <dgm:spPr/>
    </dgm:pt>
  </dgm:ptLst>
  <dgm:cxnLst>
    <dgm:cxn modelId="{9DF0611E-4220-46A6-89B8-1D7D3DAE1E87}" srcId="{AA6918CC-9C67-45F1-B197-CB7FB646AC61}" destId="{48D49BDC-204D-40E2-9BD2-92644F30459A}" srcOrd="3" destOrd="0" parTransId="{021E81D2-3E0A-4854-BA5B-124E07D2D5B2}" sibTransId="{F61CBF70-7188-4D88-B459-D6AF1AB5466E}"/>
    <dgm:cxn modelId="{6D794623-6828-4CAB-9CC1-EA79CEBC9B29}" type="presOf" srcId="{3AE80778-2E27-4E2F-A37C-E23E0BB95331}" destId="{6140C6D5-824B-4831-8FE8-9891C9BBE519}" srcOrd="0" destOrd="0" presId="urn:microsoft.com/office/officeart/2005/8/layout/vProcess5"/>
    <dgm:cxn modelId="{3B938C27-C667-4DFA-8145-28DBD721C9AA}" type="presOf" srcId="{3AE80778-2E27-4E2F-A37C-E23E0BB95331}" destId="{BC22F379-3742-4B29-BCB0-01863D2B24F6}" srcOrd="1" destOrd="0" presId="urn:microsoft.com/office/officeart/2005/8/layout/vProcess5"/>
    <dgm:cxn modelId="{BA40BB32-6DF8-4280-A0BB-5E292C6FD1AE}" type="presOf" srcId="{B718B8EE-2E54-44B1-AE5B-18F9F26E24B1}" destId="{C0F204D7-8EAF-4464-9E32-6A012D3071C9}" srcOrd="0" destOrd="0" presId="urn:microsoft.com/office/officeart/2005/8/layout/vProcess5"/>
    <dgm:cxn modelId="{CF85E83B-0AAB-46AA-BF8E-632683A9BE2F}" srcId="{AA6918CC-9C67-45F1-B197-CB7FB646AC61}" destId="{B718B8EE-2E54-44B1-AE5B-18F9F26E24B1}" srcOrd="4" destOrd="0" parTransId="{398ECA1C-6EFE-4E46-9095-F5E36461C412}" sibTransId="{9C390A02-5DF7-491D-BAC1-FC550D7B23E4}"/>
    <dgm:cxn modelId="{8704F06B-CB37-4FBB-A328-2C2309082353}" type="presOf" srcId="{F61CBF70-7188-4D88-B459-D6AF1AB5466E}" destId="{FA6E5753-46FF-4623-AF58-E55B5928D47D}" srcOrd="0" destOrd="0" presId="urn:microsoft.com/office/officeart/2005/8/layout/vProcess5"/>
    <dgm:cxn modelId="{74BE8052-B124-4C2A-A7F1-11FA40FF7BC7}" type="presOf" srcId="{05488771-1FCA-4BCC-9F36-008AB076E885}" destId="{5103D809-52BA-4F1D-A782-183F0E9F5059}" srcOrd="0" destOrd="0" presId="urn:microsoft.com/office/officeart/2005/8/layout/vProcess5"/>
    <dgm:cxn modelId="{35D5677E-62B0-4899-B10A-64079B874496}" type="presOf" srcId="{B718B8EE-2E54-44B1-AE5B-18F9F26E24B1}" destId="{487AF46A-0A59-433C-8FA2-F3329F27FF75}" srcOrd="1" destOrd="0" presId="urn:microsoft.com/office/officeart/2005/8/layout/vProcess5"/>
    <dgm:cxn modelId="{594F6F88-4105-4B84-82F6-0E7240675C32}" srcId="{AA6918CC-9C67-45F1-B197-CB7FB646AC61}" destId="{05488771-1FCA-4BCC-9F36-008AB076E885}" srcOrd="0" destOrd="0" parTransId="{8ABDE272-BBAE-4A83-89F4-CAA3793216D2}" sibTransId="{E2769FA1-5436-4548-9C69-52C2D7A5A98B}"/>
    <dgm:cxn modelId="{7961348A-4262-48C6-A100-222B2EDBE1B8}" type="presOf" srcId="{48D49BDC-204D-40E2-9BD2-92644F30459A}" destId="{4DC26239-81FA-4CCB-88EE-12BB781C1B0A}" srcOrd="0" destOrd="0" presId="urn:microsoft.com/office/officeart/2005/8/layout/vProcess5"/>
    <dgm:cxn modelId="{22533995-C3EC-4487-A9E6-368D89D7B314}" type="presOf" srcId="{CA384351-B4D8-4A2E-A4BB-6642F19639B1}" destId="{45681500-C980-48B0-829D-32DFF64DCE6B}" srcOrd="0" destOrd="0" presId="urn:microsoft.com/office/officeart/2005/8/layout/vProcess5"/>
    <dgm:cxn modelId="{4B6D84A9-1177-494D-9A86-0FC4304827F6}" type="presOf" srcId="{2E22FB26-5732-4E75-874C-30FF3D6EA7AA}" destId="{DC31ECF8-AD42-40B7-BB7D-054198D8DBBB}" srcOrd="0" destOrd="0" presId="urn:microsoft.com/office/officeart/2005/8/layout/vProcess5"/>
    <dgm:cxn modelId="{CD49AEA9-7730-4FE6-8771-688280148B86}" srcId="{AA6918CC-9C67-45F1-B197-CB7FB646AC61}" destId="{3AE80778-2E27-4E2F-A37C-E23E0BB95331}" srcOrd="1" destOrd="0" parTransId="{5DA5F288-1C55-42F5-8777-C584C80AA950}" sibTransId="{CA384351-B4D8-4A2E-A4BB-6642F19639B1}"/>
    <dgm:cxn modelId="{233598AF-7042-4B34-92EF-4BEF78C7D836}" type="presOf" srcId="{48D49BDC-204D-40E2-9BD2-92644F30459A}" destId="{E70ADD63-957D-4398-8C90-1CDEB72FC0B9}" srcOrd="1" destOrd="0" presId="urn:microsoft.com/office/officeart/2005/8/layout/vProcess5"/>
    <dgm:cxn modelId="{80B32CB0-4788-443C-A65B-BE27FAD6E664}" type="presOf" srcId="{AA6918CC-9C67-45F1-B197-CB7FB646AC61}" destId="{378BC3F0-CBE0-468A-85B0-1D99D5FE249A}" srcOrd="0" destOrd="0" presId="urn:microsoft.com/office/officeart/2005/8/layout/vProcess5"/>
    <dgm:cxn modelId="{A9A1BEB6-9E72-4310-BEB3-D7B735395AB3}" type="presOf" srcId="{3C27D138-AC8D-444C-8AE4-F0D883996285}" destId="{1702C563-9199-4101-9F25-932E2D4E0AFC}" srcOrd="1" destOrd="0" presId="urn:microsoft.com/office/officeart/2005/8/layout/vProcess5"/>
    <dgm:cxn modelId="{4EFEE3B6-DB4F-4A00-BB6A-DC5E8A70F9CE}" type="presOf" srcId="{05488771-1FCA-4BCC-9F36-008AB076E885}" destId="{4BA5D36E-98EC-41B5-898F-819F1757AC74}" srcOrd="1" destOrd="0" presId="urn:microsoft.com/office/officeart/2005/8/layout/vProcess5"/>
    <dgm:cxn modelId="{B16923C1-47CF-4939-B51D-9B9B57254805}" srcId="{AA6918CC-9C67-45F1-B197-CB7FB646AC61}" destId="{3C27D138-AC8D-444C-8AE4-F0D883996285}" srcOrd="2" destOrd="0" parTransId="{5A41321C-BB9E-402D-B01F-35D822237B64}" sibTransId="{2E22FB26-5732-4E75-874C-30FF3D6EA7AA}"/>
    <dgm:cxn modelId="{B3DE2AC2-58BA-4A14-AB87-78E5B15A7FEF}" type="presOf" srcId="{3C27D138-AC8D-444C-8AE4-F0D883996285}" destId="{07E8136C-AAC0-49FB-851C-D11ED15D7B97}" srcOrd="0" destOrd="0" presId="urn:microsoft.com/office/officeart/2005/8/layout/vProcess5"/>
    <dgm:cxn modelId="{E6EB6DD1-50CF-42C3-938A-5C2A933290E1}" type="presOf" srcId="{E2769FA1-5436-4548-9C69-52C2D7A5A98B}" destId="{B8D70C83-2288-40E9-B192-169BC4C462E4}" srcOrd="0" destOrd="0" presId="urn:microsoft.com/office/officeart/2005/8/layout/vProcess5"/>
    <dgm:cxn modelId="{931E539B-7142-4B09-8B0E-4F2ACB8F7710}" type="presParOf" srcId="{378BC3F0-CBE0-468A-85B0-1D99D5FE249A}" destId="{346825EB-9727-43B1-8D12-71D6D9439B16}" srcOrd="0" destOrd="0" presId="urn:microsoft.com/office/officeart/2005/8/layout/vProcess5"/>
    <dgm:cxn modelId="{0FE18039-C735-4958-8FE0-FD51A1CD71F2}" type="presParOf" srcId="{378BC3F0-CBE0-468A-85B0-1D99D5FE249A}" destId="{5103D809-52BA-4F1D-A782-183F0E9F5059}" srcOrd="1" destOrd="0" presId="urn:microsoft.com/office/officeart/2005/8/layout/vProcess5"/>
    <dgm:cxn modelId="{DC56CEA3-7426-4102-87CC-9BC370F760BC}" type="presParOf" srcId="{378BC3F0-CBE0-468A-85B0-1D99D5FE249A}" destId="{6140C6D5-824B-4831-8FE8-9891C9BBE519}" srcOrd="2" destOrd="0" presId="urn:microsoft.com/office/officeart/2005/8/layout/vProcess5"/>
    <dgm:cxn modelId="{FB7C732A-235B-41D3-A459-8C09C7AE51FE}" type="presParOf" srcId="{378BC3F0-CBE0-468A-85B0-1D99D5FE249A}" destId="{07E8136C-AAC0-49FB-851C-D11ED15D7B97}" srcOrd="3" destOrd="0" presId="urn:microsoft.com/office/officeart/2005/8/layout/vProcess5"/>
    <dgm:cxn modelId="{A9E87A38-1764-4D0B-B16B-F84F2C0310F6}" type="presParOf" srcId="{378BC3F0-CBE0-468A-85B0-1D99D5FE249A}" destId="{4DC26239-81FA-4CCB-88EE-12BB781C1B0A}" srcOrd="4" destOrd="0" presId="urn:microsoft.com/office/officeart/2005/8/layout/vProcess5"/>
    <dgm:cxn modelId="{B10F5F3A-4223-4B8D-B9B8-C43B48567B96}" type="presParOf" srcId="{378BC3F0-CBE0-468A-85B0-1D99D5FE249A}" destId="{C0F204D7-8EAF-4464-9E32-6A012D3071C9}" srcOrd="5" destOrd="0" presId="urn:microsoft.com/office/officeart/2005/8/layout/vProcess5"/>
    <dgm:cxn modelId="{FF4A8391-3F27-47EF-88DC-8A1D169317EA}" type="presParOf" srcId="{378BC3F0-CBE0-468A-85B0-1D99D5FE249A}" destId="{B8D70C83-2288-40E9-B192-169BC4C462E4}" srcOrd="6" destOrd="0" presId="urn:microsoft.com/office/officeart/2005/8/layout/vProcess5"/>
    <dgm:cxn modelId="{2440132D-5567-43F2-B66B-92D054FA0D67}" type="presParOf" srcId="{378BC3F0-CBE0-468A-85B0-1D99D5FE249A}" destId="{45681500-C980-48B0-829D-32DFF64DCE6B}" srcOrd="7" destOrd="0" presId="urn:microsoft.com/office/officeart/2005/8/layout/vProcess5"/>
    <dgm:cxn modelId="{5F22656C-CA33-4819-85A6-8C15D621DD2E}" type="presParOf" srcId="{378BC3F0-CBE0-468A-85B0-1D99D5FE249A}" destId="{DC31ECF8-AD42-40B7-BB7D-054198D8DBBB}" srcOrd="8" destOrd="0" presId="urn:microsoft.com/office/officeart/2005/8/layout/vProcess5"/>
    <dgm:cxn modelId="{56A53F4A-2715-4F18-94C0-795BD9C7D6A3}" type="presParOf" srcId="{378BC3F0-CBE0-468A-85B0-1D99D5FE249A}" destId="{FA6E5753-46FF-4623-AF58-E55B5928D47D}" srcOrd="9" destOrd="0" presId="urn:microsoft.com/office/officeart/2005/8/layout/vProcess5"/>
    <dgm:cxn modelId="{408499C1-CE4B-4B18-A113-AE210DC8CA0D}" type="presParOf" srcId="{378BC3F0-CBE0-468A-85B0-1D99D5FE249A}" destId="{4BA5D36E-98EC-41B5-898F-819F1757AC74}" srcOrd="10" destOrd="0" presId="urn:microsoft.com/office/officeart/2005/8/layout/vProcess5"/>
    <dgm:cxn modelId="{FF4D0488-52E6-47C7-A76B-906367384E9E}" type="presParOf" srcId="{378BC3F0-CBE0-468A-85B0-1D99D5FE249A}" destId="{BC22F379-3742-4B29-BCB0-01863D2B24F6}" srcOrd="11" destOrd="0" presId="urn:microsoft.com/office/officeart/2005/8/layout/vProcess5"/>
    <dgm:cxn modelId="{D8558482-0D9F-4EB0-8FD5-010B61696DBF}" type="presParOf" srcId="{378BC3F0-CBE0-468A-85B0-1D99D5FE249A}" destId="{1702C563-9199-4101-9F25-932E2D4E0AFC}" srcOrd="12" destOrd="0" presId="urn:microsoft.com/office/officeart/2005/8/layout/vProcess5"/>
    <dgm:cxn modelId="{9FEFB79F-AC53-472E-8951-C99C2B1FE0E5}" type="presParOf" srcId="{378BC3F0-CBE0-468A-85B0-1D99D5FE249A}" destId="{E70ADD63-957D-4398-8C90-1CDEB72FC0B9}" srcOrd="13" destOrd="0" presId="urn:microsoft.com/office/officeart/2005/8/layout/vProcess5"/>
    <dgm:cxn modelId="{E825E3CD-921B-4399-AC0D-1AA47250474E}" type="presParOf" srcId="{378BC3F0-CBE0-468A-85B0-1D99D5FE249A}" destId="{487AF46A-0A59-433C-8FA2-F3329F27FF7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A8BBA-054F-478E-BA3E-992727A10BAC}">
      <dsp:nvSpPr>
        <dsp:cNvPr id="0" name=""/>
        <dsp:cNvSpPr/>
      </dsp:nvSpPr>
      <dsp:spPr>
        <a:xfrm>
          <a:off x="0" y="0"/>
          <a:ext cx="8890797" cy="956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We are listening and we know that things have not been good in SEND Services and we are working to strengthen them</a:t>
          </a:r>
          <a:endParaRPr lang="en-US" sz="1800" kern="1200"/>
        </a:p>
      </dsp:txBody>
      <dsp:txXfrm>
        <a:off x="28003" y="28003"/>
        <a:ext cx="7778326" cy="900071"/>
      </dsp:txXfrm>
    </dsp:sp>
    <dsp:sp modelId="{029D69B9-E9A9-45D8-9B05-C841425E2759}">
      <dsp:nvSpPr>
        <dsp:cNvPr id="0" name=""/>
        <dsp:cNvSpPr/>
      </dsp:nvSpPr>
      <dsp:spPr>
        <a:xfrm>
          <a:off x="744604" y="1129909"/>
          <a:ext cx="8890797" cy="956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We know we still have a long way to go to get things right, including how we communicate.</a:t>
          </a:r>
          <a:endParaRPr lang="en-US" sz="1800" kern="1200"/>
        </a:p>
      </dsp:txBody>
      <dsp:txXfrm>
        <a:off x="772607" y="1157912"/>
        <a:ext cx="7468737" cy="900071"/>
      </dsp:txXfrm>
    </dsp:sp>
    <dsp:sp modelId="{68E6C739-0228-49E5-98A6-1A3508163A39}">
      <dsp:nvSpPr>
        <dsp:cNvPr id="0" name=""/>
        <dsp:cNvSpPr/>
      </dsp:nvSpPr>
      <dsp:spPr>
        <a:xfrm>
          <a:off x="1478095" y="2259818"/>
          <a:ext cx="8890797" cy="956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We are committed to partnership and co-production ensuring that parents, carers, schools and settings, staff young people children are at the heart of decision making – ‘nothing about us without us’. </a:t>
          </a:r>
          <a:endParaRPr lang="en-US" sz="1800" kern="1200" dirty="0"/>
        </a:p>
      </dsp:txBody>
      <dsp:txXfrm>
        <a:off x="1506098" y="2287821"/>
        <a:ext cx="7479850" cy="900071"/>
      </dsp:txXfrm>
    </dsp:sp>
    <dsp:sp modelId="{BAA53EC5-1DA9-4479-99DB-FD696AED4D3D}">
      <dsp:nvSpPr>
        <dsp:cNvPr id="0" name=""/>
        <dsp:cNvSpPr/>
      </dsp:nvSpPr>
      <dsp:spPr>
        <a:xfrm>
          <a:off x="2222699" y="3389727"/>
          <a:ext cx="8890797" cy="956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dirty="0"/>
            <a:t>We want to demonstrate and communicate change for the better and will focus on newsletters and updates, as well as social media where we can share ‘green shoots’. </a:t>
          </a:r>
          <a:endParaRPr lang="en-US" sz="1800" kern="1200" dirty="0"/>
        </a:p>
      </dsp:txBody>
      <dsp:txXfrm>
        <a:off x="2250702" y="3417730"/>
        <a:ext cx="7468737" cy="900071"/>
      </dsp:txXfrm>
    </dsp:sp>
    <dsp:sp modelId="{B0B150CF-7E23-45A9-85E5-96C92FC2ED3A}">
      <dsp:nvSpPr>
        <dsp:cNvPr id="0" name=""/>
        <dsp:cNvSpPr/>
      </dsp:nvSpPr>
      <dsp:spPr>
        <a:xfrm>
          <a:off x="8269347" y="732268"/>
          <a:ext cx="621450" cy="62145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409173" y="732268"/>
        <a:ext cx="341798" cy="467641"/>
      </dsp:txXfrm>
    </dsp:sp>
    <dsp:sp modelId="{F6BBEA8B-61B2-497B-BE2A-A6DE3FB66BEE}">
      <dsp:nvSpPr>
        <dsp:cNvPr id="0" name=""/>
        <dsp:cNvSpPr/>
      </dsp:nvSpPr>
      <dsp:spPr>
        <a:xfrm>
          <a:off x="9013951" y="1862177"/>
          <a:ext cx="621450" cy="62145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153777" y="1862177"/>
        <a:ext cx="341798" cy="467641"/>
      </dsp:txXfrm>
    </dsp:sp>
    <dsp:sp modelId="{65C27965-AF8D-4560-926C-6B10DEA4DB82}">
      <dsp:nvSpPr>
        <dsp:cNvPr id="0" name=""/>
        <dsp:cNvSpPr/>
      </dsp:nvSpPr>
      <dsp:spPr>
        <a:xfrm>
          <a:off x="9747442" y="2992086"/>
          <a:ext cx="621450" cy="62145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887268" y="2992086"/>
        <a:ext cx="341798" cy="467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3D809-52BA-4F1D-A782-183F0E9F5059}">
      <dsp:nvSpPr>
        <dsp:cNvPr id="0" name=""/>
        <dsp:cNvSpPr/>
      </dsp:nvSpPr>
      <dsp:spPr>
        <a:xfrm>
          <a:off x="0" y="0"/>
          <a:ext cx="8557392" cy="1034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a:t>We want schools, education settings, professionals and providers to understand the need for change and what their part is in that.</a:t>
          </a:r>
          <a:endParaRPr lang="en-US" sz="1700" kern="1200"/>
        </a:p>
      </dsp:txBody>
      <dsp:txXfrm>
        <a:off x="30305" y="30305"/>
        <a:ext cx="7319830" cy="974073"/>
      </dsp:txXfrm>
    </dsp:sp>
    <dsp:sp modelId="{6140C6D5-824B-4831-8FE8-9891C9BBE519}">
      <dsp:nvSpPr>
        <dsp:cNvPr id="0" name=""/>
        <dsp:cNvSpPr/>
      </dsp:nvSpPr>
      <dsp:spPr>
        <a:xfrm>
          <a:off x="639026" y="1178389"/>
          <a:ext cx="8557392" cy="1034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a:t>We are also working with schools, education settings and professionals to improve our SEND offering and how we communicate that.</a:t>
          </a:r>
          <a:endParaRPr lang="en-US" sz="1700" kern="1200"/>
        </a:p>
      </dsp:txBody>
      <dsp:txXfrm>
        <a:off x="669331" y="1208694"/>
        <a:ext cx="7185212" cy="974073"/>
      </dsp:txXfrm>
    </dsp:sp>
    <dsp:sp modelId="{07E8136C-AAC0-49FB-851C-D11ED15D7B97}">
      <dsp:nvSpPr>
        <dsp:cNvPr id="0" name=""/>
        <dsp:cNvSpPr/>
      </dsp:nvSpPr>
      <dsp:spPr>
        <a:xfrm>
          <a:off x="1278052" y="2356778"/>
          <a:ext cx="8557392" cy="1034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a:t>We are working on a SEND strategy for the city which will bring effective and long-lasting improvements to the system.</a:t>
          </a:r>
          <a:endParaRPr lang="en-US" sz="1700" kern="1200"/>
        </a:p>
      </dsp:txBody>
      <dsp:txXfrm>
        <a:off x="1308357" y="2387083"/>
        <a:ext cx="7185212" cy="974073"/>
      </dsp:txXfrm>
    </dsp:sp>
    <dsp:sp modelId="{4DC26239-81FA-4CCB-88EE-12BB781C1B0A}">
      <dsp:nvSpPr>
        <dsp:cNvPr id="0" name=""/>
        <dsp:cNvSpPr/>
      </dsp:nvSpPr>
      <dsp:spPr>
        <a:xfrm>
          <a:off x="1917078" y="3535167"/>
          <a:ext cx="8557392" cy="1034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a:t>We want to create meaningful and two-way dialogue with stakeholders which is accessible, offers useful and relevant information and affords the opportunity to feedback and contribute. We know we have a way to go with that yet. </a:t>
          </a:r>
          <a:endParaRPr lang="en-US" sz="1700" kern="1200"/>
        </a:p>
      </dsp:txBody>
      <dsp:txXfrm>
        <a:off x="1947383" y="3565472"/>
        <a:ext cx="7185212" cy="974073"/>
      </dsp:txXfrm>
    </dsp:sp>
    <dsp:sp modelId="{C0F204D7-8EAF-4464-9E32-6A012D3071C9}">
      <dsp:nvSpPr>
        <dsp:cNvPr id="0" name=""/>
        <dsp:cNvSpPr/>
      </dsp:nvSpPr>
      <dsp:spPr>
        <a:xfrm>
          <a:off x="2556104" y="4713556"/>
          <a:ext cx="8557392" cy="1034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a:t>We are improving the SEND Local Offer website with parents, carers, schools and educational settings children, young people and professionals so that it is a wholly effective resource.</a:t>
          </a:r>
          <a:endParaRPr lang="en-US" sz="1700" kern="1200"/>
        </a:p>
      </dsp:txBody>
      <dsp:txXfrm>
        <a:off x="2586409" y="4743861"/>
        <a:ext cx="7185212" cy="974073"/>
      </dsp:txXfrm>
    </dsp:sp>
    <dsp:sp modelId="{B8D70C83-2288-40E9-B192-169BC4C462E4}">
      <dsp:nvSpPr>
        <dsp:cNvPr id="0" name=""/>
        <dsp:cNvSpPr/>
      </dsp:nvSpPr>
      <dsp:spPr>
        <a:xfrm>
          <a:off x="7884848" y="755893"/>
          <a:ext cx="672544" cy="67254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036170" y="755893"/>
        <a:ext cx="369900" cy="506089"/>
      </dsp:txXfrm>
    </dsp:sp>
    <dsp:sp modelId="{45681500-C980-48B0-829D-32DFF64DCE6B}">
      <dsp:nvSpPr>
        <dsp:cNvPr id="0" name=""/>
        <dsp:cNvSpPr/>
      </dsp:nvSpPr>
      <dsp:spPr>
        <a:xfrm>
          <a:off x="8523874" y="1934282"/>
          <a:ext cx="672544" cy="67254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675196" y="1934282"/>
        <a:ext cx="369900" cy="506089"/>
      </dsp:txXfrm>
    </dsp:sp>
    <dsp:sp modelId="{DC31ECF8-AD42-40B7-BB7D-054198D8DBBB}">
      <dsp:nvSpPr>
        <dsp:cNvPr id="0" name=""/>
        <dsp:cNvSpPr/>
      </dsp:nvSpPr>
      <dsp:spPr>
        <a:xfrm>
          <a:off x="9162900" y="3095427"/>
          <a:ext cx="672544" cy="67254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314222" y="3095427"/>
        <a:ext cx="369900" cy="506089"/>
      </dsp:txXfrm>
    </dsp:sp>
    <dsp:sp modelId="{FA6E5753-46FF-4623-AF58-E55B5928D47D}">
      <dsp:nvSpPr>
        <dsp:cNvPr id="0" name=""/>
        <dsp:cNvSpPr/>
      </dsp:nvSpPr>
      <dsp:spPr>
        <a:xfrm>
          <a:off x="9801926" y="4285312"/>
          <a:ext cx="672544" cy="67254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953248" y="4285312"/>
        <a:ext cx="369900" cy="5060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34ACD-5B8F-4A4A-B226-77D4C4891D25}" type="datetimeFigureOut">
              <a:rPr lang="en-GB" smtClean="0"/>
              <a:t>12/01/2023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AED77-D1EE-4800-8E22-8A5314529AE8}" type="slidenum">
              <a:rPr lang="en-GB" smtClean="0"/>
              <a:t>‹#›</a:t>
            </a:fld>
            <a:endParaRPr lang="en-GB"/>
          </a:p>
        </p:txBody>
      </p:sp>
    </p:spTree>
    <p:extLst>
      <p:ext uri="{BB962C8B-B14F-4D97-AF65-F5344CB8AC3E}">
        <p14:creationId xmlns:p14="http://schemas.microsoft.com/office/powerpoint/2010/main" val="262133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2</a:t>
            </a:fld>
            <a:endParaRPr lang="en-GB" altLang="en-US"/>
          </a:p>
        </p:txBody>
      </p:sp>
    </p:spTree>
    <p:extLst>
      <p:ext uri="{BB962C8B-B14F-4D97-AF65-F5344CB8AC3E}">
        <p14:creationId xmlns:p14="http://schemas.microsoft.com/office/powerpoint/2010/main" val="270100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3</a:t>
            </a:fld>
            <a:endParaRPr lang="en-GB" altLang="en-US"/>
          </a:p>
        </p:txBody>
      </p:sp>
    </p:spTree>
    <p:extLst>
      <p:ext uri="{BB962C8B-B14F-4D97-AF65-F5344CB8AC3E}">
        <p14:creationId xmlns:p14="http://schemas.microsoft.com/office/powerpoint/2010/main" val="423004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EFFD-2D43-4A08-845A-45A8432F2A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3DB97A-BD58-49DE-BCA6-43CD885A7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3E5A1B-B5B9-4D44-8E42-768E5DA9BA8A}"/>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06864C5A-441E-4F89-A15D-85A8FFDC5D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AE05D7-CB91-4EAC-97AC-D430D2721EF6}"/>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162072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6003-E842-4FC0-856A-63C74A5EB7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1535E1-B55E-4BED-824F-49C505AA2E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95EA8-D682-4E3B-A3AA-E642C8364A7C}"/>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2F038B44-6763-45DF-86B6-172D572811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207E3-8C92-4227-9145-D25D803322CA}"/>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64968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6BC3F-C05E-442D-B956-DF08071A6F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B5B61A-138A-46AE-93A7-0DEA1FD85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24C1A-3D9F-4904-8B71-51F6D155A4C7}"/>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1FDEDF8C-E12D-47C4-965F-51267F05C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1DE680-CACA-4BB4-92BF-FE8B2DA32C5D}"/>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232861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8718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E99-6A84-4496-A65F-B6E030D2B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7F0306-9BED-48AD-9F7D-895CA895C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A2CAA-4733-4777-ABC8-1ABCB5C8C474}"/>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61AC3325-1DCD-421C-A641-19378A337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950E27-6B0B-44BC-BBAE-9269091EFED1}"/>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7889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AEE-B3DE-4812-9583-1DFCE1619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ED9578-9804-4C51-B6A8-FF0C205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3E7D7-558A-492A-8C90-81771A7A1C1A}"/>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B511B4B7-8AC0-4CD8-95CE-430710EFC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E5A62-667A-4733-9DFF-917F19C38D50}"/>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85099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8198-3F1F-4FD5-A7FB-9E15AC1917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AD6917-1316-48F8-98FA-C8A82187BF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C36993-7445-474B-B514-82133DFB77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F845CC-130F-42B7-BE87-1A4C5A38B519}"/>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6" name="Footer Placeholder 5">
            <a:extLst>
              <a:ext uri="{FF2B5EF4-FFF2-40B4-BE49-F238E27FC236}">
                <a16:creationId xmlns:a16="http://schemas.microsoft.com/office/drawing/2014/main" id="{C8D31BAE-0139-42D5-A9D6-6EA153EDD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71028E-49EB-424E-A1ED-2A6428C63980}"/>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11174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9878-D442-4F69-BD58-6892596FB6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BCEBC0-2A4A-452F-9549-E42D3DD6B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82B8E5-A76E-4709-9A13-C7F9B930B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D68888-7709-47EE-BD33-16FF2F9A0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D3EAE-AA42-430C-99F4-F0B3617CAD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80AED1-E516-44CD-94DE-D05621E9E7BC}"/>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8" name="Footer Placeholder 7">
            <a:extLst>
              <a:ext uri="{FF2B5EF4-FFF2-40B4-BE49-F238E27FC236}">
                <a16:creationId xmlns:a16="http://schemas.microsoft.com/office/drawing/2014/main" id="{E885DF0B-D572-4829-B3BE-5015E960B9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D5EBA2-ECB9-4BF3-B972-0C77F54ECF4B}"/>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384436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D495-0F0C-4500-B823-3EAA9BE206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FDB281-1613-4C2E-BC8A-9EDE2E2307D2}"/>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4" name="Footer Placeholder 3">
            <a:extLst>
              <a:ext uri="{FF2B5EF4-FFF2-40B4-BE49-F238E27FC236}">
                <a16:creationId xmlns:a16="http://schemas.microsoft.com/office/drawing/2014/main" id="{91B06F06-9BF8-4D3E-B9E6-1257B50751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B64B48-2815-42C0-AF48-35DF3D6F18C2}"/>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13638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75BD3-C76E-4CA3-916D-307DCA82C3CC}"/>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3" name="Footer Placeholder 2">
            <a:extLst>
              <a:ext uri="{FF2B5EF4-FFF2-40B4-BE49-F238E27FC236}">
                <a16:creationId xmlns:a16="http://schemas.microsoft.com/office/drawing/2014/main" id="{9D2B207E-084D-4527-8A8D-7F2082985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B2AE5C-BEDE-40E7-9750-F53FEDD636CA}"/>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305627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CB1E-78CB-483E-9CBC-B79EBBBDD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54D88E-F248-4942-8E52-594F6377B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2E90AF-0C80-4F30-BB4E-102AAC133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735B2-D13A-4106-8F14-6F8F3081A062}"/>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6" name="Footer Placeholder 5">
            <a:extLst>
              <a:ext uri="{FF2B5EF4-FFF2-40B4-BE49-F238E27FC236}">
                <a16:creationId xmlns:a16="http://schemas.microsoft.com/office/drawing/2014/main" id="{EAD8FF8A-0025-4F87-B280-ECDD395FE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4EB8E4-DDF6-464C-B109-FA83EC225DA4}"/>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309490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A7A8-41C0-42D7-9ED3-3463197F2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9F84EF-F604-439F-A496-6A69DF4DF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096A26-4468-4CC1-802E-C16EBA456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953A8-E4AA-489B-8C5D-CD3DE13F1C94}"/>
              </a:ext>
            </a:extLst>
          </p:cNvPr>
          <p:cNvSpPr>
            <a:spLocks noGrp="1"/>
          </p:cNvSpPr>
          <p:nvPr>
            <p:ph type="dt" sz="half" idx="10"/>
          </p:nvPr>
        </p:nvSpPr>
        <p:spPr/>
        <p:txBody>
          <a:bodyPr/>
          <a:lstStyle/>
          <a:p>
            <a:fld id="{B8EB28A4-DC6F-454D-9428-62F27F12B27A}" type="datetimeFigureOut">
              <a:rPr lang="en-GB" smtClean="0"/>
              <a:t>12/01/2023</a:t>
            </a:fld>
            <a:endParaRPr lang="en-GB"/>
          </a:p>
        </p:txBody>
      </p:sp>
      <p:sp>
        <p:nvSpPr>
          <p:cNvPr id="6" name="Footer Placeholder 5">
            <a:extLst>
              <a:ext uri="{FF2B5EF4-FFF2-40B4-BE49-F238E27FC236}">
                <a16:creationId xmlns:a16="http://schemas.microsoft.com/office/drawing/2014/main" id="{81115F72-6829-42CC-889F-DA7B52253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7443D6-25DA-442F-BE7E-06579829FA75}"/>
              </a:ext>
            </a:extLst>
          </p:cNvPr>
          <p:cNvSpPr>
            <a:spLocks noGrp="1"/>
          </p:cNvSpPr>
          <p:nvPr>
            <p:ph type="sldNum" sz="quarter" idx="12"/>
          </p:nvPr>
        </p:nvSpPr>
        <p:spPr/>
        <p:txBody>
          <a:bodyPr/>
          <a:lstStyle/>
          <a:p>
            <a:fld id="{5D62D691-D0FC-4197-A36E-CE63FC5995B6}" type="slidenum">
              <a:rPr lang="en-GB" smtClean="0"/>
              <a:t>‹#›</a:t>
            </a:fld>
            <a:endParaRPr lang="en-GB"/>
          </a:p>
        </p:txBody>
      </p:sp>
    </p:spTree>
    <p:extLst>
      <p:ext uri="{BB962C8B-B14F-4D97-AF65-F5344CB8AC3E}">
        <p14:creationId xmlns:p14="http://schemas.microsoft.com/office/powerpoint/2010/main" val="251002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EE4C2-1F64-43B4-B292-D6ABA89D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6A9914-C478-402E-B904-08E3F5630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B40EA-FEB1-4E67-AC14-31BB79E78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B28A4-DC6F-454D-9428-62F27F12B27A}" type="datetimeFigureOut">
              <a:rPr lang="en-GB" smtClean="0"/>
              <a:t>12/01/2023</a:t>
            </a:fld>
            <a:endParaRPr lang="en-GB"/>
          </a:p>
        </p:txBody>
      </p:sp>
      <p:sp>
        <p:nvSpPr>
          <p:cNvPr id="5" name="Footer Placeholder 4">
            <a:extLst>
              <a:ext uri="{FF2B5EF4-FFF2-40B4-BE49-F238E27FC236}">
                <a16:creationId xmlns:a16="http://schemas.microsoft.com/office/drawing/2014/main" id="{DC060772-133A-41DE-8EC3-AD161C84D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19B934-A951-4A41-8519-8B0E3253C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2D691-D0FC-4197-A36E-CE63FC5995B6}" type="slidenum">
              <a:rPr lang="en-GB" smtClean="0"/>
              <a:t>‹#›</a:t>
            </a:fld>
            <a:endParaRPr lang="en-GB"/>
          </a:p>
        </p:txBody>
      </p:sp>
    </p:spTree>
    <p:extLst>
      <p:ext uri="{BB962C8B-B14F-4D97-AF65-F5344CB8AC3E}">
        <p14:creationId xmlns:p14="http://schemas.microsoft.com/office/powerpoint/2010/main" val="310659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youtu.be/eG6co9SAhK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1393DB1D-B535-4C18-A643-2B28F45D7D1B}"/>
              </a:ext>
            </a:extLst>
          </p:cNvPr>
          <p:cNvPicPr>
            <a:picLocks noChangeAspect="1"/>
          </p:cNvPicPr>
          <p:nvPr/>
        </p:nvPicPr>
        <p:blipFill rotWithShape="1">
          <a:blip r:embed="rId4">
            <a:extLst>
              <a:ext uri="{28A0092B-C50C-407E-A947-70E740481C1C}">
                <a14:useLocalDpi xmlns:a14="http://schemas.microsoft.com/office/drawing/2010/main" val="0"/>
              </a:ext>
            </a:extLst>
          </a:blip>
          <a:srcRect r="11023"/>
          <a:stretch/>
        </p:blipFill>
        <p:spPr>
          <a:xfrm rot="21480000">
            <a:off x="1137837" y="1003258"/>
            <a:ext cx="9916327" cy="4764396"/>
          </a:xfrm>
          <a:prstGeom prst="rect">
            <a:avLst/>
          </a:prstGeom>
        </p:spPr>
      </p:pic>
      <p:sp>
        <p:nvSpPr>
          <p:cNvPr id="9" name="TextBox 8">
            <a:extLst>
              <a:ext uri="{FF2B5EF4-FFF2-40B4-BE49-F238E27FC236}">
                <a16:creationId xmlns:a16="http://schemas.microsoft.com/office/drawing/2014/main" id="{DBE0F7EA-3669-45D1-BE73-DA06F0FFCE48}"/>
              </a:ext>
            </a:extLst>
          </p:cNvPr>
          <p:cNvSpPr txBox="1"/>
          <p:nvPr/>
        </p:nvSpPr>
        <p:spPr>
          <a:xfrm>
            <a:off x="3048000" y="3246511"/>
            <a:ext cx="6096000" cy="369332"/>
          </a:xfrm>
          <a:prstGeom prst="rect">
            <a:avLst/>
          </a:prstGeom>
          <a:noFill/>
        </p:spPr>
        <p:txBody>
          <a:bodyPr wrap="square">
            <a:spAutoFit/>
          </a:bodyPr>
          <a:lstStyle/>
          <a:p>
            <a:r>
              <a:rPr lang="en-GB" dirty="0"/>
              <a:t> </a:t>
            </a:r>
          </a:p>
        </p:txBody>
      </p:sp>
      <p:pic>
        <p:nvPicPr>
          <p:cNvPr id="4" name="Recorded Sound">
            <a:hlinkClick r:id="" action="ppaction://media"/>
            <a:extLst>
              <a:ext uri="{FF2B5EF4-FFF2-40B4-BE49-F238E27FC236}">
                <a16:creationId xmlns:a16="http://schemas.microsoft.com/office/drawing/2014/main" id="{3F33C614-3BEF-4237-AE39-D779E7CBC6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182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769" y="0"/>
            <a:ext cx="1733820" cy="825409"/>
          </a:xfrm>
          <a:prstGeom prst="rect">
            <a:avLst/>
          </a:prstGeom>
        </p:spPr>
      </p:pic>
      <p:sp>
        <p:nvSpPr>
          <p:cNvPr id="9" name="TextBox 8">
            <a:extLst>
              <a:ext uri="{FF2B5EF4-FFF2-40B4-BE49-F238E27FC236}">
                <a16:creationId xmlns:a16="http://schemas.microsoft.com/office/drawing/2014/main" id="{E76577FC-639C-4971-B865-348A28A57E50}"/>
              </a:ext>
            </a:extLst>
          </p:cNvPr>
          <p:cNvSpPr txBox="1"/>
          <p:nvPr/>
        </p:nvSpPr>
        <p:spPr>
          <a:xfrm>
            <a:off x="285749" y="240634"/>
            <a:ext cx="8874034" cy="584775"/>
          </a:xfrm>
          <a:prstGeom prst="rect">
            <a:avLst/>
          </a:prstGeom>
          <a:noFill/>
        </p:spPr>
        <p:txBody>
          <a:bodyPr wrap="square" rtlCol="0">
            <a:spAutoFit/>
          </a:bodyPr>
          <a:lstStyle/>
          <a:p>
            <a:r>
              <a:rPr lang="en-GB" sz="3200" b="1" dirty="0"/>
              <a:t>A new ways of communicating</a:t>
            </a:r>
          </a:p>
        </p:txBody>
      </p:sp>
      <p:sp>
        <p:nvSpPr>
          <p:cNvPr id="2" name="TextBox 1">
            <a:extLst>
              <a:ext uri="{FF2B5EF4-FFF2-40B4-BE49-F238E27FC236}">
                <a16:creationId xmlns:a16="http://schemas.microsoft.com/office/drawing/2014/main" id="{DDB58165-6FB8-4929-82DA-E0909536C0BF}"/>
              </a:ext>
            </a:extLst>
          </p:cNvPr>
          <p:cNvSpPr txBox="1"/>
          <p:nvPr/>
        </p:nvSpPr>
        <p:spPr>
          <a:xfrm>
            <a:off x="670560" y="1036320"/>
            <a:ext cx="9527177"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website roll out will be accompanied by a commitment to better communication with parents, carers, children and young people with the following key messages: </a:t>
            </a:r>
          </a:p>
          <a:p>
            <a:endParaRPr lang="en-GB" dirty="0"/>
          </a:p>
        </p:txBody>
      </p:sp>
      <p:graphicFrame>
        <p:nvGraphicFramePr>
          <p:cNvPr id="12" name="TextBox 7">
            <a:extLst>
              <a:ext uri="{FF2B5EF4-FFF2-40B4-BE49-F238E27FC236}">
                <a16:creationId xmlns:a16="http://schemas.microsoft.com/office/drawing/2014/main" id="{FBA1BFF1-CB5B-EE89-EF0C-03C06344ECDF}"/>
              </a:ext>
            </a:extLst>
          </p:cNvPr>
          <p:cNvGraphicFramePr/>
          <p:nvPr>
            <p:extLst>
              <p:ext uri="{D42A27DB-BD31-4B8C-83A1-F6EECF244321}">
                <p14:modId xmlns:p14="http://schemas.microsoft.com/office/powerpoint/2010/main" val="3506726659"/>
              </p:ext>
            </p:extLst>
          </p:nvPr>
        </p:nvGraphicFramePr>
        <p:xfrm>
          <a:off x="434476" y="1959650"/>
          <a:ext cx="11113497" cy="434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37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769" y="0"/>
            <a:ext cx="1733820" cy="825409"/>
          </a:xfrm>
          <a:prstGeom prst="rect">
            <a:avLst/>
          </a:prstGeom>
        </p:spPr>
      </p:pic>
      <p:sp>
        <p:nvSpPr>
          <p:cNvPr id="9" name="TextBox 8">
            <a:extLst>
              <a:ext uri="{FF2B5EF4-FFF2-40B4-BE49-F238E27FC236}">
                <a16:creationId xmlns:a16="http://schemas.microsoft.com/office/drawing/2014/main" id="{E76577FC-639C-4971-B865-348A28A57E50}"/>
              </a:ext>
            </a:extLst>
          </p:cNvPr>
          <p:cNvSpPr txBox="1"/>
          <p:nvPr/>
        </p:nvSpPr>
        <p:spPr>
          <a:xfrm>
            <a:off x="285749" y="178981"/>
            <a:ext cx="8874034" cy="584775"/>
          </a:xfrm>
          <a:prstGeom prst="rect">
            <a:avLst/>
          </a:prstGeom>
          <a:noFill/>
        </p:spPr>
        <p:txBody>
          <a:bodyPr wrap="square" rtlCol="0">
            <a:spAutoFit/>
          </a:bodyPr>
          <a:lstStyle/>
          <a:p>
            <a:r>
              <a:rPr lang="en-GB" sz="3200" b="1" dirty="0"/>
              <a:t>A new ways of communicating</a:t>
            </a:r>
          </a:p>
        </p:txBody>
      </p:sp>
      <p:graphicFrame>
        <p:nvGraphicFramePr>
          <p:cNvPr id="11" name="TextBox 7">
            <a:extLst>
              <a:ext uri="{FF2B5EF4-FFF2-40B4-BE49-F238E27FC236}">
                <a16:creationId xmlns:a16="http://schemas.microsoft.com/office/drawing/2014/main" id="{5BFE9546-DD28-4672-26D1-EDC217CCE231}"/>
              </a:ext>
            </a:extLst>
          </p:cNvPr>
          <p:cNvGraphicFramePr/>
          <p:nvPr/>
        </p:nvGraphicFramePr>
        <p:xfrm>
          <a:off x="416651" y="825409"/>
          <a:ext cx="11113497" cy="5748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0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logo&#10;&#10;Description automatically generated">
            <a:extLst>
              <a:ext uri="{FF2B5EF4-FFF2-40B4-BE49-F238E27FC236}">
                <a16:creationId xmlns:a16="http://schemas.microsoft.com/office/drawing/2014/main" id="{6AF37043-12D3-4855-9298-308C4C443A01}"/>
              </a:ext>
            </a:extLst>
          </p:cNvPr>
          <p:cNvPicPr>
            <a:picLocks noChangeAspect="1"/>
          </p:cNvPicPr>
          <p:nvPr/>
        </p:nvPicPr>
        <p:blipFill rotWithShape="1">
          <a:blip r:embed="rId2">
            <a:extLst>
              <a:ext uri="{28A0092B-C50C-407E-A947-70E740481C1C}">
                <a14:useLocalDpi xmlns:a14="http://schemas.microsoft.com/office/drawing/2010/main" val="0"/>
              </a:ext>
            </a:extLst>
          </a:blip>
          <a:srcRect l="1029" r="10067" b="1"/>
          <a:stretch/>
        </p:blipFill>
        <p:spPr>
          <a:xfrm>
            <a:off x="20" y="1282"/>
            <a:ext cx="12191980" cy="6856718"/>
          </a:xfrm>
          <a:prstGeom prst="rect">
            <a:avLst/>
          </a:prstGeom>
        </p:spPr>
      </p:pic>
    </p:spTree>
    <p:extLst>
      <p:ext uri="{BB962C8B-B14F-4D97-AF65-F5344CB8AC3E}">
        <p14:creationId xmlns:p14="http://schemas.microsoft.com/office/powerpoint/2010/main" val="247155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369E0C-F1E7-EC4F-84B5-D6C533D730BC}"/>
              </a:ext>
            </a:extLst>
          </p:cNvPr>
          <p:cNvSpPr txBox="1">
            <a:spLocks/>
          </p:cNvSpPr>
          <p:nvPr/>
        </p:nvSpPr>
        <p:spPr bwMode="auto">
          <a:xfrm>
            <a:off x="335360" y="46920"/>
            <a:ext cx="10972800" cy="9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0" tIns="51951" rIns="103900" bIns="51951" anchor="ct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eaLnBrk="1" hangingPunct="1"/>
            <a:r>
              <a:rPr lang="en-GB" altLang="en-US" sz="3200" b="1" dirty="0"/>
              <a:t>	</a:t>
            </a:r>
          </a:p>
          <a:p>
            <a:pPr eaLnBrk="1" hangingPunct="1"/>
            <a:r>
              <a:rPr lang="en-GB" altLang="en-US" sz="3200" b="1" dirty="0"/>
              <a:t>What is the Local Offer website?	</a:t>
            </a:r>
          </a:p>
        </p:txBody>
      </p:sp>
      <p:sp>
        <p:nvSpPr>
          <p:cNvPr id="5" name="Title 1">
            <a:extLst>
              <a:ext uri="{FF2B5EF4-FFF2-40B4-BE49-F238E27FC236}">
                <a16:creationId xmlns:a16="http://schemas.microsoft.com/office/drawing/2014/main" id="{6232319E-B99B-4E26-A786-69C7A64B83C1}"/>
              </a:ext>
            </a:extLst>
          </p:cNvPr>
          <p:cNvSpPr txBox="1">
            <a:spLocks/>
          </p:cNvSpPr>
          <p:nvPr/>
        </p:nvSpPr>
        <p:spPr>
          <a:xfrm>
            <a:off x="239349" y="486834"/>
            <a:ext cx="11343051" cy="73392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endParaRPr lang="en-GB" sz="3200"/>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335360" y="1220755"/>
            <a:ext cx="11617291" cy="4896544"/>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endParaRPr lang="en-GB" sz="2667"/>
          </a:p>
        </p:txBody>
      </p:sp>
      <p:sp>
        <p:nvSpPr>
          <p:cNvPr id="2" name="Rectangle 1">
            <a:extLst>
              <a:ext uri="{FF2B5EF4-FFF2-40B4-BE49-F238E27FC236}">
                <a16:creationId xmlns:a16="http://schemas.microsoft.com/office/drawing/2014/main" id="{5CDAE071-B9FF-4DC4-A813-F5CCE644696B}"/>
              </a:ext>
            </a:extLst>
          </p:cNvPr>
          <p:cNvSpPr/>
          <p:nvPr/>
        </p:nvSpPr>
        <p:spPr>
          <a:xfrm>
            <a:off x="335360" y="1363088"/>
            <a:ext cx="7360460" cy="2461828"/>
          </a:xfrm>
          <a:prstGeom prst="rect">
            <a:avLst/>
          </a:prstGeom>
        </p:spPr>
        <p:txBody>
          <a:bodyPr wrap="square" lIns="121920" tIns="60960" rIns="121920" bIns="60960" anchor="t">
            <a:spAutoFit/>
          </a:bodyPr>
          <a:lstStyle/>
          <a:p>
            <a:r>
              <a:rPr lang="en-GB" sz="2133" dirty="0">
                <a:solidFill>
                  <a:srgbClr val="000000"/>
                </a:solidFill>
                <a:latin typeface="Arial" panose="020B0604020202020204" pitchFamily="34" charset="0"/>
              </a:rPr>
              <a:t>Every Local Authority in England has a duty (by law) to provide children and young people, (0-25 years) with support if they have Special Educational Needs and/or Disabilities - this is known as the </a:t>
            </a:r>
            <a:r>
              <a:rPr lang="en-GB" sz="2133" b="1" dirty="0">
                <a:solidFill>
                  <a:srgbClr val="000000"/>
                </a:solidFill>
                <a:latin typeface="Arial" panose="020B0604020202020204" pitchFamily="34" charset="0"/>
              </a:rPr>
              <a:t>Local Offer</a:t>
            </a:r>
            <a:r>
              <a:rPr lang="en-GB" sz="2133" dirty="0">
                <a:solidFill>
                  <a:srgbClr val="000000"/>
                </a:solidFill>
                <a:latin typeface="Arial" panose="020B0604020202020204" pitchFamily="34" charset="0"/>
              </a:rPr>
              <a:t>.  Every Local Authority has to publish what support is available on the Local Offer website.</a:t>
            </a:r>
          </a:p>
          <a:p>
            <a:endParaRPr lang="en-GB" sz="2400" dirty="0">
              <a:solidFill>
                <a:srgbClr val="000000"/>
              </a:solidFill>
              <a:latin typeface="Segoe UI" panose="020B0502040204020203" pitchFamily="34" charset="0"/>
            </a:endParaRPr>
          </a:p>
        </p:txBody>
      </p:sp>
      <p:pic>
        <p:nvPicPr>
          <p:cNvPr id="3" name="Picture 3" descr="A picture containing diagram&#10;&#10;Description automatically generated">
            <a:extLst>
              <a:ext uri="{FF2B5EF4-FFF2-40B4-BE49-F238E27FC236}">
                <a16:creationId xmlns:a16="http://schemas.microsoft.com/office/drawing/2014/main" id="{E711C855-436E-FABA-6F26-1694D0EA62B3}"/>
              </a:ext>
            </a:extLst>
          </p:cNvPr>
          <p:cNvPicPr>
            <a:picLocks noChangeAspect="1"/>
          </p:cNvPicPr>
          <p:nvPr/>
        </p:nvPicPr>
        <p:blipFill>
          <a:blip r:embed="rId5"/>
          <a:stretch>
            <a:fillRect/>
          </a:stretch>
        </p:blipFill>
        <p:spPr>
          <a:xfrm>
            <a:off x="8017043" y="937765"/>
            <a:ext cx="3717757" cy="2435784"/>
          </a:xfrm>
          <a:prstGeom prst="rect">
            <a:avLst/>
          </a:prstGeom>
        </p:spPr>
      </p:pic>
      <p:sp>
        <p:nvSpPr>
          <p:cNvPr id="4" name="TextBox 3">
            <a:extLst>
              <a:ext uri="{FF2B5EF4-FFF2-40B4-BE49-F238E27FC236}">
                <a16:creationId xmlns:a16="http://schemas.microsoft.com/office/drawing/2014/main" id="{0B42ACD8-7517-93B7-7288-159A39C650E8}"/>
              </a:ext>
            </a:extLst>
          </p:cNvPr>
          <p:cNvSpPr txBox="1"/>
          <p:nvPr/>
        </p:nvSpPr>
        <p:spPr>
          <a:xfrm>
            <a:off x="427121" y="3647865"/>
            <a:ext cx="11307679" cy="196977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400" dirty="0">
                <a:latin typeface="Arial"/>
              </a:rPr>
              <a:t>This Local Offer website gives information about the support that the local authority expects to be available across education, health and social care. The information on the website is clear and easy to find. It says who a particular service is for, how to apply, and how decisions are made about who gets that service.​</a:t>
            </a:r>
            <a:endParaRPr lang="en-GB" sz="2400" dirty="0"/>
          </a:p>
        </p:txBody>
      </p:sp>
      <p:pic>
        <p:nvPicPr>
          <p:cNvPr id="9" name="Picture 8" descr="Text&#10;&#10;Description automatically generated">
            <a:extLst>
              <a:ext uri="{FF2B5EF4-FFF2-40B4-BE49-F238E27FC236}">
                <a16:creationId xmlns:a16="http://schemas.microsoft.com/office/drawing/2014/main" id="{91D72CB8-5E80-4FE4-8C18-AD4C00981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6990" y="5542396"/>
            <a:ext cx="7447939" cy="1149806"/>
          </a:xfrm>
          <a:prstGeom prst="rect">
            <a:avLst/>
          </a:prstGeom>
        </p:spPr>
      </p:pic>
      <p:pic>
        <p:nvPicPr>
          <p:cNvPr id="8" name="Recorded Sound">
            <a:hlinkClick r:id="" action="ppaction://media"/>
            <a:extLst>
              <a:ext uri="{FF2B5EF4-FFF2-40B4-BE49-F238E27FC236}">
                <a16:creationId xmlns:a16="http://schemas.microsoft.com/office/drawing/2014/main" id="{A7C04B94-8000-4EFA-87E4-03535F1E63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26306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369E0C-F1E7-EC4F-84B5-D6C533D730BC}"/>
              </a:ext>
            </a:extLst>
          </p:cNvPr>
          <p:cNvSpPr txBox="1">
            <a:spLocks/>
          </p:cNvSpPr>
          <p:nvPr/>
        </p:nvSpPr>
        <p:spPr bwMode="auto">
          <a:xfrm>
            <a:off x="424475" y="171723"/>
            <a:ext cx="10972800" cy="9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0" tIns="51951" rIns="103900" bIns="51951" anchor="ct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eaLnBrk="1" hangingPunct="1"/>
            <a:r>
              <a:rPr lang="en-GB" altLang="en-US" sz="3200" b="1"/>
              <a:t>	</a:t>
            </a:r>
          </a:p>
          <a:p>
            <a:pPr eaLnBrk="1" hangingPunct="1"/>
            <a:r>
              <a:rPr lang="en-GB" altLang="en-US" sz="3200" b="1"/>
              <a:t>What is on the Local Offer website?	</a:t>
            </a:r>
          </a:p>
        </p:txBody>
      </p:sp>
      <p:sp>
        <p:nvSpPr>
          <p:cNvPr id="5" name="Title 1">
            <a:extLst>
              <a:ext uri="{FF2B5EF4-FFF2-40B4-BE49-F238E27FC236}">
                <a16:creationId xmlns:a16="http://schemas.microsoft.com/office/drawing/2014/main" id="{6232319E-B99B-4E26-A786-69C7A64B83C1}"/>
              </a:ext>
            </a:extLst>
          </p:cNvPr>
          <p:cNvSpPr txBox="1">
            <a:spLocks/>
          </p:cNvSpPr>
          <p:nvPr/>
        </p:nvSpPr>
        <p:spPr>
          <a:xfrm>
            <a:off x="239349" y="486834"/>
            <a:ext cx="11343051" cy="73392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endParaRPr lang="en-GB" sz="3200"/>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335360" y="1220755"/>
            <a:ext cx="11617291" cy="4896544"/>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endParaRPr lang="en-GB" sz="2667"/>
          </a:p>
        </p:txBody>
      </p:sp>
      <p:sp>
        <p:nvSpPr>
          <p:cNvPr id="2" name="Rectangle 1">
            <a:extLst>
              <a:ext uri="{FF2B5EF4-FFF2-40B4-BE49-F238E27FC236}">
                <a16:creationId xmlns:a16="http://schemas.microsoft.com/office/drawing/2014/main" id="{5CDAE071-B9FF-4DC4-A813-F5CCE644696B}"/>
              </a:ext>
            </a:extLst>
          </p:cNvPr>
          <p:cNvSpPr/>
          <p:nvPr/>
        </p:nvSpPr>
        <p:spPr>
          <a:xfrm>
            <a:off x="470525" y="1535865"/>
            <a:ext cx="11111875" cy="6001643"/>
          </a:xfrm>
          <a:prstGeom prst="rect">
            <a:avLst/>
          </a:prstGeom>
        </p:spPr>
        <p:txBody>
          <a:bodyPr wrap="square">
            <a:spAutoFit/>
          </a:bodyPr>
          <a:lstStyle/>
          <a:p>
            <a:pPr algn="ctr"/>
            <a:r>
              <a:rPr lang="en-GB" sz="3200" b="1">
                <a:solidFill>
                  <a:srgbClr val="000000"/>
                </a:solidFill>
                <a:latin typeface="Arial" panose="020B0604020202020204" pitchFamily="34" charset="0"/>
              </a:rPr>
              <a:t>Help, support and advice for families, carers, children and young people on their SEND journey</a:t>
            </a:r>
          </a:p>
          <a:p>
            <a:pPr algn="ctr"/>
            <a:endParaRPr lang="en-GB" sz="3200">
              <a:solidFill>
                <a:srgbClr val="000000"/>
              </a:solidFill>
              <a:latin typeface="Arial" panose="020B0604020202020204" pitchFamily="34" charset="0"/>
            </a:endParaRPr>
          </a:p>
          <a:p>
            <a:r>
              <a:rPr lang="en-GB" sz="3200">
                <a:solidFill>
                  <a:srgbClr val="000000"/>
                </a:solidFill>
                <a:latin typeface="Arial" panose="020B0604020202020204" pitchFamily="34" charset="0"/>
              </a:rPr>
              <a:t>We want the site to be ‘one-stop’ self service help and support – a 111 for SEND</a:t>
            </a:r>
          </a:p>
          <a:p>
            <a:br>
              <a:rPr lang="en-GB" sz="3200">
                <a:solidFill>
                  <a:srgbClr val="000000"/>
                </a:solidFill>
                <a:latin typeface="Arial" panose="020B0604020202020204" pitchFamily="34" charset="0"/>
              </a:rPr>
            </a:br>
            <a:r>
              <a:rPr lang="en-GB" sz="3200">
                <a:solidFill>
                  <a:srgbClr val="000000"/>
                </a:solidFill>
                <a:latin typeface="Arial" panose="020B0604020202020204" pitchFamily="34" charset="0"/>
              </a:rPr>
              <a:t>Includes information from the NHS, the Local Authority and the Children’s Trust, plus a directory of SEND support</a:t>
            </a:r>
          </a:p>
          <a:p>
            <a:r>
              <a:rPr lang="en-GB" sz="3200">
                <a:solidFill>
                  <a:srgbClr val="000000"/>
                </a:solidFill>
                <a:latin typeface="Arial" panose="020B0604020202020204" pitchFamily="34" charset="0"/>
              </a:rPr>
              <a:t> </a:t>
            </a:r>
          </a:p>
          <a:p>
            <a:pPr algn="ctr"/>
            <a:endParaRPr lang="en-GB" sz="3200">
              <a:solidFill>
                <a:srgbClr val="000000"/>
              </a:solidFill>
              <a:latin typeface="Arial" panose="020B0604020202020204" pitchFamily="34" charset="0"/>
            </a:endParaRPr>
          </a:p>
          <a:p>
            <a:pPr algn="ctr"/>
            <a:endParaRPr lang="en-GB" sz="3200">
              <a:solidFill>
                <a:srgbClr val="000000"/>
              </a:solidFill>
              <a:latin typeface="Arial" panose="020B0604020202020204" pitchFamily="34" charset="0"/>
            </a:endParaRPr>
          </a:p>
          <a:p>
            <a:pPr algn="ctr"/>
            <a:endParaRPr lang="en-GB" sz="320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0EAAC740-D82A-4087-A7B5-4CB401546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5870195"/>
            <a:ext cx="9677400" cy="987805"/>
          </a:xfrm>
          <a:prstGeom prst="rect">
            <a:avLst/>
          </a:prstGeom>
        </p:spPr>
      </p:pic>
      <p:pic>
        <p:nvPicPr>
          <p:cNvPr id="8" name="Picture 7" descr="Logo&#10;&#10;Description automatically generated">
            <a:extLst>
              <a:ext uri="{FF2B5EF4-FFF2-40B4-BE49-F238E27FC236}">
                <a16:creationId xmlns:a16="http://schemas.microsoft.com/office/drawing/2014/main" id="{7F1979A6-20D5-4BFF-BB1A-A6BFE8F4E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0389" y="181559"/>
            <a:ext cx="2265862" cy="1078695"/>
          </a:xfrm>
          <a:prstGeom prst="rect">
            <a:avLst/>
          </a:prstGeom>
        </p:spPr>
      </p:pic>
    </p:spTree>
    <p:extLst>
      <p:ext uri="{BB962C8B-B14F-4D97-AF65-F5344CB8AC3E}">
        <p14:creationId xmlns:p14="http://schemas.microsoft.com/office/powerpoint/2010/main" val="3032277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5870195"/>
            <a:ext cx="9677400" cy="987805"/>
          </a:xfrm>
          <a:prstGeom prst="rect">
            <a:avLst/>
          </a:prstGeom>
        </p:spPr>
      </p:pic>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89" y="181559"/>
            <a:ext cx="2265862" cy="1078695"/>
          </a:xfrm>
          <a:prstGeom prst="rect">
            <a:avLst/>
          </a:prstGeom>
        </p:spPr>
      </p:pic>
      <p:sp>
        <p:nvSpPr>
          <p:cNvPr id="6" name="TextBox 5">
            <a:extLst>
              <a:ext uri="{FF2B5EF4-FFF2-40B4-BE49-F238E27FC236}">
                <a16:creationId xmlns:a16="http://schemas.microsoft.com/office/drawing/2014/main" id="{52E3926B-5ED4-4540-87E6-EE64318CAE82}"/>
              </a:ext>
            </a:extLst>
          </p:cNvPr>
          <p:cNvSpPr txBox="1"/>
          <p:nvPr/>
        </p:nvSpPr>
        <p:spPr>
          <a:xfrm>
            <a:off x="482781" y="1715211"/>
            <a:ext cx="4032069" cy="4154984"/>
          </a:xfrm>
          <a:prstGeom prst="rect">
            <a:avLst/>
          </a:prstGeom>
          <a:noFill/>
        </p:spPr>
        <p:txBody>
          <a:bodyPr wrap="square">
            <a:spAutoFit/>
          </a:bodyPr>
          <a:lstStyle/>
          <a:p>
            <a:pPr algn="l" rtl="0" fontAlgn="base"/>
            <a:r>
              <a:rPr lang="en-GB" sz="2400" b="0" i="0" u="none" strike="noStrike" dirty="0">
                <a:solidFill>
                  <a:srgbClr val="000000"/>
                </a:solidFill>
                <a:effectLst/>
                <a:latin typeface="Arial Nova" panose="020B0504020202020204" pitchFamily="34" charset="0"/>
              </a:rPr>
              <a:t>‘I didn’t know it existed’ </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688384"/>
                </a:solidFill>
                <a:effectLst/>
                <a:latin typeface="Arial Nova" panose="020B0504020202020204" pitchFamily="34" charset="0"/>
              </a:rPr>
              <a:t>‘It’s really hard to navigate’</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000000"/>
                </a:solidFill>
                <a:effectLst/>
                <a:latin typeface="Arial Nova" panose="020B0504020202020204" pitchFamily="34" charset="0"/>
              </a:rPr>
              <a:t>‘It’s too corporate – there is too much jargon’</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688384"/>
                </a:solidFill>
                <a:effectLst/>
                <a:latin typeface="Arial Nova" panose="020B0504020202020204" pitchFamily="34" charset="0"/>
              </a:rPr>
              <a:t>‘I can’t find what I want on it’</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000000"/>
                </a:solidFill>
                <a:effectLst/>
                <a:latin typeface="Arial Nova" panose="020B0504020202020204" pitchFamily="34" charset="0"/>
              </a:rPr>
              <a:t>‘There’s nothing about short breaks’</a:t>
            </a:r>
            <a:endParaRPr lang="en-US" sz="2400" b="0" i="0" dirty="0">
              <a:solidFill>
                <a:srgbClr val="000000"/>
              </a:solidFill>
              <a:effectLst/>
              <a:latin typeface="Segoe UI" panose="020B0502040204020203" pitchFamily="34" charset="0"/>
            </a:endParaRPr>
          </a:p>
        </p:txBody>
      </p:sp>
      <p:sp>
        <p:nvSpPr>
          <p:cNvPr id="4" name="TextBox 3">
            <a:extLst>
              <a:ext uri="{FF2B5EF4-FFF2-40B4-BE49-F238E27FC236}">
                <a16:creationId xmlns:a16="http://schemas.microsoft.com/office/drawing/2014/main" id="{6AF4B7BA-AF94-4409-A4F9-F407BA558DC3}"/>
              </a:ext>
            </a:extLst>
          </p:cNvPr>
          <p:cNvSpPr txBox="1"/>
          <p:nvPr/>
        </p:nvSpPr>
        <p:spPr>
          <a:xfrm>
            <a:off x="5317670" y="1946043"/>
            <a:ext cx="6821534" cy="3693319"/>
          </a:xfrm>
          <a:prstGeom prst="rect">
            <a:avLst/>
          </a:prstGeom>
          <a:noFill/>
        </p:spPr>
        <p:txBody>
          <a:bodyPr wrap="square" rtlCol="0">
            <a:spAutoFit/>
          </a:bodyPr>
          <a:lstStyle/>
          <a:p>
            <a:pPr algn="l" rtl="0" fontAlgn="base"/>
            <a:r>
              <a:rPr lang="en-GB" b="0" i="0" u="none" strike="noStrike" dirty="0">
                <a:solidFill>
                  <a:srgbClr val="688384"/>
                </a:solidFill>
                <a:effectLst/>
                <a:latin typeface="Arial Nova" panose="020B0504020202020204" pitchFamily="34" charset="0"/>
              </a:rPr>
              <a:t>‘</a:t>
            </a:r>
            <a:r>
              <a:rPr lang="en-GB" sz="2400" b="0" i="0" u="none" strike="noStrike" dirty="0">
                <a:solidFill>
                  <a:srgbClr val="688384"/>
                </a:solidFill>
                <a:effectLst/>
                <a:latin typeface="Arial Nova" panose="020B0504020202020204" pitchFamily="34" charset="0"/>
              </a:rPr>
              <a:t>There’s nothing for children and young people’</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000000"/>
                </a:solidFill>
                <a:effectLst/>
                <a:latin typeface="Arial Nova" panose="020B0504020202020204" pitchFamily="34" charset="0"/>
              </a:rPr>
              <a:t>‘I can’t find what I need to know about EHCPs’</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688384"/>
                </a:solidFill>
                <a:effectLst/>
                <a:latin typeface="Arial Nova" panose="020B0504020202020204" pitchFamily="34" charset="0"/>
              </a:rPr>
              <a:t>‘I can’t find the documents I need’</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000000"/>
                </a:solidFill>
                <a:effectLst/>
                <a:latin typeface="Arial Nova" panose="020B0504020202020204" pitchFamily="34" charset="0"/>
              </a:rPr>
              <a:t>‘It’s out of date’</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Arial Nova" panose="020B0504020202020204" pitchFamily="34" charset="0"/>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7F7F7F"/>
                </a:solidFill>
                <a:effectLst/>
                <a:latin typeface="Arial Nova" panose="020B0504020202020204" pitchFamily="34" charset="0"/>
              </a:rPr>
              <a:t>‘It’s a minefield’</a:t>
            </a:r>
            <a:r>
              <a:rPr lang="en-US" sz="2400" b="0" i="0" dirty="0">
                <a:solidFill>
                  <a:srgbClr val="000000"/>
                </a:solidFill>
                <a:effectLst/>
                <a:latin typeface="Arial Nova" panose="020B0504020202020204" pitchFamily="34" charset="0"/>
              </a:rPr>
              <a:t>​</a:t>
            </a:r>
            <a:endParaRPr lang="en-US" sz="2400" b="0" i="0" dirty="0">
              <a:solidFill>
                <a:srgbClr val="000000"/>
              </a:solidFill>
              <a:effectLst/>
              <a:latin typeface="Segoe UI" panose="020B0502040204020203" pitchFamily="34" charset="0"/>
            </a:endParaRPr>
          </a:p>
          <a:p>
            <a:endParaRPr lang="en-GB" dirty="0"/>
          </a:p>
        </p:txBody>
      </p:sp>
      <p:sp>
        <p:nvSpPr>
          <p:cNvPr id="9" name="TextBox 8">
            <a:extLst>
              <a:ext uri="{FF2B5EF4-FFF2-40B4-BE49-F238E27FC236}">
                <a16:creationId xmlns:a16="http://schemas.microsoft.com/office/drawing/2014/main" id="{E76577FC-639C-4971-B865-348A28A57E50}"/>
              </a:ext>
            </a:extLst>
          </p:cNvPr>
          <p:cNvSpPr txBox="1"/>
          <p:nvPr/>
        </p:nvSpPr>
        <p:spPr>
          <a:xfrm>
            <a:off x="365760" y="181559"/>
            <a:ext cx="8874034" cy="1077218"/>
          </a:xfrm>
          <a:prstGeom prst="rect">
            <a:avLst/>
          </a:prstGeom>
          <a:noFill/>
        </p:spPr>
        <p:txBody>
          <a:bodyPr wrap="square" rtlCol="0">
            <a:spAutoFit/>
          </a:bodyPr>
          <a:lstStyle/>
          <a:p>
            <a:r>
              <a:rPr lang="en-GB" sz="3200" b="1" dirty="0"/>
              <a:t>What children, young people, parents and carers said about the Local Offer website in early 2022</a:t>
            </a:r>
          </a:p>
        </p:txBody>
      </p:sp>
    </p:spTree>
    <p:extLst>
      <p:ext uri="{BB962C8B-B14F-4D97-AF65-F5344CB8AC3E}">
        <p14:creationId xmlns:p14="http://schemas.microsoft.com/office/powerpoint/2010/main" val="175854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76577FC-639C-4971-B865-348A28A57E50}"/>
              </a:ext>
            </a:extLst>
          </p:cNvPr>
          <p:cNvSpPr txBox="1"/>
          <p:nvPr/>
        </p:nvSpPr>
        <p:spPr>
          <a:xfrm>
            <a:off x="804672" y="640263"/>
            <a:ext cx="5221266" cy="12266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You Said, We Did….</a:t>
            </a:r>
          </a:p>
        </p:txBody>
      </p:sp>
      <p:sp>
        <p:nvSpPr>
          <p:cNvPr id="4" name="TextBox 3">
            <a:extLst>
              <a:ext uri="{FF2B5EF4-FFF2-40B4-BE49-F238E27FC236}">
                <a16:creationId xmlns:a16="http://schemas.microsoft.com/office/drawing/2014/main" id="{6AF4B7BA-AF94-4409-A4F9-F407BA558DC3}"/>
              </a:ext>
            </a:extLst>
          </p:cNvPr>
          <p:cNvSpPr txBox="1"/>
          <p:nvPr/>
        </p:nvSpPr>
        <p:spPr>
          <a:xfrm>
            <a:off x="242951" y="2024425"/>
            <a:ext cx="5782987" cy="4193312"/>
          </a:xfrm>
          <a:prstGeom prst="rect">
            <a:avLst/>
          </a:prstGeom>
        </p:spPr>
        <p:txBody>
          <a:bodyPr vert="horz" lIns="91440" tIns="45720" rIns="91440" bIns="45720" rtlCol="0">
            <a:normAutofit fontScale="92500" lnSpcReduction="10000"/>
          </a:bodyPr>
          <a:lstStyle/>
          <a:p>
            <a:pPr indent="-228600">
              <a:lnSpc>
                <a:spcPct val="90000"/>
              </a:lnSpc>
              <a:spcAft>
                <a:spcPts val="1000"/>
              </a:spcAft>
              <a:buFont typeface="Arial" panose="020B0604020202020204" pitchFamily="34" charset="0"/>
              <a:buChar char="•"/>
            </a:pPr>
            <a:r>
              <a:rPr lang="en-US" sz="1600" b="1" i="1" dirty="0">
                <a:effectLst/>
              </a:rPr>
              <a:t>You Said</a:t>
            </a:r>
            <a:r>
              <a:rPr lang="en-US" sz="1600" i="1" dirty="0">
                <a:effectLst/>
              </a:rPr>
              <a:t> - It’s hard to find anything on the Local Offer</a:t>
            </a:r>
            <a:br>
              <a:rPr lang="en-US" sz="1600" i="1" dirty="0">
                <a:effectLst/>
              </a:rPr>
            </a:br>
            <a:br>
              <a:rPr lang="en-US" sz="1600" i="1" dirty="0">
                <a:effectLst/>
              </a:rPr>
            </a:br>
            <a:r>
              <a:rPr lang="en-US" sz="1600" b="1" i="1" dirty="0">
                <a:effectLst/>
              </a:rPr>
              <a:t>We Did </a:t>
            </a:r>
            <a:r>
              <a:rPr lang="en-US" sz="1600" i="1" dirty="0">
                <a:effectLst/>
              </a:rPr>
              <a:t>– We’ve made it much easier to find your way round the site and created dedicated areas for parents and carers, children and young people and professionals.</a:t>
            </a:r>
          </a:p>
          <a:p>
            <a:pPr indent="-228600">
              <a:lnSpc>
                <a:spcPct val="90000"/>
              </a:lnSpc>
              <a:spcAft>
                <a:spcPts val="1000"/>
              </a:spcAft>
              <a:buFont typeface="Arial" panose="020B0604020202020204" pitchFamily="34" charset="0"/>
              <a:buChar char="•"/>
            </a:pPr>
            <a:endParaRPr lang="en-US" sz="1600" dirty="0">
              <a:effectLst/>
            </a:endParaRPr>
          </a:p>
          <a:p>
            <a:pPr indent="-228600">
              <a:lnSpc>
                <a:spcPct val="90000"/>
              </a:lnSpc>
              <a:spcAft>
                <a:spcPts val="1000"/>
              </a:spcAft>
              <a:buFont typeface="Arial" panose="020B0604020202020204" pitchFamily="34" charset="0"/>
              <a:buChar char="•"/>
            </a:pPr>
            <a:r>
              <a:rPr lang="en-US" sz="1600" b="1" i="1" dirty="0">
                <a:effectLst/>
              </a:rPr>
              <a:t>You Said </a:t>
            </a:r>
            <a:r>
              <a:rPr lang="en-US" sz="1600" i="1" dirty="0">
                <a:effectLst/>
              </a:rPr>
              <a:t>– We want a directory of all SEND resources in Birmingham</a:t>
            </a:r>
            <a:br>
              <a:rPr lang="en-US" sz="1600" i="1" dirty="0">
                <a:effectLst/>
              </a:rPr>
            </a:br>
            <a:br>
              <a:rPr lang="en-US" sz="1600" i="1" dirty="0">
                <a:effectLst/>
              </a:rPr>
            </a:br>
            <a:r>
              <a:rPr lang="en-US" sz="1600" b="1" i="1" dirty="0">
                <a:effectLst/>
              </a:rPr>
              <a:t>We Did </a:t>
            </a:r>
            <a:r>
              <a:rPr lang="en-US" sz="1600" i="1" dirty="0">
                <a:effectLst/>
              </a:rPr>
              <a:t>– We have created a searchable directory of resources, support and information for children and young people with additional needs.  Please tell us if you know of other information that we should have there!</a:t>
            </a:r>
          </a:p>
          <a:p>
            <a:pPr indent="-228600">
              <a:lnSpc>
                <a:spcPct val="90000"/>
              </a:lnSpc>
              <a:spcAft>
                <a:spcPts val="1000"/>
              </a:spcAft>
              <a:buFont typeface="Arial" panose="020B0604020202020204" pitchFamily="34" charset="0"/>
              <a:buChar char="•"/>
            </a:pPr>
            <a:endParaRPr lang="en-US" sz="1600" dirty="0">
              <a:effectLst/>
            </a:endParaRPr>
          </a:p>
          <a:p>
            <a:pPr indent="-228600">
              <a:lnSpc>
                <a:spcPct val="90000"/>
              </a:lnSpc>
              <a:spcAft>
                <a:spcPts val="1000"/>
              </a:spcAft>
              <a:buFont typeface="Arial" panose="020B0604020202020204" pitchFamily="34" charset="0"/>
              <a:buChar char="•"/>
            </a:pPr>
            <a:r>
              <a:rPr lang="en-US" sz="1600" b="1" i="1" dirty="0">
                <a:effectLst/>
              </a:rPr>
              <a:t>You Said </a:t>
            </a:r>
            <a:r>
              <a:rPr lang="en-US" sz="1600" i="1" dirty="0">
                <a:effectLst/>
              </a:rPr>
              <a:t>– We need better information about the SEND system and where to go for help</a:t>
            </a:r>
            <a:br>
              <a:rPr lang="en-US" sz="1600" i="1" dirty="0">
                <a:effectLst/>
              </a:rPr>
            </a:br>
            <a:br>
              <a:rPr lang="en-US" sz="1600" i="1" dirty="0">
                <a:effectLst/>
              </a:rPr>
            </a:br>
            <a:r>
              <a:rPr lang="en-US" sz="1600" b="1" i="1" dirty="0">
                <a:effectLst/>
              </a:rPr>
              <a:t>We Did </a:t>
            </a:r>
            <a:r>
              <a:rPr lang="en-US" sz="1600" i="1" dirty="0">
                <a:effectLst/>
              </a:rPr>
              <a:t>– The website now includes clear information on finding support for children and young people with additional needs and who to contact and timelines for SENAR processes.</a:t>
            </a:r>
            <a:endParaRPr lang="en-US" sz="1300" dirty="0"/>
          </a:p>
        </p:txBody>
      </p:sp>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741" y="757293"/>
            <a:ext cx="4684864" cy="2225310"/>
          </a:xfrm>
          <a:prstGeom prst="rect">
            <a:avLst/>
          </a:prstGeom>
        </p:spPr>
      </p:pic>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741" y="4592504"/>
            <a:ext cx="4684864" cy="480198"/>
          </a:xfrm>
          <a:prstGeom prst="rect">
            <a:avLst/>
          </a:prstGeom>
        </p:spPr>
      </p:pic>
    </p:spTree>
    <p:extLst>
      <p:ext uri="{BB962C8B-B14F-4D97-AF65-F5344CB8AC3E}">
        <p14:creationId xmlns:p14="http://schemas.microsoft.com/office/powerpoint/2010/main" val="32527002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FE9FF5-B5F6-4228-AA94-478BA27F5DEB}"/>
              </a:ext>
            </a:extLst>
          </p:cNvPr>
          <p:cNvSpPr txBox="1"/>
          <p:nvPr/>
        </p:nvSpPr>
        <p:spPr>
          <a:xfrm>
            <a:off x="838199" y="978408"/>
            <a:ext cx="4056530"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What we have done to improve the website</a:t>
            </a:r>
          </a:p>
        </p:txBody>
      </p:sp>
      <p:sp>
        <p:nvSpPr>
          <p:cNvPr id="18" name="Rectangle 17">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F4B7BA-AF94-4409-A4F9-F407BA558DC3}"/>
              </a:ext>
            </a:extLst>
          </p:cNvPr>
          <p:cNvSpPr txBox="1"/>
          <p:nvPr/>
        </p:nvSpPr>
        <p:spPr>
          <a:xfrm>
            <a:off x="838199" y="2359152"/>
            <a:ext cx="4056530" cy="3429000"/>
          </a:xfrm>
          <a:prstGeom prst="rect">
            <a:avLst/>
          </a:prstGeom>
        </p:spPr>
        <p:txBody>
          <a:bodyPr vert="horz" lIns="91440" tIns="45720" rIns="91440" bIns="45720" rtlCol="0">
            <a:normAutofit lnSpcReduction="10000"/>
          </a:bodyPr>
          <a:lstStyle/>
          <a:p>
            <a:pPr marL="342900" lvl="0" indent="-228600">
              <a:lnSpc>
                <a:spcPct val="90000"/>
              </a:lnSpc>
              <a:buFont typeface="Arial" panose="020B0604020202020204" pitchFamily="34" charset="0"/>
              <a:buChar char="•"/>
            </a:pPr>
            <a:r>
              <a:rPr lang="en-US" sz="1500" dirty="0">
                <a:effectLst/>
              </a:rPr>
              <a:t>Talked to a wide range of stakeholders to find out what they wanted to see on the website</a:t>
            </a:r>
          </a:p>
          <a:p>
            <a:pPr marL="342900" lvl="0" indent="-228600">
              <a:lnSpc>
                <a:spcPct val="90000"/>
              </a:lnSpc>
              <a:buFont typeface="Arial" panose="020B0604020202020204" pitchFamily="34" charset="0"/>
              <a:buChar char="•"/>
            </a:pPr>
            <a:endParaRPr lang="en-US" sz="1500" dirty="0"/>
          </a:p>
          <a:p>
            <a:pPr marL="342900" lvl="0" indent="-228600">
              <a:lnSpc>
                <a:spcPct val="90000"/>
              </a:lnSpc>
              <a:buFont typeface="Arial" panose="020B0604020202020204" pitchFamily="34" charset="0"/>
              <a:buChar char="•"/>
            </a:pPr>
            <a:r>
              <a:rPr lang="en-US" sz="1500" dirty="0">
                <a:effectLst/>
              </a:rPr>
              <a:t>Analysed visitor traffic to identify the most popular pages and make them easy to find</a:t>
            </a:r>
          </a:p>
          <a:p>
            <a:pPr marL="342900" lvl="0" indent="-228600">
              <a:lnSpc>
                <a:spcPct val="90000"/>
              </a:lnSpc>
              <a:buFont typeface="Arial" panose="020B0604020202020204" pitchFamily="34" charset="0"/>
              <a:buChar char="•"/>
            </a:pPr>
            <a:endParaRPr lang="en-US" sz="1500" dirty="0"/>
          </a:p>
          <a:p>
            <a:pPr marL="342900" lvl="0" indent="-228600">
              <a:lnSpc>
                <a:spcPct val="90000"/>
              </a:lnSpc>
              <a:buFont typeface="Arial" panose="020B0604020202020204" pitchFamily="34" charset="0"/>
              <a:buChar char="•"/>
            </a:pPr>
            <a:r>
              <a:rPr lang="en-US" sz="1500" dirty="0">
                <a:effectLst/>
              </a:rPr>
              <a:t>Included a new searchable directory of support and resources</a:t>
            </a:r>
          </a:p>
          <a:p>
            <a:pPr lvl="0" indent="-228600">
              <a:lnSpc>
                <a:spcPct val="90000"/>
              </a:lnSpc>
              <a:buFont typeface="Arial" panose="020B0604020202020204" pitchFamily="34" charset="0"/>
              <a:buChar char="•"/>
            </a:pPr>
            <a:endParaRPr lang="en-US" sz="1500" dirty="0">
              <a:effectLst/>
            </a:endParaRPr>
          </a:p>
          <a:p>
            <a:pPr marL="342900" lvl="0" indent="-228600">
              <a:lnSpc>
                <a:spcPct val="90000"/>
              </a:lnSpc>
              <a:buFont typeface="Arial" panose="020B0604020202020204" pitchFamily="34" charset="0"/>
              <a:buChar char="•"/>
            </a:pPr>
            <a:r>
              <a:rPr lang="en-US" sz="1500" dirty="0"/>
              <a:t>Ensured that SEND s</a:t>
            </a:r>
            <a:r>
              <a:rPr lang="en-US" sz="1500" dirty="0">
                <a:effectLst/>
              </a:rPr>
              <a:t>ystems and processes are explained</a:t>
            </a:r>
          </a:p>
          <a:p>
            <a:pPr marL="342900" lvl="0" indent="-228600">
              <a:lnSpc>
                <a:spcPct val="90000"/>
              </a:lnSpc>
              <a:buFont typeface="Arial" panose="020B0604020202020204" pitchFamily="34" charset="0"/>
              <a:buChar char="•"/>
            </a:pPr>
            <a:endParaRPr lang="en-US" sz="1500" dirty="0">
              <a:effectLst/>
            </a:endParaRPr>
          </a:p>
          <a:p>
            <a:pPr marL="342900" lvl="0" indent="-228600">
              <a:lnSpc>
                <a:spcPct val="90000"/>
              </a:lnSpc>
              <a:spcAft>
                <a:spcPts val="1000"/>
              </a:spcAft>
              <a:buFont typeface="Arial" panose="020B0604020202020204" pitchFamily="34" charset="0"/>
              <a:buChar char="•"/>
            </a:pPr>
            <a:r>
              <a:rPr lang="en-US" sz="1500" dirty="0">
                <a:effectLst/>
              </a:rPr>
              <a:t>Improved navigation by using bold tiles so it’s easier to find what you need</a:t>
            </a:r>
          </a:p>
          <a:p>
            <a:pPr marL="342900" lvl="0" indent="-228600">
              <a:lnSpc>
                <a:spcPct val="90000"/>
              </a:lnSpc>
              <a:spcAft>
                <a:spcPts val="1000"/>
              </a:spcAft>
              <a:buFont typeface="Arial" panose="020B0604020202020204" pitchFamily="34" charset="0"/>
              <a:buChar char="•"/>
            </a:pPr>
            <a:r>
              <a:rPr lang="en-US" sz="1500" dirty="0"/>
              <a:t>Made sure it is all up to date</a:t>
            </a:r>
            <a:endParaRPr lang="en-US" sz="1500" dirty="0">
              <a:effectLst/>
            </a:endParaRPr>
          </a:p>
          <a:p>
            <a:pPr indent="-228600" fontAlgn="base">
              <a:lnSpc>
                <a:spcPct val="90000"/>
              </a:lnSpc>
              <a:buFont typeface="Arial" panose="020B0604020202020204" pitchFamily="34" charset="0"/>
              <a:buChar char="•"/>
            </a:pPr>
            <a:endParaRPr lang="en-US" sz="1500" dirty="0"/>
          </a:p>
        </p:txBody>
      </p:sp>
      <p:pic>
        <p:nvPicPr>
          <p:cNvPr id="9" name="Picture 8">
            <a:extLst>
              <a:ext uri="{FF2B5EF4-FFF2-40B4-BE49-F238E27FC236}">
                <a16:creationId xmlns:a16="http://schemas.microsoft.com/office/drawing/2014/main" id="{3ED6B841-4A36-4D96-B0BA-D368FD7C9348}"/>
              </a:ext>
            </a:extLst>
          </p:cNvPr>
          <p:cNvPicPr>
            <a:picLocks noChangeAspect="1"/>
          </p:cNvPicPr>
          <p:nvPr/>
        </p:nvPicPr>
        <p:blipFill>
          <a:blip r:embed="rId2"/>
          <a:stretch>
            <a:fillRect/>
          </a:stretch>
        </p:blipFill>
        <p:spPr>
          <a:xfrm>
            <a:off x="5701603" y="633618"/>
            <a:ext cx="5495925" cy="5495925"/>
          </a:xfrm>
          <a:prstGeom prst="rect">
            <a:avLst/>
          </a:prstGeom>
        </p:spPr>
      </p:pic>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705" y="6129544"/>
            <a:ext cx="5989328" cy="613906"/>
          </a:xfrm>
          <a:prstGeom prst="rect">
            <a:avLst/>
          </a:prstGeom>
        </p:spPr>
      </p:pic>
    </p:spTree>
    <p:extLst>
      <p:ext uri="{BB962C8B-B14F-4D97-AF65-F5344CB8AC3E}">
        <p14:creationId xmlns:p14="http://schemas.microsoft.com/office/powerpoint/2010/main" val="288693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FE9FF5-B5F6-4228-AA94-478BA27F5DEB}"/>
              </a:ext>
            </a:extLst>
          </p:cNvPr>
          <p:cNvSpPr txBox="1"/>
          <p:nvPr/>
        </p:nvSpPr>
        <p:spPr>
          <a:xfrm>
            <a:off x="838199" y="978408"/>
            <a:ext cx="4056530"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What we have done to improve the website</a:t>
            </a:r>
          </a:p>
        </p:txBody>
      </p:sp>
      <p:sp>
        <p:nvSpPr>
          <p:cNvPr id="18" name="Rectangle 17">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F4B7BA-AF94-4409-A4F9-F407BA558DC3}"/>
              </a:ext>
            </a:extLst>
          </p:cNvPr>
          <p:cNvSpPr txBox="1"/>
          <p:nvPr/>
        </p:nvSpPr>
        <p:spPr>
          <a:xfrm>
            <a:off x="838199" y="2359152"/>
            <a:ext cx="4056530" cy="3429000"/>
          </a:xfrm>
          <a:prstGeom prst="rect">
            <a:avLst/>
          </a:prstGeom>
        </p:spPr>
        <p:txBody>
          <a:bodyPr vert="horz" lIns="91440" tIns="45720" rIns="91440" bIns="45720" rtlCol="0">
            <a:normAutofit lnSpcReduction="10000"/>
          </a:bodyPr>
          <a:lstStyle/>
          <a:p>
            <a:pPr marL="342900" lvl="0" indent="-228600">
              <a:lnSpc>
                <a:spcPct val="90000"/>
              </a:lnSpc>
              <a:buFont typeface="Arial" panose="020B0604020202020204" pitchFamily="34" charset="0"/>
              <a:buChar char="•"/>
            </a:pPr>
            <a:r>
              <a:rPr lang="en-US" sz="1500" dirty="0"/>
              <a:t>Included up to date documentation which is easy to find</a:t>
            </a:r>
          </a:p>
          <a:p>
            <a:pPr marL="342900" lvl="0" indent="-228600">
              <a:lnSpc>
                <a:spcPct val="90000"/>
              </a:lnSpc>
              <a:buFont typeface="Arial" panose="020B0604020202020204" pitchFamily="34" charset="0"/>
              <a:buChar char="•"/>
            </a:pPr>
            <a:endParaRPr lang="en-US" sz="1500" dirty="0"/>
          </a:p>
          <a:p>
            <a:pPr marL="342900" lvl="0" indent="-228600">
              <a:lnSpc>
                <a:spcPct val="90000"/>
              </a:lnSpc>
              <a:buFont typeface="Arial" panose="020B0604020202020204" pitchFamily="34" charset="0"/>
              <a:buChar char="•"/>
            </a:pPr>
            <a:r>
              <a:rPr lang="en-US" sz="1500" dirty="0"/>
              <a:t>Improved our offering for children and young people, although we know we still have a way to go there….</a:t>
            </a:r>
          </a:p>
          <a:p>
            <a:pPr marL="342900" lvl="0" indent="-228600">
              <a:lnSpc>
                <a:spcPct val="90000"/>
              </a:lnSpc>
              <a:buFont typeface="Arial" panose="020B0604020202020204" pitchFamily="34" charset="0"/>
              <a:buChar char="•"/>
            </a:pPr>
            <a:endParaRPr lang="en-US" sz="1500" dirty="0"/>
          </a:p>
          <a:p>
            <a:pPr marL="342900" lvl="0" indent="-228600">
              <a:lnSpc>
                <a:spcPct val="90000"/>
              </a:lnSpc>
              <a:buFont typeface="Arial" panose="020B0604020202020204" pitchFamily="34" charset="0"/>
              <a:buChar char="•"/>
            </a:pPr>
            <a:r>
              <a:rPr lang="en-US" sz="1500" dirty="0">
                <a:effectLst/>
              </a:rPr>
              <a:t>Included new pages on Autism and ADHD</a:t>
            </a:r>
          </a:p>
          <a:p>
            <a:pPr lvl="0" indent="-228600">
              <a:lnSpc>
                <a:spcPct val="90000"/>
              </a:lnSpc>
              <a:buFont typeface="Arial" panose="020B0604020202020204" pitchFamily="34" charset="0"/>
              <a:buChar char="•"/>
            </a:pPr>
            <a:endParaRPr lang="en-US" sz="1500" dirty="0">
              <a:effectLst/>
            </a:endParaRPr>
          </a:p>
          <a:p>
            <a:pPr marL="342900" lvl="0" indent="-228600">
              <a:lnSpc>
                <a:spcPct val="90000"/>
              </a:lnSpc>
              <a:buFont typeface="Arial" panose="020B0604020202020204" pitchFamily="34" charset="0"/>
              <a:buChar char="•"/>
            </a:pPr>
            <a:r>
              <a:rPr lang="en-US" sz="1500" dirty="0">
                <a:effectLst/>
              </a:rPr>
              <a:t>Included new information on support for employment </a:t>
            </a:r>
          </a:p>
          <a:p>
            <a:pPr marL="342900" lvl="0" indent="-228600">
              <a:lnSpc>
                <a:spcPct val="90000"/>
              </a:lnSpc>
              <a:buFont typeface="Arial" panose="020B0604020202020204" pitchFamily="34" charset="0"/>
              <a:buChar char="•"/>
            </a:pPr>
            <a:endParaRPr lang="en-US" sz="1500" dirty="0">
              <a:effectLst/>
            </a:endParaRPr>
          </a:p>
          <a:p>
            <a:pPr marL="342900" lvl="0" indent="-228600">
              <a:lnSpc>
                <a:spcPct val="90000"/>
              </a:lnSpc>
              <a:spcAft>
                <a:spcPts val="1000"/>
              </a:spcAft>
              <a:buFont typeface="Arial" panose="020B0604020202020204" pitchFamily="34" charset="0"/>
              <a:buChar char="•"/>
            </a:pPr>
            <a:r>
              <a:rPr lang="en-US" sz="1500" dirty="0"/>
              <a:t>Included a new section on SEND support and advice</a:t>
            </a:r>
          </a:p>
          <a:p>
            <a:pPr marL="342900" lvl="0" indent="-228600">
              <a:lnSpc>
                <a:spcPct val="90000"/>
              </a:lnSpc>
              <a:spcAft>
                <a:spcPts val="1000"/>
              </a:spcAft>
              <a:buFont typeface="Arial" panose="020B0604020202020204" pitchFamily="34" charset="0"/>
              <a:buChar char="•"/>
            </a:pPr>
            <a:r>
              <a:rPr lang="en-US" sz="1500" dirty="0"/>
              <a:t>Tested the website with parents, carers, children, young people and professionals.</a:t>
            </a:r>
          </a:p>
        </p:txBody>
      </p:sp>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705" y="6129544"/>
            <a:ext cx="5989328" cy="613906"/>
          </a:xfrm>
          <a:prstGeom prst="rect">
            <a:avLst/>
          </a:prstGeom>
        </p:spPr>
      </p:pic>
      <p:pic>
        <p:nvPicPr>
          <p:cNvPr id="6" name="Picture 5">
            <a:extLst>
              <a:ext uri="{FF2B5EF4-FFF2-40B4-BE49-F238E27FC236}">
                <a16:creationId xmlns:a16="http://schemas.microsoft.com/office/drawing/2014/main" id="{397C27E1-B6FB-465C-AF7A-BF17289A9A12}"/>
              </a:ext>
            </a:extLst>
          </p:cNvPr>
          <p:cNvPicPr>
            <a:picLocks noChangeAspect="1"/>
          </p:cNvPicPr>
          <p:nvPr/>
        </p:nvPicPr>
        <p:blipFill>
          <a:blip r:embed="rId3"/>
          <a:stretch>
            <a:fillRect/>
          </a:stretch>
        </p:blipFill>
        <p:spPr>
          <a:xfrm>
            <a:off x="5917612" y="704156"/>
            <a:ext cx="5255213" cy="5201344"/>
          </a:xfrm>
          <a:prstGeom prst="rect">
            <a:avLst/>
          </a:prstGeom>
        </p:spPr>
      </p:pic>
    </p:spTree>
    <p:extLst>
      <p:ext uri="{BB962C8B-B14F-4D97-AF65-F5344CB8AC3E}">
        <p14:creationId xmlns:p14="http://schemas.microsoft.com/office/powerpoint/2010/main" val="394239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5870195"/>
            <a:ext cx="9677400" cy="987805"/>
          </a:xfrm>
          <a:prstGeom prst="rect">
            <a:avLst/>
          </a:prstGeom>
        </p:spPr>
      </p:pic>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89" y="181559"/>
            <a:ext cx="2265862" cy="1078695"/>
          </a:xfrm>
          <a:prstGeom prst="rect">
            <a:avLst/>
          </a:prstGeom>
        </p:spPr>
      </p:pic>
      <p:sp>
        <p:nvSpPr>
          <p:cNvPr id="9" name="TextBox 8">
            <a:extLst>
              <a:ext uri="{FF2B5EF4-FFF2-40B4-BE49-F238E27FC236}">
                <a16:creationId xmlns:a16="http://schemas.microsoft.com/office/drawing/2014/main" id="{E76577FC-639C-4971-B865-348A28A57E50}"/>
              </a:ext>
            </a:extLst>
          </p:cNvPr>
          <p:cNvSpPr txBox="1"/>
          <p:nvPr/>
        </p:nvSpPr>
        <p:spPr>
          <a:xfrm>
            <a:off x="357051" y="178981"/>
            <a:ext cx="8874034" cy="1077218"/>
          </a:xfrm>
          <a:prstGeom prst="rect">
            <a:avLst/>
          </a:prstGeom>
          <a:noFill/>
        </p:spPr>
        <p:txBody>
          <a:bodyPr wrap="square" rtlCol="0">
            <a:spAutoFit/>
          </a:bodyPr>
          <a:lstStyle/>
          <a:p>
            <a:r>
              <a:rPr lang="en-GB" sz="3200" b="1" dirty="0"/>
              <a:t>Watch the SEND Local Offer website video to find out more.</a:t>
            </a:r>
          </a:p>
        </p:txBody>
      </p:sp>
      <p:pic>
        <p:nvPicPr>
          <p:cNvPr id="1026" name="Picture 2">
            <a:hlinkClick r:id="rId4"/>
            <a:extLst>
              <a:ext uri="{FF2B5EF4-FFF2-40B4-BE49-F238E27FC236}">
                <a16:creationId xmlns:a16="http://schemas.microsoft.com/office/drawing/2014/main" id="{0B461E97-3E6F-49AC-945B-DED64F678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1704012"/>
            <a:ext cx="5676900" cy="371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9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F0F30-C9F7-4D30-894F-9BE6DEFFF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5870195"/>
            <a:ext cx="9677400" cy="987805"/>
          </a:xfrm>
          <a:prstGeom prst="rect">
            <a:avLst/>
          </a:prstGeom>
        </p:spPr>
      </p:pic>
      <p:pic>
        <p:nvPicPr>
          <p:cNvPr id="7" name="Picture 6" descr="Logo&#10;&#10;Description automatically generated">
            <a:extLst>
              <a:ext uri="{FF2B5EF4-FFF2-40B4-BE49-F238E27FC236}">
                <a16:creationId xmlns:a16="http://schemas.microsoft.com/office/drawing/2014/main" id="{5ACF6E24-35CE-451D-9762-18B861836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89" y="181559"/>
            <a:ext cx="2265862" cy="1078695"/>
          </a:xfrm>
          <a:prstGeom prst="rect">
            <a:avLst/>
          </a:prstGeom>
        </p:spPr>
      </p:pic>
      <p:sp>
        <p:nvSpPr>
          <p:cNvPr id="9" name="TextBox 8">
            <a:extLst>
              <a:ext uri="{FF2B5EF4-FFF2-40B4-BE49-F238E27FC236}">
                <a16:creationId xmlns:a16="http://schemas.microsoft.com/office/drawing/2014/main" id="{E76577FC-639C-4971-B865-348A28A57E50}"/>
              </a:ext>
            </a:extLst>
          </p:cNvPr>
          <p:cNvSpPr txBox="1"/>
          <p:nvPr/>
        </p:nvSpPr>
        <p:spPr>
          <a:xfrm>
            <a:off x="365760" y="181559"/>
            <a:ext cx="8874034" cy="584775"/>
          </a:xfrm>
          <a:prstGeom prst="rect">
            <a:avLst/>
          </a:prstGeom>
          <a:noFill/>
        </p:spPr>
        <p:txBody>
          <a:bodyPr wrap="square" rtlCol="0">
            <a:spAutoFit/>
          </a:bodyPr>
          <a:lstStyle/>
          <a:p>
            <a:r>
              <a:rPr lang="en-GB" sz="3200" b="1" dirty="0"/>
              <a:t>The New SEND Brand for Birmingham</a:t>
            </a:r>
          </a:p>
        </p:txBody>
      </p:sp>
      <p:pic>
        <p:nvPicPr>
          <p:cNvPr id="3" name="Picture 2" descr="Text, timeline&#10;&#10;Description automatically generated">
            <a:extLst>
              <a:ext uri="{FF2B5EF4-FFF2-40B4-BE49-F238E27FC236}">
                <a16:creationId xmlns:a16="http://schemas.microsoft.com/office/drawing/2014/main" id="{5E5714D0-175D-4D46-90C8-3E9524FA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62" y="1223246"/>
            <a:ext cx="5190363" cy="4153029"/>
          </a:xfrm>
          <a:prstGeom prst="rect">
            <a:avLst/>
          </a:prstGeom>
        </p:spPr>
      </p:pic>
      <p:sp>
        <p:nvSpPr>
          <p:cNvPr id="8" name="TextBox 7">
            <a:extLst>
              <a:ext uri="{FF2B5EF4-FFF2-40B4-BE49-F238E27FC236}">
                <a16:creationId xmlns:a16="http://schemas.microsoft.com/office/drawing/2014/main" id="{3660F060-4229-4A3F-8FF1-A561041A7882}"/>
              </a:ext>
            </a:extLst>
          </p:cNvPr>
          <p:cNvSpPr txBox="1"/>
          <p:nvPr/>
        </p:nvSpPr>
        <p:spPr>
          <a:xfrm>
            <a:off x="6486525" y="2009775"/>
            <a:ext cx="4752975" cy="3108543"/>
          </a:xfrm>
          <a:prstGeom prst="rect">
            <a:avLst/>
          </a:prstGeom>
          <a:noFill/>
        </p:spPr>
        <p:txBody>
          <a:bodyPr wrap="square" rtlCol="0">
            <a:spAutoFit/>
          </a:bodyPr>
          <a:lstStyle/>
          <a:p>
            <a:r>
              <a:rPr lang="en-GB" sz="2800" b="1" dirty="0">
                <a:solidFill>
                  <a:srgbClr val="A178C4"/>
                </a:solidFill>
              </a:rPr>
              <a:t>The new SEND brand for Birmingham means that it is easier to instantly recognise where there is help and support for families, parents, carer and children and young people with additional needs.</a:t>
            </a:r>
          </a:p>
        </p:txBody>
      </p:sp>
    </p:spTree>
    <p:extLst>
      <p:ext uri="{BB962C8B-B14F-4D97-AF65-F5344CB8AC3E}">
        <p14:creationId xmlns:p14="http://schemas.microsoft.com/office/powerpoint/2010/main" val="2475533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E741E65907AD49992B031D4F5E4B2D" ma:contentTypeVersion="14" ma:contentTypeDescription="Create a new document." ma:contentTypeScope="" ma:versionID="13160ec1badd3bf707e4d09792df3f1e">
  <xsd:schema xmlns:xsd="http://www.w3.org/2001/XMLSchema" xmlns:xs="http://www.w3.org/2001/XMLSchema" xmlns:p="http://schemas.microsoft.com/office/2006/metadata/properties" xmlns:ns2="5f594a04-8c00-42b0-b9f2-a32d8c2633b8" xmlns:ns3="00985509-30d0-43c9-86f3-f361f08aab82" targetNamespace="http://schemas.microsoft.com/office/2006/metadata/properties" ma:root="true" ma:fieldsID="bb6aa8aad3e5ff9a9ad75964a64dd078" ns2:_="" ns3:_="">
    <xsd:import namespace="5f594a04-8c00-42b0-b9f2-a32d8c2633b8"/>
    <xsd:import namespace="00985509-30d0-43c9-86f3-f361f08aab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94a04-8c00-42b0-b9f2-a32d8c263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85509-30d0-43c9-86f3-f361f08aab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D8317-C829-443A-901A-B00FDEF871C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0985509-30d0-43c9-86f3-f361f08aab82"/>
    <ds:schemaRef ds:uri="http://purl.org/dc/elements/1.1/"/>
    <ds:schemaRef ds:uri="http://schemas.microsoft.com/office/2006/metadata/properties"/>
    <ds:schemaRef ds:uri="5f594a04-8c00-42b0-b9f2-a32d8c2633b8"/>
    <ds:schemaRef ds:uri="http://www.w3.org/XML/1998/namespace"/>
  </ds:schemaRefs>
</ds:datastoreItem>
</file>

<file path=customXml/itemProps2.xml><?xml version="1.0" encoding="utf-8"?>
<ds:datastoreItem xmlns:ds="http://schemas.openxmlformats.org/officeDocument/2006/customXml" ds:itemID="{F3F2563E-564B-4025-8E79-0567BD10FE1F}">
  <ds:schemaRefs>
    <ds:schemaRef ds:uri="http://schemas.microsoft.com/sharepoint/v3/contenttype/forms"/>
  </ds:schemaRefs>
</ds:datastoreItem>
</file>

<file path=customXml/itemProps3.xml><?xml version="1.0" encoding="utf-8"?>
<ds:datastoreItem xmlns:ds="http://schemas.openxmlformats.org/officeDocument/2006/customXml" ds:itemID="{BE132BC5-1170-4565-B95A-F323533F9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94a04-8c00-42b0-b9f2-a32d8c2633b8"/>
    <ds:schemaRef ds:uri="00985509-30d0-43c9-86f3-f361f08aab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TotalTime>
  <Words>971</Words>
  <Application>Microsoft Office PowerPoint</Application>
  <PresentationFormat>Widescreen</PresentationFormat>
  <Paragraphs>77</Paragraphs>
  <Slides>12</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Nova</vt:lpstr>
      <vt:lpstr>Calibri</vt:lpstr>
      <vt:lpstr>Calibri Light</vt:lpstr>
      <vt:lpstr>Impact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 Edwards</dc:creator>
  <cp:lastModifiedBy>Rachel A Edwards</cp:lastModifiedBy>
  <cp:revision>5</cp:revision>
  <dcterms:created xsi:type="dcterms:W3CDTF">2022-12-02T10:00:31Z</dcterms:created>
  <dcterms:modified xsi:type="dcterms:W3CDTF">2023-01-12T12:15:02Z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0x0101007DE741E65907AD49992B031D4F5E4B2D</vt:lpwstr>
  </property>
</Properties>
</file>