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00FF"/>
    <a:srgbClr val="8D42C6"/>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29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E06D88-EC9B-4C75-BA3B-1FAAAA09AEE6}" type="datetimeFigureOut">
              <a:rPr lang="en-GB" smtClean="0"/>
              <a:t>26/01/2024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356169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E06D88-EC9B-4C75-BA3B-1FAAAA09AEE6}" type="datetimeFigureOut">
              <a:rPr lang="en-GB" smtClean="0"/>
              <a:t>26/01/2024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161608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E06D88-EC9B-4C75-BA3B-1FAAAA09AEE6}" type="datetimeFigureOut">
              <a:rPr lang="en-GB" smtClean="0"/>
              <a:t>26/01/2024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2412750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6969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7180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6181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4847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3469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74085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1555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914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E06D88-EC9B-4C75-BA3B-1FAAAA09AEE6}" type="datetimeFigureOut">
              <a:rPr lang="en-GB" smtClean="0"/>
              <a:t>26/01/2024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1758396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0398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19504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864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E06D88-EC9B-4C75-BA3B-1FAAAA09AEE6}" type="datetimeFigureOut">
              <a:rPr lang="en-GB" smtClean="0"/>
              <a:t>26/01/2024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1794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E06D88-EC9B-4C75-BA3B-1FAAAA09AEE6}" type="datetimeFigureOut">
              <a:rPr lang="en-GB" smtClean="0"/>
              <a:t>26/01/2024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242555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E06D88-EC9B-4C75-BA3B-1FAAAA09AEE6}" type="datetimeFigureOut">
              <a:rPr lang="en-GB" smtClean="0"/>
              <a:t>26/01/2024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1210500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E06D88-EC9B-4C75-BA3B-1FAAAA09AEE6}" type="datetimeFigureOut">
              <a:rPr lang="en-GB" smtClean="0"/>
              <a:t>26/01/2024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3591847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06D88-EC9B-4C75-BA3B-1FAAAA09AEE6}" type="datetimeFigureOut">
              <a:rPr lang="en-GB" smtClean="0"/>
              <a:t>26/01/2024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3368653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7E06D88-EC9B-4C75-BA3B-1FAAAA09AEE6}" type="datetimeFigureOut">
              <a:rPr lang="en-GB" smtClean="0"/>
              <a:t>26/01/2024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1312078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7E06D88-EC9B-4C75-BA3B-1FAAAA09AEE6}" type="datetimeFigureOut">
              <a:rPr lang="en-GB" smtClean="0"/>
              <a:t>26/01/2024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13F692-C4B8-42CC-B09F-A0B8A1E07DA3}" type="slidenum">
              <a:rPr lang="en-GB" smtClean="0"/>
              <a:t>‹#›</a:t>
            </a:fld>
            <a:endParaRPr lang="en-GB"/>
          </a:p>
        </p:txBody>
      </p:sp>
    </p:spTree>
    <p:extLst>
      <p:ext uri="{BB962C8B-B14F-4D97-AF65-F5344CB8AC3E}">
        <p14:creationId xmlns:p14="http://schemas.microsoft.com/office/powerpoint/2010/main" val="2787132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7E06D88-EC9B-4C75-BA3B-1FAAAA09AEE6}" type="datetimeFigureOut">
              <a:rPr lang="en-GB" smtClean="0"/>
              <a:t>26/01/2024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13F692-C4B8-42CC-B09F-A0B8A1E07DA3}" type="slidenum">
              <a:rPr lang="en-GB" smtClean="0"/>
              <a:t>‹#›</a:t>
            </a:fld>
            <a:endParaRPr lang="en-GB"/>
          </a:p>
        </p:txBody>
      </p:sp>
      <p:sp>
        <p:nvSpPr>
          <p:cNvPr id="8" name="TextBox 7">
            <a:extLst>
              <a:ext uri="{FF2B5EF4-FFF2-40B4-BE49-F238E27FC236}">
                <a16:creationId xmlns:a16="http://schemas.microsoft.com/office/drawing/2014/main" id="{58387652-310E-D456-E8D0-805C14056353}"/>
              </a:ext>
            </a:extLst>
          </p:cNvPr>
          <p:cNvSpPr txBox="1"/>
          <p:nvPr userDrawn="1">
            <p:extLst>
              <p:ext uri="{1162E1C5-73C7-4A58-AE30-91384D911F3F}">
                <p184:classification xmlns:p184="http://schemas.microsoft.com/office/powerpoint/2018/4/main" val="ftr"/>
              </p:ext>
            </p:extLst>
          </p:nvPr>
        </p:nvSpPr>
        <p:spPr>
          <a:xfrm>
            <a:off x="3198813" y="89281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632441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62F78017-37AC-42FA-8BA2-A53241D44696}"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26/01/2024</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C945DDA-9F41-48D3-A3EE-9CF85E2DB048}"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DEEE7525-9E61-D1F2-6E7F-8CFE92BD6924}"/>
              </a:ext>
            </a:extLst>
          </p:cNvPr>
          <p:cNvSpPr txBox="1"/>
          <p:nvPr userDrawn="1">
            <p:extLst>
              <p:ext uri="{1162E1C5-73C7-4A58-AE30-91384D911F3F}">
                <p184:classification xmlns:p184="http://schemas.microsoft.com/office/powerpoint/2018/4/main" val="ftr"/>
              </p:ext>
            </p:extLst>
          </p:nvPr>
        </p:nvSpPr>
        <p:spPr>
          <a:xfrm>
            <a:off x="3198813" y="89281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7359882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sosbham.org.uk/"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pecial School Outreach Support">
            <a:extLst>
              <a:ext uri="{FF2B5EF4-FFF2-40B4-BE49-F238E27FC236}">
                <a16:creationId xmlns:a16="http://schemas.microsoft.com/office/drawing/2014/main" id="{B181C1F5-C3A6-65E9-C72C-39F7507DF93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5040" y="0"/>
            <a:ext cx="2407920" cy="540385"/>
          </a:xfrm>
          <a:prstGeom prst="rect">
            <a:avLst/>
          </a:prstGeom>
          <a:noFill/>
          <a:ln>
            <a:noFill/>
          </a:ln>
        </p:spPr>
      </p:pic>
      <p:graphicFrame>
        <p:nvGraphicFramePr>
          <p:cNvPr id="5" name="Table 4"/>
          <p:cNvGraphicFramePr>
            <a:graphicFrameLocks noGrp="1"/>
          </p:cNvGraphicFramePr>
          <p:nvPr>
            <p:extLst>
              <p:ext uri="{D42A27DB-BD31-4B8C-83A1-F6EECF244321}">
                <p14:modId xmlns:p14="http://schemas.microsoft.com/office/powerpoint/2010/main" val="908502956"/>
              </p:ext>
            </p:extLst>
          </p:nvPr>
        </p:nvGraphicFramePr>
        <p:xfrm>
          <a:off x="127321" y="540385"/>
          <a:ext cx="6632293" cy="580092"/>
        </p:xfrm>
        <a:graphic>
          <a:graphicData uri="http://schemas.openxmlformats.org/drawingml/2006/table">
            <a:tbl>
              <a:tblPr firstRow="1" firstCol="1" bandRow="1">
                <a:tableStyleId>{5C22544A-7EE6-4342-B048-85BDC9FD1C3A}</a:tableStyleId>
              </a:tblPr>
              <a:tblGrid>
                <a:gridCol w="6632293">
                  <a:extLst>
                    <a:ext uri="{9D8B030D-6E8A-4147-A177-3AD203B41FA5}">
                      <a16:colId xmlns:a16="http://schemas.microsoft.com/office/drawing/2014/main" val="646242902"/>
                    </a:ext>
                  </a:extLst>
                </a:gridCol>
              </a:tblGrid>
              <a:tr h="580092">
                <a:tc>
                  <a:txBody>
                    <a:bodyPr/>
                    <a:lstStyle/>
                    <a:p>
                      <a:pPr algn="ctr">
                        <a:lnSpc>
                          <a:spcPct val="107000"/>
                        </a:lnSpc>
                        <a:spcAft>
                          <a:spcPts val="0"/>
                        </a:spcAft>
                        <a:tabLst>
                          <a:tab pos="1437005" algn="l"/>
                        </a:tabLst>
                      </a:pPr>
                      <a:r>
                        <a:rPr lang="en-GB" sz="1300" dirty="0">
                          <a:effectLst/>
                        </a:rPr>
                        <a:t>Special School Outreach Support (SSOS) is working with Birmingham City Council to build capacity for the support of young people with SEND across the city.</a:t>
                      </a:r>
                      <a:endParaRPr lang="en-GB" sz="1000" dirty="0">
                        <a:effectLst/>
                      </a:endParaRPr>
                    </a:p>
                    <a:p>
                      <a:pPr algn="l">
                        <a:lnSpc>
                          <a:spcPct val="107000"/>
                        </a:lnSpc>
                        <a:spcAft>
                          <a:spcPts val="0"/>
                        </a:spcAft>
                        <a:tabLst>
                          <a:tab pos="1437005" algn="l"/>
                        </a:tabLs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556" marR="62556" marT="0" marB="0">
                    <a:solidFill>
                      <a:srgbClr val="8D42C6"/>
                    </a:solidFill>
                  </a:tcPr>
                </a:tc>
                <a:extLst>
                  <a:ext uri="{0D108BD9-81ED-4DB2-BD59-A6C34878D82A}">
                    <a16:rowId xmlns:a16="http://schemas.microsoft.com/office/drawing/2014/main" val="338859250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54255114"/>
              </p:ext>
            </p:extLst>
          </p:nvPr>
        </p:nvGraphicFramePr>
        <p:xfrm>
          <a:off x="127321" y="1211383"/>
          <a:ext cx="6632293" cy="1345692"/>
        </p:xfrm>
        <a:graphic>
          <a:graphicData uri="http://schemas.openxmlformats.org/drawingml/2006/table">
            <a:tbl>
              <a:tblPr firstRow="1" firstCol="1" bandRow="1">
                <a:tableStyleId>{5940675A-B579-460E-94D1-54222C63F5DA}</a:tableStyleId>
              </a:tblPr>
              <a:tblGrid>
                <a:gridCol w="6632293">
                  <a:extLst>
                    <a:ext uri="{9D8B030D-6E8A-4147-A177-3AD203B41FA5}">
                      <a16:colId xmlns:a16="http://schemas.microsoft.com/office/drawing/2014/main" val="3492725416"/>
                    </a:ext>
                  </a:extLst>
                </a:gridCol>
              </a:tblGrid>
              <a:tr h="1233192">
                <a:tc>
                  <a:txBody>
                    <a:bodyPr/>
                    <a:lstStyle/>
                    <a:p>
                      <a:pPr algn="ctr">
                        <a:lnSpc>
                          <a:spcPct val="107000"/>
                        </a:lnSpc>
                        <a:spcAft>
                          <a:spcPts val="0"/>
                        </a:spcAft>
                      </a:pPr>
                      <a:r>
                        <a:rPr lang="en-GB" sz="1200" b="1" dirty="0">
                          <a:solidFill>
                            <a:srgbClr val="7030A0"/>
                          </a:solidFill>
                          <a:effectLst/>
                        </a:rPr>
                        <a:t>What is Special School Outreach Support (SSOS)?</a:t>
                      </a:r>
                    </a:p>
                    <a:p>
                      <a:pPr>
                        <a:lnSpc>
                          <a:spcPct val="107000"/>
                        </a:lnSpc>
                        <a:spcAft>
                          <a:spcPts val="0"/>
                        </a:spcAft>
                      </a:pPr>
                      <a:r>
                        <a:rPr lang="en-GB" sz="1200" dirty="0">
                          <a:effectLst/>
                        </a:rPr>
                        <a:t> </a:t>
                      </a:r>
                    </a:p>
                    <a:p>
                      <a:pPr marL="171450" indent="-171450">
                        <a:lnSpc>
                          <a:spcPct val="107000"/>
                        </a:lnSpc>
                        <a:spcAft>
                          <a:spcPts val="0"/>
                        </a:spcAft>
                        <a:buFont typeface="Arial" panose="020B0604020202020204" pitchFamily="34" charset="0"/>
                        <a:buChar char="•"/>
                      </a:pPr>
                      <a:r>
                        <a:rPr lang="en-GB" sz="1200" dirty="0">
                          <a:effectLst/>
                        </a:rPr>
                        <a:t>Birmingham special schools are providing their expert staff to offer additional support to other educational settings.</a:t>
                      </a:r>
                    </a:p>
                    <a:p>
                      <a:pPr marL="0" indent="0">
                        <a:lnSpc>
                          <a:spcPct val="107000"/>
                        </a:lnSpc>
                        <a:spcAft>
                          <a:spcPts val="0"/>
                        </a:spcAft>
                        <a:buFont typeface="Arial" panose="020B0604020202020204" pitchFamily="34" charset="0"/>
                        <a:buNone/>
                      </a:pPr>
                      <a:endParaRPr lang="en-GB" sz="1200" dirty="0">
                        <a:effectLst/>
                      </a:endParaRPr>
                    </a:p>
                    <a:p>
                      <a:pPr marL="171450" indent="-171450">
                        <a:lnSpc>
                          <a:spcPct val="107000"/>
                        </a:lnSpc>
                        <a:spcAft>
                          <a:spcPts val="0"/>
                        </a:spcAft>
                        <a:buFont typeface="Arial" panose="020B0604020202020204" pitchFamily="34" charset="0"/>
                        <a:buChar char="•"/>
                      </a:pPr>
                      <a:r>
                        <a:rPr lang="en-GB" sz="1200" dirty="0">
                          <a:effectLst/>
                        </a:rPr>
                        <a:t>SSOS is a</a:t>
                      </a:r>
                      <a:r>
                        <a:rPr lang="en-GB" sz="1200" b="1" dirty="0">
                          <a:effectLst/>
                        </a:rPr>
                        <a:t> </a:t>
                      </a:r>
                      <a:r>
                        <a:rPr lang="en-GB" sz="1200" b="1" u="sng" dirty="0">
                          <a:effectLst/>
                        </a:rPr>
                        <a:t>free</a:t>
                      </a:r>
                      <a:r>
                        <a:rPr lang="en-GB" sz="1200" b="1" dirty="0">
                          <a:effectLst/>
                        </a:rPr>
                        <a:t> </a:t>
                      </a:r>
                      <a:r>
                        <a:rPr lang="en-GB" sz="1200" dirty="0">
                          <a:effectLst/>
                        </a:rPr>
                        <a:t>service to Birmingham schools which has been funded by Birmingham City Council.</a:t>
                      </a:r>
                    </a:p>
                    <a:p>
                      <a:pPr>
                        <a:lnSpc>
                          <a:spcPct val="107000"/>
                        </a:lnSpc>
                        <a:spcAft>
                          <a:spcPts val="0"/>
                        </a:spcAft>
                      </a:pPr>
                      <a:r>
                        <a:rPr lang="en-GB" sz="11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4" marR="617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971629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58921111"/>
              </p:ext>
            </p:extLst>
          </p:nvPr>
        </p:nvGraphicFramePr>
        <p:xfrm>
          <a:off x="24506" y="2620757"/>
          <a:ext cx="6833494" cy="3648889"/>
        </p:xfrm>
        <a:graphic>
          <a:graphicData uri="http://schemas.openxmlformats.org/drawingml/2006/table">
            <a:tbl>
              <a:tblPr firstRow="1" firstCol="1" bandRow="1">
                <a:tableStyleId>{5C22544A-7EE6-4342-B048-85BDC9FD1C3A}</a:tableStyleId>
              </a:tblPr>
              <a:tblGrid>
                <a:gridCol w="6833494">
                  <a:extLst>
                    <a:ext uri="{9D8B030D-6E8A-4147-A177-3AD203B41FA5}">
                      <a16:colId xmlns:a16="http://schemas.microsoft.com/office/drawing/2014/main" val="3392009074"/>
                    </a:ext>
                  </a:extLst>
                </a:gridCol>
              </a:tblGrid>
              <a:tr h="3402890">
                <a:tc>
                  <a:txBody>
                    <a:bodyPr/>
                    <a:lstStyle/>
                    <a:p>
                      <a:pPr algn="ctr">
                        <a:lnSpc>
                          <a:spcPct val="107000"/>
                        </a:lnSpc>
                        <a:spcAft>
                          <a:spcPts val="0"/>
                        </a:spcAft>
                      </a:pPr>
                      <a:r>
                        <a:rPr lang="en-GB" sz="1200" b="1" dirty="0">
                          <a:solidFill>
                            <a:srgbClr val="7030A0"/>
                          </a:solidFill>
                          <a:effectLst/>
                          <a:latin typeface="+mj-lt"/>
                        </a:rPr>
                        <a:t>What will Special School Outreach Support (SSOS) provide?</a:t>
                      </a:r>
                    </a:p>
                    <a:p>
                      <a:pPr algn="l">
                        <a:lnSpc>
                          <a:spcPct val="107000"/>
                        </a:lnSpc>
                        <a:spcAft>
                          <a:spcPts val="0"/>
                        </a:spcAft>
                      </a:pPr>
                      <a:r>
                        <a:rPr lang="en-GB" sz="1200" b="0" dirty="0">
                          <a:solidFill>
                            <a:schemeClr val="tx1"/>
                          </a:solidFill>
                          <a:effectLst/>
                          <a:latin typeface="+mj-lt"/>
                        </a:rPr>
                        <a:t> SSOS providers work collaboratively with education staff to support the learning goals of pupils with special educational needs and disabilities.</a:t>
                      </a:r>
                    </a:p>
                    <a:p>
                      <a:pPr marL="342900" lvl="0" indent="-342900" algn="l">
                        <a:lnSpc>
                          <a:spcPct val="100000"/>
                        </a:lnSpc>
                        <a:spcAft>
                          <a:spcPts val="0"/>
                        </a:spcAft>
                        <a:buFont typeface="Symbol" panose="05050102010706020507" pitchFamily="18" charset="2"/>
                        <a:buChar char=""/>
                      </a:pPr>
                      <a:endParaRPr lang="en-GB" sz="1200" b="0" dirty="0">
                        <a:solidFill>
                          <a:schemeClr val="tx1"/>
                        </a:solidFill>
                        <a:effectLst/>
                        <a:latin typeface="+mj-lt"/>
                      </a:endParaRPr>
                    </a:p>
                    <a:p>
                      <a:pPr marL="0" lvl="0" indent="0" algn="l">
                        <a:lnSpc>
                          <a:spcPct val="100000"/>
                        </a:lnSpc>
                        <a:spcAft>
                          <a:spcPts val="0"/>
                        </a:spcAft>
                        <a:buFont typeface="Symbol" panose="05050102010706020507" pitchFamily="18" charset="2"/>
                        <a:buNone/>
                      </a:pPr>
                      <a:r>
                        <a:rPr lang="en-GB" sz="1200" b="0" dirty="0">
                          <a:solidFill>
                            <a:schemeClr val="tx1"/>
                          </a:solidFill>
                          <a:effectLst/>
                          <a:latin typeface="+mj-lt"/>
                        </a:rPr>
                        <a:t>SSOS work alongside existing BCC Inclusion Support Teams and provide additional capacity to their current offers.</a:t>
                      </a:r>
                    </a:p>
                    <a:p>
                      <a:pPr marL="0" lvl="0" indent="0" algn="l">
                        <a:lnSpc>
                          <a:spcPct val="100000"/>
                        </a:lnSpc>
                        <a:spcAft>
                          <a:spcPts val="0"/>
                        </a:spcAft>
                        <a:buFont typeface="Symbol" panose="05050102010706020507" pitchFamily="18" charset="2"/>
                        <a:buNone/>
                      </a:pPr>
                      <a:endParaRPr lang="en-GB" sz="1200" b="0" dirty="0">
                        <a:solidFill>
                          <a:schemeClr val="tx1"/>
                        </a:solidFill>
                        <a:effectLst/>
                        <a:latin typeface="+mj-lt"/>
                        <a:ea typeface="Calibri" panose="020F0502020204030204" pitchFamily="34" charset="0"/>
                        <a:cs typeface="Times New Roman" panose="02020603050405020304" pitchFamily="18" charset="0"/>
                      </a:endParaRPr>
                    </a:p>
                    <a:p>
                      <a:pPr marL="0" lvl="0" indent="0" algn="l">
                        <a:lnSpc>
                          <a:spcPct val="150000"/>
                        </a:lnSpc>
                        <a:spcAft>
                          <a:spcPts val="0"/>
                        </a:spcAft>
                        <a:buFont typeface="Symbol" panose="05050102010706020507" pitchFamily="18" charset="2"/>
                        <a:buNone/>
                      </a:pPr>
                      <a:r>
                        <a:rPr lang="en-GB" sz="1200" b="0" dirty="0">
                          <a:solidFill>
                            <a:schemeClr val="tx1"/>
                          </a:solidFill>
                          <a:effectLst/>
                          <a:latin typeface="+mj-lt"/>
                          <a:ea typeface="Calibri" panose="020F0502020204030204" pitchFamily="34" charset="0"/>
                          <a:cs typeface="Times New Roman" panose="02020603050405020304" pitchFamily="18" charset="0"/>
                        </a:rPr>
                        <a:t>The support offered</a:t>
                      </a:r>
                      <a:r>
                        <a:rPr lang="en-GB" sz="1200" b="0" baseline="0" dirty="0">
                          <a:solidFill>
                            <a:schemeClr val="tx1"/>
                          </a:solidFill>
                          <a:effectLst/>
                          <a:latin typeface="+mj-lt"/>
                          <a:ea typeface="Calibri" panose="020F0502020204030204" pitchFamily="34" charset="0"/>
                          <a:cs typeface="Times New Roman" panose="02020603050405020304" pitchFamily="18" charset="0"/>
                        </a:rPr>
                        <a:t> is split into 3 levels;  Level 1: Staff support, Level 2: Small group and Level 3: Individual</a:t>
                      </a:r>
                    </a:p>
                    <a:p>
                      <a:pPr marL="0" lvl="0" indent="0" algn="l">
                        <a:lnSpc>
                          <a:spcPct val="150000"/>
                        </a:lnSpc>
                        <a:spcAft>
                          <a:spcPts val="0"/>
                        </a:spcAft>
                        <a:buFont typeface="Symbol" panose="05050102010706020507" pitchFamily="18" charset="2"/>
                        <a:buNone/>
                      </a:pPr>
                      <a:endParaRPr lang="en-GB" sz="1200" b="0" kern="1200" baseline="0" dirty="0">
                        <a:solidFill>
                          <a:schemeClr val="tx1"/>
                        </a:solidFill>
                        <a:effectLst/>
                        <a:latin typeface="+mj-lt"/>
                        <a:ea typeface="+mn-ea"/>
                        <a:cs typeface="Times New Roman" panose="02020603050405020304" pitchFamily="18" charset="0"/>
                      </a:endParaRPr>
                    </a:p>
                    <a:p>
                      <a:pPr marL="0" lvl="0" indent="0" algn="l">
                        <a:lnSpc>
                          <a:spcPct val="100000"/>
                        </a:lnSpc>
                        <a:spcAft>
                          <a:spcPts val="0"/>
                        </a:spcAft>
                        <a:buFont typeface="Wingdings" panose="05000000000000000000" pitchFamily="2" charset="2"/>
                        <a:buNone/>
                      </a:pPr>
                      <a:r>
                        <a:rPr lang="en-GB" sz="1200" b="0" kern="1200" dirty="0">
                          <a:solidFill>
                            <a:schemeClr val="tx1"/>
                          </a:solidFill>
                          <a:effectLst/>
                          <a:latin typeface="+mj-lt"/>
                          <a:ea typeface="+mn-ea"/>
                          <a:cs typeface="+mn-cs"/>
                        </a:rPr>
                        <a:t>The support is</a:t>
                      </a:r>
                      <a:r>
                        <a:rPr lang="en-GB" sz="1200" b="0" kern="1200" baseline="0" dirty="0">
                          <a:solidFill>
                            <a:schemeClr val="tx1"/>
                          </a:solidFill>
                          <a:effectLst/>
                          <a:latin typeface="+mj-lt"/>
                          <a:ea typeface="+mn-ea"/>
                          <a:cs typeface="+mn-cs"/>
                        </a:rPr>
                        <a:t> individualised and tailored to each school request but can include the following:</a:t>
                      </a:r>
                    </a:p>
                    <a:p>
                      <a:pPr marL="171450" lvl="0" indent="-171450">
                        <a:buFont typeface="Arial" panose="020B0604020202020204" pitchFamily="34" charset="0"/>
                        <a:buChar char="•"/>
                      </a:pPr>
                      <a:endParaRPr lang="en-GB" sz="1200" b="0" kern="1200" baseline="0" dirty="0">
                        <a:solidFill>
                          <a:schemeClr val="tx1"/>
                        </a:solidFill>
                        <a:effectLst/>
                        <a:latin typeface="+mj-lt"/>
                        <a:ea typeface="+mn-ea"/>
                        <a:cs typeface="+mn-cs"/>
                      </a:endParaRPr>
                    </a:p>
                    <a:p>
                      <a:pPr marL="171450" lvl="0" indent="-171450">
                        <a:buFont typeface="Arial" panose="020B0604020202020204" pitchFamily="34" charset="0"/>
                        <a:buChar char="•"/>
                      </a:pPr>
                      <a:r>
                        <a:rPr lang="en-GB" sz="1200" b="0" kern="1200" dirty="0">
                          <a:solidFill>
                            <a:schemeClr val="tx1"/>
                          </a:solidFill>
                          <a:effectLst/>
                          <a:latin typeface="+mj-lt"/>
                          <a:ea typeface="+mn-ea"/>
                          <a:cs typeface="+mn-cs"/>
                        </a:rPr>
                        <a:t>Demonstrating teaching strategies alongside education staff in school.</a:t>
                      </a:r>
                    </a:p>
                    <a:p>
                      <a:pPr marL="171450" lvl="0" indent="-171450">
                        <a:buFont typeface="Arial" panose="020B0604020202020204" pitchFamily="34" charset="0"/>
                        <a:buChar char="•"/>
                      </a:pPr>
                      <a:r>
                        <a:rPr lang="en-GB" sz="1200" b="0" kern="1200" dirty="0">
                          <a:solidFill>
                            <a:schemeClr val="tx1"/>
                          </a:solidFill>
                          <a:effectLst/>
                          <a:latin typeface="+mj-lt"/>
                          <a:ea typeface="+mn-ea"/>
                          <a:cs typeface="+mn-cs"/>
                        </a:rPr>
                        <a:t>Providing training for whole school staff or smaller groups of staff.</a:t>
                      </a:r>
                    </a:p>
                    <a:p>
                      <a:pPr marL="171450" lvl="0" indent="-171450">
                        <a:buFont typeface="Arial" panose="020B0604020202020204" pitchFamily="34" charset="0"/>
                        <a:buChar char="•"/>
                      </a:pPr>
                      <a:r>
                        <a:rPr lang="en-GB" sz="1200" b="0" kern="1200" dirty="0">
                          <a:solidFill>
                            <a:schemeClr val="tx1"/>
                          </a:solidFill>
                          <a:effectLst/>
                          <a:latin typeface="+mj-lt"/>
                          <a:ea typeface="+mn-ea"/>
                          <a:cs typeface="+mn-cs"/>
                        </a:rPr>
                        <a:t>Working with a small group of children or an individual child to achieve their learning goals.</a:t>
                      </a:r>
                    </a:p>
                  </a:txBody>
                  <a:tcPr marL="62562" marR="62562" marT="0" marB="0">
                    <a:noFill/>
                  </a:tcPr>
                </a:tc>
                <a:extLst>
                  <a:ext uri="{0D108BD9-81ED-4DB2-BD59-A6C34878D82A}">
                    <a16:rowId xmlns:a16="http://schemas.microsoft.com/office/drawing/2014/main" val="3498568404"/>
                  </a:ext>
                </a:extLst>
              </a:tr>
              <a:tr h="233060">
                <a:tc>
                  <a:txBody>
                    <a:bodyPr/>
                    <a:lstStyle/>
                    <a:p>
                      <a:pPr marL="0" lvl="0" indent="0" algn="l">
                        <a:lnSpc>
                          <a:spcPct val="150000"/>
                        </a:lnSpc>
                        <a:spcAft>
                          <a:spcPts val="0"/>
                        </a:spcAft>
                        <a:buFont typeface="Wingdings" panose="05000000000000000000" pitchFamily="2" charset="2"/>
                        <a:buNone/>
                      </a:pPr>
                      <a:endParaRPr lang="en-GB" sz="1200" b="0" dirty="0">
                        <a:solidFill>
                          <a:schemeClr val="tx1"/>
                        </a:solidFill>
                        <a:effectLst/>
                        <a:latin typeface="+mj-lt"/>
                        <a:ea typeface="Calibri" panose="020F0502020204030204" pitchFamily="34" charset="0"/>
                        <a:cs typeface="Times New Roman" panose="02020603050405020304" pitchFamily="18" charset="0"/>
                      </a:endParaRPr>
                    </a:p>
                  </a:txBody>
                  <a:tcPr marL="62562" marR="62562" marT="0" marB="0">
                    <a:noFill/>
                  </a:tcPr>
                </a:tc>
                <a:extLst>
                  <a:ext uri="{0D108BD9-81ED-4DB2-BD59-A6C34878D82A}">
                    <a16:rowId xmlns:a16="http://schemas.microsoft.com/office/drawing/2014/main" val="263647236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24079173"/>
              </p:ext>
            </p:extLst>
          </p:nvPr>
        </p:nvGraphicFramePr>
        <p:xfrm>
          <a:off x="127320" y="5602147"/>
          <a:ext cx="6632294" cy="3228652"/>
        </p:xfrm>
        <a:graphic>
          <a:graphicData uri="http://schemas.openxmlformats.org/drawingml/2006/table">
            <a:tbl>
              <a:tblPr firstRow="1" firstCol="1" bandRow="1">
                <a:tableStyleId>{5940675A-B579-460E-94D1-54222C63F5DA}</a:tableStyleId>
              </a:tblPr>
              <a:tblGrid>
                <a:gridCol w="6632294">
                  <a:extLst>
                    <a:ext uri="{9D8B030D-6E8A-4147-A177-3AD203B41FA5}">
                      <a16:colId xmlns:a16="http://schemas.microsoft.com/office/drawing/2014/main" val="3492725416"/>
                    </a:ext>
                  </a:extLst>
                </a:gridCol>
              </a:tblGrid>
              <a:tr h="3228652">
                <a:tc>
                  <a:txBody>
                    <a:bodyPr/>
                    <a:lstStyle/>
                    <a:p>
                      <a:pPr algn="l">
                        <a:lnSpc>
                          <a:spcPct val="107000"/>
                        </a:lnSpc>
                        <a:spcAft>
                          <a:spcPts val="0"/>
                        </a:spcAft>
                      </a:pPr>
                      <a:r>
                        <a:rPr lang="en-GB" sz="1200" b="1" dirty="0">
                          <a:solidFill>
                            <a:srgbClr val="7030A0"/>
                          </a:solidFill>
                          <a:effectLst/>
                        </a:rPr>
                        <a:t>SSOS Evaluations for 2022-23</a:t>
                      </a:r>
                    </a:p>
                    <a:p>
                      <a:pPr>
                        <a:lnSpc>
                          <a:spcPct val="107000"/>
                        </a:lnSpc>
                        <a:spcAft>
                          <a:spcPts val="0"/>
                        </a:spcAft>
                      </a:pPr>
                      <a:r>
                        <a:rPr lang="en-GB" sz="1200" dirty="0">
                          <a:effectLst/>
                        </a:rPr>
                        <a:t> </a:t>
                      </a:r>
                    </a:p>
                    <a:p>
                      <a:pPr>
                        <a:lnSpc>
                          <a:spcPct val="107000"/>
                        </a:lnSpc>
                        <a:spcAft>
                          <a:spcPts val="0"/>
                        </a:spcAft>
                      </a:pPr>
                      <a:endParaRPr lang="en-GB" sz="1200" dirty="0">
                        <a:effectLst/>
                      </a:endParaRPr>
                    </a:p>
                    <a:p>
                      <a:pPr>
                        <a:lnSpc>
                          <a:spcPct val="107000"/>
                        </a:lnSpc>
                        <a:spcAft>
                          <a:spcPts val="0"/>
                        </a:spcAft>
                      </a:pPr>
                      <a:endParaRPr lang="en-GB" sz="1200" dirty="0">
                        <a:effectLst/>
                      </a:endParaRPr>
                    </a:p>
                    <a:p>
                      <a:pPr>
                        <a:lnSpc>
                          <a:spcPct val="107000"/>
                        </a:lnSpc>
                        <a:spcAft>
                          <a:spcPts val="0"/>
                        </a:spcAft>
                      </a:pPr>
                      <a:endParaRPr lang="en-GB" sz="1200" dirty="0">
                        <a:effectLst/>
                      </a:endParaRPr>
                    </a:p>
                    <a:p>
                      <a:pPr>
                        <a:lnSpc>
                          <a:spcPct val="107000"/>
                        </a:lnSpc>
                        <a:spcAft>
                          <a:spcPts val="0"/>
                        </a:spcAft>
                      </a:pPr>
                      <a:endParaRPr lang="en-GB" sz="1200" dirty="0">
                        <a:effectLst/>
                      </a:endParaRPr>
                    </a:p>
                    <a:p>
                      <a:pPr>
                        <a:lnSpc>
                          <a:spcPct val="107000"/>
                        </a:lnSpc>
                        <a:spcAft>
                          <a:spcPts val="0"/>
                        </a:spcAft>
                      </a:pPr>
                      <a:endParaRPr lang="en-GB" sz="1200" dirty="0">
                        <a:effectLst/>
                      </a:endParaRPr>
                    </a:p>
                    <a:p>
                      <a:pPr>
                        <a:lnSpc>
                          <a:spcPct val="107000"/>
                        </a:lnSpc>
                        <a:spcAft>
                          <a:spcPts val="0"/>
                        </a:spcAft>
                      </a:pPr>
                      <a:endParaRPr lang="en-GB" sz="1200" dirty="0">
                        <a:effectLst/>
                      </a:endParaRPr>
                    </a:p>
                    <a:p>
                      <a:pPr>
                        <a:lnSpc>
                          <a:spcPct val="107000"/>
                        </a:lnSpc>
                        <a:spcAft>
                          <a:spcPts val="0"/>
                        </a:spcAft>
                      </a:pPr>
                      <a:endParaRPr lang="en-GB" sz="1200" dirty="0">
                        <a:effectLst/>
                      </a:endParaRPr>
                    </a:p>
                    <a:p>
                      <a:pPr>
                        <a:lnSpc>
                          <a:spcPct val="107000"/>
                        </a:lnSpc>
                        <a:spcAft>
                          <a:spcPts val="0"/>
                        </a:spcAft>
                      </a:pPr>
                      <a:r>
                        <a:rPr lang="en-GB" sz="11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4" marR="617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9716291"/>
                  </a:ext>
                </a:extLst>
              </a:tr>
            </a:tbl>
          </a:graphicData>
        </a:graphic>
      </p:graphicFrame>
      <p:sp>
        <p:nvSpPr>
          <p:cNvPr id="9" name="Rectangle 8"/>
          <p:cNvSpPr/>
          <p:nvPr/>
        </p:nvSpPr>
        <p:spPr>
          <a:xfrm>
            <a:off x="24506" y="8601479"/>
            <a:ext cx="6833494" cy="540661"/>
          </a:xfrm>
          <a:prstGeom prst="rect">
            <a:avLst/>
          </a:prstGeom>
        </p:spPr>
        <p:txBody>
          <a:bodyPr wrap="square">
            <a:spAutoFit/>
          </a:bodyPr>
          <a:lstStyle/>
          <a:p>
            <a:pPr>
              <a:lnSpc>
                <a:spcPct val="107000"/>
              </a:lnSpc>
              <a:spcAft>
                <a:spcPts val="800"/>
              </a:spcAft>
            </a:pPr>
            <a:r>
              <a:rPr lang="en-GB" sz="1050" dirty="0">
                <a:latin typeface="Calibri" panose="020F0502020204030204" pitchFamily="34"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050" dirty="0">
                <a:latin typeface="Calibri" panose="020F0502020204030204" pitchFamily="34" charset="0"/>
                <a:ea typeface="Calibri" panose="020F0502020204030204" pitchFamily="34" charset="0"/>
                <a:cs typeface="Calibri" panose="020F0502020204030204" pitchFamily="34" charset="0"/>
              </a:rPr>
              <a:t>“Unlocking the specialist expertise from Birmingham City Special schools to support children and young people with SEND”</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rotWithShape="1">
          <a:blip r:embed="rId3"/>
          <a:srcRect l="31521" t="26712" r="51926" b="44562"/>
          <a:stretch/>
        </p:blipFill>
        <p:spPr>
          <a:xfrm>
            <a:off x="202110" y="5833233"/>
            <a:ext cx="1387329" cy="1354237"/>
          </a:xfrm>
          <a:prstGeom prst="rect">
            <a:avLst/>
          </a:prstGeom>
          <a:ln>
            <a:solidFill>
              <a:srgbClr val="CC00CC"/>
            </a:solidFill>
          </a:ln>
        </p:spPr>
      </p:pic>
      <p:pic>
        <p:nvPicPr>
          <p:cNvPr id="11" name="Picture 10"/>
          <p:cNvPicPr>
            <a:picLocks noChangeAspect="1"/>
          </p:cNvPicPr>
          <p:nvPr/>
        </p:nvPicPr>
        <p:blipFill rotWithShape="1">
          <a:blip r:embed="rId3"/>
          <a:srcRect l="69756" t="60819" r="14544" b="9479"/>
          <a:stretch/>
        </p:blipFill>
        <p:spPr>
          <a:xfrm>
            <a:off x="1473375" y="7296160"/>
            <a:ext cx="1387329" cy="1435262"/>
          </a:xfrm>
          <a:prstGeom prst="rect">
            <a:avLst/>
          </a:prstGeom>
          <a:ln>
            <a:solidFill>
              <a:srgbClr val="CC00CC"/>
            </a:solidFill>
          </a:ln>
        </p:spPr>
      </p:pic>
      <p:sp>
        <p:nvSpPr>
          <p:cNvPr id="13" name="Text Box 1"/>
          <p:cNvSpPr txBox="1">
            <a:spLocks noChangeArrowheads="1"/>
          </p:cNvSpPr>
          <p:nvPr/>
        </p:nvSpPr>
        <p:spPr bwMode="auto">
          <a:xfrm>
            <a:off x="2970022" y="5642155"/>
            <a:ext cx="3743221" cy="1004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400"/>
              </a:spcAft>
              <a:buClrTx/>
              <a:buSzTx/>
              <a:buFontTx/>
              <a:buNone/>
              <a:tabLst/>
            </a:pPr>
            <a:r>
              <a:rPr kumimoji="0" lang="en-GB" altLang="en-US" sz="1000" b="0" i="0" u="none" strike="noStrike" cap="none" normalizeH="0" baseline="0" dirty="0">
                <a:ln>
                  <a:noFill/>
                </a:ln>
                <a:solidFill>
                  <a:srgbClr val="800080"/>
                </a:solidFill>
                <a:effectLst/>
                <a:latin typeface="Calibri" panose="020F0502020204030204" pitchFamily="34" charset="0"/>
              </a:rPr>
              <a:t>“This support has been really beneficial. It is not like any other support we have had over the years. Her knowledge and skills were evident and she was very supportive and approachable. We found that it was effective seeing it for ourselves in action and understanding how to use the aids correctly.”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Text Box 2"/>
          <p:cNvSpPr txBox="1">
            <a:spLocks noChangeArrowheads="1"/>
          </p:cNvSpPr>
          <p:nvPr/>
        </p:nvSpPr>
        <p:spPr bwMode="auto">
          <a:xfrm>
            <a:off x="3016356" y="6518080"/>
            <a:ext cx="3637694" cy="7239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400"/>
              </a:spcAft>
              <a:buClrTx/>
              <a:buSzTx/>
              <a:buFontTx/>
              <a:buNone/>
              <a:tabLst/>
            </a:pPr>
            <a:r>
              <a:rPr kumimoji="0" lang="en-GB" altLang="en-US" sz="1000" b="0" i="0" u="none" strike="noStrike" cap="none" normalizeH="0" baseline="0" dirty="0">
                <a:ln>
                  <a:noFill/>
                </a:ln>
                <a:solidFill>
                  <a:srgbClr val="000000"/>
                </a:solidFill>
                <a:effectLst/>
                <a:latin typeface="Calibri" panose="020F0502020204030204" pitchFamily="34" charset="0"/>
              </a:rPr>
              <a:t>“She was fantastic. Seeing her work in our setting, with our children modelling how she would lead a session/activity. Our staff now use her model as the template of the provision provided.”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3"/>
          <p:cNvSpPr txBox="1">
            <a:spLocks noChangeArrowheads="1"/>
          </p:cNvSpPr>
          <p:nvPr/>
        </p:nvSpPr>
        <p:spPr bwMode="auto">
          <a:xfrm>
            <a:off x="2997742" y="7087270"/>
            <a:ext cx="3624834" cy="6000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400"/>
              </a:spcAft>
              <a:buClrTx/>
              <a:buSzTx/>
              <a:buFontTx/>
              <a:buNone/>
              <a:tabLst/>
            </a:pPr>
            <a:r>
              <a:rPr kumimoji="0" lang="en-GB" altLang="en-US" sz="1000" b="0" i="0" u="none" strike="noStrike" cap="none" normalizeH="0" baseline="0" dirty="0">
                <a:ln>
                  <a:noFill/>
                </a:ln>
                <a:solidFill>
                  <a:srgbClr val="800080"/>
                </a:solidFill>
                <a:effectLst/>
                <a:latin typeface="Calibri" panose="020F0502020204030204" pitchFamily="34" charset="0"/>
              </a:rPr>
              <a:t>“Empowering staff to realise the impact they are having by supporting children with complex needs.”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Text Box 4"/>
          <p:cNvSpPr txBox="1">
            <a:spLocks noChangeArrowheads="1"/>
          </p:cNvSpPr>
          <p:nvPr/>
        </p:nvSpPr>
        <p:spPr bwMode="auto">
          <a:xfrm>
            <a:off x="3016104" y="7559660"/>
            <a:ext cx="3637946" cy="9636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400"/>
              </a:spcAft>
              <a:buClrTx/>
              <a:buSzTx/>
              <a:buFontTx/>
              <a:buNone/>
              <a:tabLst/>
            </a:pPr>
            <a:r>
              <a:rPr kumimoji="0" lang="en-GB" altLang="en-US" sz="1000" b="0" i="0" u="none" strike="noStrike" cap="none" normalizeH="0" baseline="0" dirty="0">
                <a:ln>
                  <a:noFill/>
                </a:ln>
                <a:solidFill>
                  <a:srgbClr val="000000"/>
                </a:solidFill>
                <a:effectLst/>
                <a:latin typeface="Calibri" panose="020F0502020204030204" pitchFamily="34" charset="0"/>
              </a:rPr>
              <a:t>“Mum is extremely happy that student has a better routine an is accessing more activities to meet his outcomes. It has helped to create a more consistency for school/home.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Box 5"/>
          <p:cNvSpPr txBox="1">
            <a:spLocks noChangeArrowheads="1"/>
          </p:cNvSpPr>
          <p:nvPr/>
        </p:nvSpPr>
        <p:spPr bwMode="auto">
          <a:xfrm>
            <a:off x="2970022" y="8171063"/>
            <a:ext cx="3743222" cy="7969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400"/>
              </a:spcAft>
              <a:buClrTx/>
              <a:buSzTx/>
              <a:buFontTx/>
              <a:buNone/>
              <a:tabLst/>
            </a:pPr>
            <a:r>
              <a:rPr kumimoji="0" lang="en-GB" altLang="en-US" sz="1000" b="0" i="0" u="none" strike="noStrike" cap="none" normalizeH="0" baseline="0" dirty="0">
                <a:ln>
                  <a:noFill/>
                </a:ln>
                <a:solidFill>
                  <a:srgbClr val="800080"/>
                </a:solidFill>
                <a:effectLst/>
                <a:latin typeface="Calibri" panose="020F0502020204030204" pitchFamily="34" charset="0"/>
              </a:rPr>
              <a:t>“Modelling of PECs and attention autism. Being able to see this in practice when we visited the Special School has given staff more confidence.”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1647440" y="6069522"/>
            <a:ext cx="1155200" cy="972274"/>
          </a:xfrm>
          <a:prstGeom prst="rect">
            <a:avLst/>
          </a:prstGeom>
          <a:ln w="635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a:t>Teaching and learning strategies</a:t>
            </a:r>
          </a:p>
          <a:p>
            <a:pPr algn="ctr"/>
            <a:endParaRPr lang="en-GB" sz="1100" dirty="0"/>
          </a:p>
          <a:p>
            <a:pPr algn="ctr"/>
            <a:r>
              <a:rPr lang="en-GB" sz="1100" dirty="0"/>
              <a:t>Average score: </a:t>
            </a:r>
          </a:p>
          <a:p>
            <a:pPr algn="ctr"/>
            <a:r>
              <a:rPr lang="en-GB" sz="1100" b="1" dirty="0"/>
              <a:t>3.68 / 4</a:t>
            </a:r>
          </a:p>
        </p:txBody>
      </p:sp>
      <p:sp>
        <p:nvSpPr>
          <p:cNvPr id="18" name="Rectangle 17"/>
          <p:cNvSpPr/>
          <p:nvPr/>
        </p:nvSpPr>
        <p:spPr>
          <a:xfrm>
            <a:off x="276888" y="7458056"/>
            <a:ext cx="1155200" cy="1111470"/>
          </a:xfrm>
          <a:prstGeom prst="rect">
            <a:avLst/>
          </a:prstGeom>
          <a:ln w="635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a:t>Overall effectiveness of support</a:t>
            </a:r>
          </a:p>
          <a:p>
            <a:pPr algn="ctr"/>
            <a:endParaRPr lang="en-GB" sz="1100" dirty="0"/>
          </a:p>
          <a:p>
            <a:pPr algn="ctr"/>
            <a:r>
              <a:rPr lang="en-GB" sz="1100" dirty="0"/>
              <a:t>Average score: </a:t>
            </a:r>
          </a:p>
          <a:p>
            <a:pPr algn="ctr"/>
            <a:r>
              <a:rPr lang="en-GB" sz="1100" b="1" dirty="0"/>
              <a:t>3.55 / 4</a:t>
            </a:r>
          </a:p>
        </p:txBody>
      </p:sp>
    </p:spTree>
    <p:extLst>
      <p:ext uri="{BB962C8B-B14F-4D97-AF65-F5344CB8AC3E}">
        <p14:creationId xmlns:p14="http://schemas.microsoft.com/office/powerpoint/2010/main" val="769921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Arrow Connector 24">
            <a:extLst>
              <a:ext uri="{FF2B5EF4-FFF2-40B4-BE49-F238E27FC236}">
                <a16:creationId xmlns:a16="http://schemas.microsoft.com/office/drawing/2014/main" id="{8F6BC6BE-31E9-4151-3BBD-A2C44C4F0D50}"/>
              </a:ext>
            </a:extLst>
          </p:cNvPr>
          <p:cNvCxnSpPr>
            <a:cxnSpLocks/>
          </p:cNvCxnSpPr>
          <p:nvPr/>
        </p:nvCxnSpPr>
        <p:spPr>
          <a:xfrm>
            <a:off x="3823353" y="5339737"/>
            <a:ext cx="4140" cy="50793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0193E79B-2515-5157-8EB0-E2FBC7548F8D}"/>
              </a:ext>
            </a:extLst>
          </p:cNvPr>
          <p:cNvCxnSpPr>
            <a:cxnSpLocks/>
          </p:cNvCxnSpPr>
          <p:nvPr/>
        </p:nvCxnSpPr>
        <p:spPr>
          <a:xfrm>
            <a:off x="3831003" y="2093817"/>
            <a:ext cx="0" cy="36319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D3F3EF45-8DAB-28E7-C53E-D378420B1F33}"/>
              </a:ext>
            </a:extLst>
          </p:cNvPr>
          <p:cNvSpPr txBox="1"/>
          <p:nvPr/>
        </p:nvSpPr>
        <p:spPr>
          <a:xfrm>
            <a:off x="199392" y="178719"/>
            <a:ext cx="10726309"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SSOS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process</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for </a:t>
            </a:r>
            <a:r>
              <a:rPr kumimoji="0" lang="en-GB" sz="1800" b="1" i="0" u="sng" strike="noStrike" kern="1200" cap="none" spc="0" normalizeH="0" baseline="0" noProof="0" dirty="0">
                <a:ln>
                  <a:noFill/>
                </a:ln>
                <a:solidFill>
                  <a:prstClr val="black"/>
                </a:solidFill>
                <a:effectLst/>
                <a:uLnTx/>
                <a:uFillTx/>
                <a:latin typeface="Calibri" panose="020F0502020204030204"/>
                <a:ea typeface="+mn-ea"/>
                <a:cs typeface="+mn-cs"/>
              </a:rPr>
              <a:t>receiver school </a:t>
            </a:r>
          </a:p>
        </p:txBody>
      </p:sp>
      <p:sp>
        <p:nvSpPr>
          <p:cNvPr id="9" name="TextBox 8">
            <a:extLst>
              <a:ext uri="{FF2B5EF4-FFF2-40B4-BE49-F238E27FC236}">
                <a16:creationId xmlns:a16="http://schemas.microsoft.com/office/drawing/2014/main" id="{289560A3-D402-D38A-77DB-F8312E77626B}"/>
              </a:ext>
            </a:extLst>
          </p:cNvPr>
          <p:cNvSpPr txBox="1"/>
          <p:nvPr/>
        </p:nvSpPr>
        <p:spPr>
          <a:xfrm>
            <a:off x="78497" y="1083737"/>
            <a:ext cx="1253470"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Support request and BCC approval</a:t>
            </a:r>
          </a:p>
        </p:txBody>
      </p:sp>
      <p:sp>
        <p:nvSpPr>
          <p:cNvPr id="11" name="TextBox 10">
            <a:extLst>
              <a:ext uri="{FF2B5EF4-FFF2-40B4-BE49-F238E27FC236}">
                <a16:creationId xmlns:a16="http://schemas.microsoft.com/office/drawing/2014/main" id="{1FD0F4B3-B39B-1492-9BE8-8960B6BB7EB5}"/>
              </a:ext>
            </a:extLst>
          </p:cNvPr>
          <p:cNvSpPr txBox="1"/>
          <p:nvPr/>
        </p:nvSpPr>
        <p:spPr>
          <a:xfrm>
            <a:off x="126673" y="2345277"/>
            <a:ext cx="94776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Triage of cases</a:t>
            </a:r>
          </a:p>
        </p:txBody>
      </p:sp>
      <p:sp>
        <p:nvSpPr>
          <p:cNvPr id="13" name="TextBox 12">
            <a:extLst>
              <a:ext uri="{FF2B5EF4-FFF2-40B4-BE49-F238E27FC236}">
                <a16:creationId xmlns:a16="http://schemas.microsoft.com/office/drawing/2014/main" id="{5A70CB3A-90C1-FF1E-53D8-BBD6DC645923}"/>
              </a:ext>
            </a:extLst>
          </p:cNvPr>
          <p:cNvSpPr txBox="1"/>
          <p:nvPr/>
        </p:nvSpPr>
        <p:spPr>
          <a:xfrm>
            <a:off x="126673" y="4404356"/>
            <a:ext cx="114248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Important documents / intent</a:t>
            </a:r>
          </a:p>
        </p:txBody>
      </p:sp>
      <p:sp>
        <p:nvSpPr>
          <p:cNvPr id="15" name="TextBox 14">
            <a:extLst>
              <a:ext uri="{FF2B5EF4-FFF2-40B4-BE49-F238E27FC236}">
                <a16:creationId xmlns:a16="http://schemas.microsoft.com/office/drawing/2014/main" id="{391ECAA3-1EB9-91EB-4914-B072327F2B6E}"/>
              </a:ext>
            </a:extLst>
          </p:cNvPr>
          <p:cNvSpPr txBox="1"/>
          <p:nvPr/>
        </p:nvSpPr>
        <p:spPr>
          <a:xfrm>
            <a:off x="126673" y="6515392"/>
            <a:ext cx="1253470"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Delivery / implementation of specialist support </a:t>
            </a:r>
          </a:p>
        </p:txBody>
      </p:sp>
      <p:sp>
        <p:nvSpPr>
          <p:cNvPr id="17" name="TextBox 16">
            <a:extLst>
              <a:ext uri="{FF2B5EF4-FFF2-40B4-BE49-F238E27FC236}">
                <a16:creationId xmlns:a16="http://schemas.microsoft.com/office/drawing/2014/main" id="{F2F62525-8552-AB25-287A-61721A09B2F8}"/>
              </a:ext>
            </a:extLst>
          </p:cNvPr>
          <p:cNvSpPr txBox="1"/>
          <p:nvPr/>
        </p:nvSpPr>
        <p:spPr>
          <a:xfrm>
            <a:off x="117861" y="8315942"/>
            <a:ext cx="94776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Evaluation / impact</a:t>
            </a:r>
          </a:p>
        </p:txBody>
      </p:sp>
      <p:cxnSp>
        <p:nvCxnSpPr>
          <p:cNvPr id="20" name="Straight Connector 19">
            <a:extLst>
              <a:ext uri="{FF2B5EF4-FFF2-40B4-BE49-F238E27FC236}">
                <a16:creationId xmlns:a16="http://schemas.microsoft.com/office/drawing/2014/main" id="{747CC3BE-0B25-B6CE-0394-0861AE678936}"/>
              </a:ext>
            </a:extLst>
          </p:cNvPr>
          <p:cNvCxnSpPr>
            <a:cxnSpLocks/>
          </p:cNvCxnSpPr>
          <p:nvPr/>
        </p:nvCxnSpPr>
        <p:spPr>
          <a:xfrm>
            <a:off x="199392" y="2261867"/>
            <a:ext cx="6406578" cy="0"/>
          </a:xfrm>
          <a:prstGeom prst="line">
            <a:avLst/>
          </a:prstGeom>
          <a:ln w="3175">
            <a:solidFill>
              <a:srgbClr val="CC00FF"/>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FD6AA15-CAEF-52A2-4086-1F728FB4CF71}"/>
              </a:ext>
            </a:extLst>
          </p:cNvPr>
          <p:cNvCxnSpPr>
            <a:cxnSpLocks/>
          </p:cNvCxnSpPr>
          <p:nvPr/>
        </p:nvCxnSpPr>
        <p:spPr>
          <a:xfrm>
            <a:off x="0" y="8016725"/>
            <a:ext cx="6406578" cy="0"/>
          </a:xfrm>
          <a:prstGeom prst="line">
            <a:avLst/>
          </a:prstGeom>
          <a:ln w="3175">
            <a:solidFill>
              <a:srgbClr val="CC00FF"/>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E666499-D484-82FD-FDFF-E64B1614C096}"/>
              </a:ext>
            </a:extLst>
          </p:cNvPr>
          <p:cNvCxnSpPr>
            <a:cxnSpLocks/>
          </p:cNvCxnSpPr>
          <p:nvPr/>
        </p:nvCxnSpPr>
        <p:spPr>
          <a:xfrm>
            <a:off x="126673" y="5550914"/>
            <a:ext cx="6406578" cy="0"/>
          </a:xfrm>
          <a:prstGeom prst="line">
            <a:avLst/>
          </a:prstGeom>
          <a:ln w="3175">
            <a:solidFill>
              <a:srgbClr val="CC00FF"/>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485FE97-0AC3-F38C-24AF-05ABACA837D0}"/>
              </a:ext>
            </a:extLst>
          </p:cNvPr>
          <p:cNvCxnSpPr>
            <a:cxnSpLocks/>
          </p:cNvCxnSpPr>
          <p:nvPr/>
        </p:nvCxnSpPr>
        <p:spPr>
          <a:xfrm>
            <a:off x="225711" y="3790705"/>
            <a:ext cx="6406578" cy="0"/>
          </a:xfrm>
          <a:prstGeom prst="line">
            <a:avLst/>
          </a:prstGeom>
          <a:ln w="3175">
            <a:solidFill>
              <a:srgbClr val="CC00FF"/>
            </a:solidFill>
            <a:prstDash val="dash"/>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C1C57157-4D31-99D3-F2FC-1FC6CD22A95D}"/>
              </a:ext>
            </a:extLst>
          </p:cNvPr>
          <p:cNvSpPr/>
          <p:nvPr/>
        </p:nvSpPr>
        <p:spPr>
          <a:xfrm>
            <a:off x="1556762" y="828057"/>
            <a:ext cx="4556766" cy="1319745"/>
          </a:xfrm>
          <a:prstGeom prst="rect">
            <a:avLst/>
          </a:prstGeom>
          <a:solidFill>
            <a:srgbClr val="CC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Raise request at your inclusion support planning meeting to gain verbal consent from BCC agencies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Complete a ‘new request for support’ form, found at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www.ssosbham.org.uk</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for each individual student or group of students in the same year</a:t>
            </a:r>
          </a:p>
        </p:txBody>
      </p:sp>
      <p:sp>
        <p:nvSpPr>
          <p:cNvPr id="33" name="Rectangle 32">
            <a:extLst>
              <a:ext uri="{FF2B5EF4-FFF2-40B4-BE49-F238E27FC236}">
                <a16:creationId xmlns:a16="http://schemas.microsoft.com/office/drawing/2014/main" id="{35C7D4A8-CE87-FE4C-5451-91E5004A1BFF}"/>
              </a:ext>
            </a:extLst>
          </p:cNvPr>
          <p:cNvSpPr/>
          <p:nvPr/>
        </p:nvSpPr>
        <p:spPr>
          <a:xfrm>
            <a:off x="1556762" y="2435084"/>
            <a:ext cx="4556766" cy="458382"/>
          </a:xfrm>
          <a:prstGeom prst="rect">
            <a:avLst/>
          </a:prstGeom>
          <a:solidFill>
            <a:srgbClr val="CC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SSOS contact named BCC staff to gain formal BCC approval and yourself for Parental/carer</a:t>
            </a:r>
            <a:r>
              <a:rPr kumimoji="0" lang="en-GB" sz="1400" b="0" i="0" u="none" strike="noStrike" kern="1200" cap="none" spc="0" normalizeH="0" noProof="0" dirty="0">
                <a:ln>
                  <a:noFill/>
                </a:ln>
                <a:solidFill>
                  <a:prstClr val="black"/>
                </a:solidFill>
                <a:effectLst/>
                <a:uLnTx/>
                <a:uFillTx/>
                <a:latin typeface="Calibri" panose="020F0502020204030204"/>
                <a:ea typeface="+mn-ea"/>
                <a:cs typeface="+mn-cs"/>
              </a:rPr>
              <a:t> consent form completion</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850FE932-A7D7-D056-AF0B-BC74BB310A8E}"/>
              </a:ext>
            </a:extLst>
          </p:cNvPr>
          <p:cNvSpPr/>
          <p:nvPr/>
        </p:nvSpPr>
        <p:spPr>
          <a:xfrm>
            <a:off x="1556762" y="3031738"/>
            <a:ext cx="4556766" cy="556570"/>
          </a:xfrm>
          <a:prstGeom prst="rect">
            <a:avLst/>
          </a:prstGeom>
          <a:solidFill>
            <a:srgbClr val="CC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Once documents are received, you will be assigned to a Special School who will make contact with you directly</a:t>
            </a:r>
          </a:p>
        </p:txBody>
      </p:sp>
      <p:sp>
        <p:nvSpPr>
          <p:cNvPr id="43" name="Rectangle 42">
            <a:extLst>
              <a:ext uri="{FF2B5EF4-FFF2-40B4-BE49-F238E27FC236}">
                <a16:creationId xmlns:a16="http://schemas.microsoft.com/office/drawing/2014/main" id="{731F0A0D-4D57-0AB4-DBA2-CD70DB4CCBB6}"/>
              </a:ext>
            </a:extLst>
          </p:cNvPr>
          <p:cNvSpPr/>
          <p:nvPr/>
        </p:nvSpPr>
        <p:spPr>
          <a:xfrm>
            <a:off x="1565042" y="4159091"/>
            <a:ext cx="4565047" cy="1170902"/>
          </a:xfrm>
          <a:prstGeom prst="rect">
            <a:avLst/>
          </a:prstGeom>
          <a:solidFill>
            <a:srgbClr val="CC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Initial meeting is scheduled with  the provider school and a SLA (service level agreement) will be completed to specify the expectations, desired outcomes and support that will be offered</a:t>
            </a:r>
          </a:p>
        </p:txBody>
      </p:sp>
      <p:sp>
        <p:nvSpPr>
          <p:cNvPr id="45" name="Rectangle 44">
            <a:extLst>
              <a:ext uri="{FF2B5EF4-FFF2-40B4-BE49-F238E27FC236}">
                <a16:creationId xmlns:a16="http://schemas.microsoft.com/office/drawing/2014/main" id="{8336ACD4-D7AA-F518-254A-8C710A18D2F2}"/>
              </a:ext>
            </a:extLst>
          </p:cNvPr>
          <p:cNvSpPr/>
          <p:nvPr/>
        </p:nvSpPr>
        <p:spPr>
          <a:xfrm>
            <a:off x="1565042" y="5874051"/>
            <a:ext cx="4556767" cy="1952030"/>
          </a:xfrm>
          <a:prstGeom prst="rect">
            <a:avLst/>
          </a:prstGeom>
          <a:solidFill>
            <a:srgbClr val="CC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Support is delivered over an agreed period of time (Maximum </a:t>
            </a:r>
            <a:r>
              <a:rPr lang="en-GB" sz="1400" dirty="0">
                <a:solidFill>
                  <a:prstClr val="black"/>
                </a:solidFill>
                <a:latin typeface="Calibri" panose="020F0502020204030204"/>
              </a:rPr>
              <a:t>number of sessions: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Level 1 – 6 sessions; Level 2 – 8 sessions; Level 3 – 10 sessions)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Receiver school to implement strategies in their setting and disseminate information to other staff  as necessary to build capacity</a:t>
            </a:r>
          </a:p>
        </p:txBody>
      </p:sp>
      <p:sp>
        <p:nvSpPr>
          <p:cNvPr id="47" name="Rectangle 46">
            <a:extLst>
              <a:ext uri="{FF2B5EF4-FFF2-40B4-BE49-F238E27FC236}">
                <a16:creationId xmlns:a16="http://schemas.microsoft.com/office/drawing/2014/main" id="{713216C5-866D-A0F9-6613-A8D8CD99D002}"/>
              </a:ext>
            </a:extLst>
          </p:cNvPr>
          <p:cNvSpPr/>
          <p:nvPr/>
        </p:nvSpPr>
        <p:spPr>
          <a:xfrm>
            <a:off x="1548480" y="8315942"/>
            <a:ext cx="4565047" cy="498089"/>
          </a:xfrm>
          <a:prstGeom prst="rect">
            <a:avLst/>
          </a:prstGeom>
          <a:solidFill>
            <a:srgbClr val="CC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Complete evaluation form sent by Provider</a:t>
            </a:r>
            <a:r>
              <a:rPr kumimoji="0" lang="en-GB" sz="1400" b="0" i="0" u="none" strike="noStrike" kern="1200" cap="none" spc="0" normalizeH="0" noProof="0" dirty="0">
                <a:ln>
                  <a:noFill/>
                </a:ln>
                <a:solidFill>
                  <a:prstClr val="black"/>
                </a:solidFill>
                <a:effectLst/>
                <a:uLnTx/>
                <a:uFillTx/>
                <a:latin typeface="Calibri" panose="020F0502020204030204"/>
                <a:ea typeface="+mn-ea"/>
                <a:cs typeface="+mn-cs"/>
              </a:rPr>
              <a:t> school within 7 days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3" name="Straight Arrow Connector 62">
            <a:extLst>
              <a:ext uri="{FF2B5EF4-FFF2-40B4-BE49-F238E27FC236}">
                <a16:creationId xmlns:a16="http://schemas.microsoft.com/office/drawing/2014/main" id="{81DCFB8B-91C9-DDB9-72CF-D6B8BAEDAD7D}"/>
              </a:ext>
            </a:extLst>
          </p:cNvPr>
          <p:cNvCxnSpPr>
            <a:cxnSpLocks/>
            <a:stCxn id="35" idx="2"/>
            <a:endCxn id="43" idx="0"/>
          </p:cNvCxnSpPr>
          <p:nvPr/>
        </p:nvCxnSpPr>
        <p:spPr>
          <a:xfrm>
            <a:off x="3835145" y="3588308"/>
            <a:ext cx="12421" cy="57078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pic>
        <p:nvPicPr>
          <p:cNvPr id="2" name="Picture 1" descr="Icon&#10;&#10;Description automatically generated">
            <a:extLst>
              <a:ext uri="{FF2B5EF4-FFF2-40B4-BE49-F238E27FC236}">
                <a16:creationId xmlns:a16="http://schemas.microsoft.com/office/drawing/2014/main" id="{1C374441-A822-B5CD-2BDF-811BC894917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31004" y="55216"/>
            <a:ext cx="3114675" cy="704850"/>
          </a:xfrm>
          <a:prstGeom prst="rect">
            <a:avLst/>
          </a:prstGeom>
          <a:noFill/>
        </p:spPr>
      </p:pic>
      <p:cxnSp>
        <p:nvCxnSpPr>
          <p:cNvPr id="30" name="Straight Arrow Connector 29">
            <a:extLst>
              <a:ext uri="{FF2B5EF4-FFF2-40B4-BE49-F238E27FC236}">
                <a16:creationId xmlns:a16="http://schemas.microsoft.com/office/drawing/2014/main" id="{D5BAEBBF-9798-80CF-CFD7-569EAF7CD0C0}"/>
              </a:ext>
            </a:extLst>
          </p:cNvPr>
          <p:cNvCxnSpPr>
            <a:cxnSpLocks/>
          </p:cNvCxnSpPr>
          <p:nvPr/>
        </p:nvCxnSpPr>
        <p:spPr>
          <a:xfrm>
            <a:off x="3839285" y="7836657"/>
            <a:ext cx="4140" cy="50793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 name="Footer Placeholder 2"/>
          <p:cNvSpPr>
            <a:spLocks noGrp="1"/>
          </p:cNvSpPr>
          <p:nvPr>
            <p:ph type="ftr" sz="quarter" idx="11"/>
          </p:nvPr>
        </p:nvSpPr>
        <p:spPr>
          <a:xfrm>
            <a:off x="2271712" y="8725872"/>
            <a:ext cx="2314575" cy="486833"/>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September 2023 V2</a:t>
            </a:r>
          </a:p>
        </p:txBody>
      </p:sp>
    </p:spTree>
    <p:extLst>
      <p:ext uri="{BB962C8B-B14F-4D97-AF65-F5344CB8AC3E}">
        <p14:creationId xmlns:p14="http://schemas.microsoft.com/office/powerpoint/2010/main" val="16750368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632</Words>
  <Application>Microsoft Office PowerPoint</Application>
  <PresentationFormat>On-screen Show (4:3)</PresentationFormat>
  <Paragraphs>62</Paragraphs>
  <Slides>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vt:i4>
      </vt:variant>
    </vt:vector>
  </HeadingPairs>
  <TitlesOfParts>
    <vt:vector size="9" baseType="lpstr">
      <vt:lpstr>Arial</vt:lpstr>
      <vt:lpstr>Calibri</vt:lpstr>
      <vt:lpstr>Calibri Light</vt:lpstr>
      <vt:lpstr>Symbol</vt:lpstr>
      <vt:lpstr>Wingdings</vt:lpstr>
      <vt:lpstr>Office Theme</vt:lpstr>
      <vt:lpstr>1_Office Theme</vt:lpstr>
      <vt:lpstr>PowerPoint Presentation</vt:lpstr>
      <vt:lpstr>PowerPoint Presentation</vt:lpstr>
    </vt:vector>
  </TitlesOfParts>
  <Company>Education Impact Academy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 Salisbury</dc:creator>
  <cp:lastModifiedBy>Heather Wood</cp:lastModifiedBy>
  <cp:revision>12</cp:revision>
  <dcterms:created xsi:type="dcterms:W3CDTF">2023-12-18T14:34:52Z</dcterms:created>
  <dcterms:modified xsi:type="dcterms:W3CDTF">2024-01-26T15:10:50Z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7471b1-27ab-4640-9264-e69a67407ca3_Enabled">
    <vt:lpwstr>true</vt:lpwstr>
  </property>
  <property fmtid="{D5CDD505-2E9C-101B-9397-08002B2CF9AE}" pid="3" name="MSIP_Label_a17471b1-27ab-4640-9264-e69a67407ca3_SetDate">
    <vt:lpwstr>2024-01-26T15:10:23Z</vt:lpwstr>
  </property>
  <property fmtid="{D5CDD505-2E9C-101B-9397-08002B2CF9AE}" pid="4" name="MSIP_Label_a17471b1-27ab-4640-9264-e69a67407ca3_Method">
    <vt:lpwstr>Standard</vt:lpwstr>
  </property>
  <property fmtid="{D5CDD505-2E9C-101B-9397-08002B2CF9AE}" pid="5" name="MSIP_Label_a17471b1-27ab-4640-9264-e69a67407ca3_Name">
    <vt:lpwstr>BCC - OFFICIAL</vt:lpwstr>
  </property>
  <property fmtid="{D5CDD505-2E9C-101B-9397-08002B2CF9AE}" pid="6" name="MSIP_Label_a17471b1-27ab-4640-9264-e69a67407ca3_SiteId">
    <vt:lpwstr>699ace67-d2e4-4bcd-b303-d2bbe2b9bbf1</vt:lpwstr>
  </property>
  <property fmtid="{D5CDD505-2E9C-101B-9397-08002B2CF9AE}" pid="7" name="MSIP_Label_a17471b1-27ab-4640-9264-e69a67407ca3_ActionId">
    <vt:lpwstr>9c3561ed-ad64-4320-acac-954bbe02a634</vt:lpwstr>
  </property>
  <property fmtid="{D5CDD505-2E9C-101B-9397-08002B2CF9AE}" pid="8" name="MSIP_Label_a17471b1-27ab-4640-9264-e69a67407ca3_ContentBits">
    <vt:lpwstr>2</vt:lpwstr>
  </property>
  <property fmtid="{D5CDD505-2E9C-101B-9397-08002B2CF9AE}" pid="9" name="ClassificationContentMarkingFooterLocations">
    <vt:lpwstr>Office Theme:8\1_Office Theme:8</vt:lpwstr>
  </property>
  <property fmtid="{D5CDD505-2E9C-101B-9397-08002B2CF9AE}" pid="10" name="ClassificationContentMarkingFooterText">
    <vt:lpwstr>OFFICIAL</vt:lpwstr>
  </property>
</Properties>
</file>