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Lst>
  <p:sldSz cx="12801600" cy="9601200" type="A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44" userDrawn="1">
          <p15:clr>
            <a:srgbClr val="A4A3A4"/>
          </p15:clr>
        </p15:guide>
        <p15:guide id="2" pos="3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122954-F515-1907-FFBD-C530F0213F64}" v="34" dt="2025-04-03T12:18:54.556"/>
    <p1510:client id="{9A44DDB2-C4E9-4605-B9DC-2233D86F86D3}" v="11" dt="2025-04-03T12:19:06.666"/>
    <p1510:client id="{A0A03538-025D-489E-8F21-417DCEC948BF}" v="3" dt="2025-04-04T11:48:33.7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1770" y="102"/>
      </p:cViewPr>
      <p:guideLst>
        <p:guide orient="horz" pos="2744"/>
        <p:guide pos="3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1005" y="2706894"/>
            <a:ext cx="9304726" cy="1867796"/>
          </a:xfrm>
        </p:spPr>
        <p:txBody>
          <a:bodyPr/>
          <a:lstStyle/>
          <a:p>
            <a:r>
              <a:rPr lang="en-US"/>
              <a:t>Click to edit Master title style</a:t>
            </a:r>
          </a:p>
        </p:txBody>
      </p:sp>
      <p:sp>
        <p:nvSpPr>
          <p:cNvPr id="3" name="Subtitle 2"/>
          <p:cNvSpPr>
            <a:spLocks noGrp="1"/>
          </p:cNvSpPr>
          <p:nvPr>
            <p:ph type="subTitle" idx="1"/>
          </p:nvPr>
        </p:nvSpPr>
        <p:spPr>
          <a:xfrm>
            <a:off x="1642011" y="4937760"/>
            <a:ext cx="7662715" cy="22268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36384" y="348952"/>
            <a:ext cx="2463016" cy="743487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7337" y="348952"/>
            <a:ext cx="7206601" cy="7434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4717" y="5599356"/>
            <a:ext cx="9304726" cy="173063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64717" y="3693236"/>
            <a:ext cx="9304726" cy="190612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7337" y="2033196"/>
            <a:ext cx="4834809" cy="57506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564591" y="2033196"/>
            <a:ext cx="4834809" cy="57506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47337" y="1950497"/>
            <a:ext cx="4836710" cy="81287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47337" y="2763371"/>
            <a:ext cx="4836710" cy="50204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560790" y="1950497"/>
            <a:ext cx="4838610" cy="81287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60790" y="2763371"/>
            <a:ext cx="4838610" cy="50204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7337" y="346934"/>
            <a:ext cx="3601401" cy="147648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279870" y="346935"/>
            <a:ext cx="6119530" cy="74368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47337" y="1823422"/>
            <a:ext cx="3601401" cy="596040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5637" y="6099586"/>
            <a:ext cx="6568042" cy="72009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145637" y="778585"/>
            <a:ext cx="6568042" cy="522821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145637" y="6819677"/>
            <a:ext cx="6568042" cy="102264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337" y="348952"/>
            <a:ext cx="9852063" cy="145228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47337" y="2033196"/>
            <a:ext cx="9852063" cy="57506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47337" y="8076304"/>
            <a:ext cx="2554238" cy="46392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4/4/2025</a:t>
            </a:fld>
            <a:endParaRPr lang="en-US"/>
          </a:p>
        </p:txBody>
      </p:sp>
      <p:sp>
        <p:nvSpPr>
          <p:cNvPr id="5" name="Footer Placeholder 4"/>
          <p:cNvSpPr>
            <a:spLocks noGrp="1"/>
          </p:cNvSpPr>
          <p:nvPr>
            <p:ph type="ftr" sz="quarter" idx="3"/>
          </p:nvPr>
        </p:nvSpPr>
        <p:spPr>
          <a:xfrm>
            <a:off x="3740135" y="8076304"/>
            <a:ext cx="3466467" cy="46392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845161" y="8076304"/>
            <a:ext cx="2554238" cy="46392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
        <p:nvSpPr>
          <p:cNvPr id="8" name="TextBox 7">
            <a:extLst>
              <a:ext uri="{FF2B5EF4-FFF2-40B4-BE49-F238E27FC236}">
                <a16:creationId xmlns:a16="http://schemas.microsoft.com/office/drawing/2014/main" id="{F9273A6F-AD40-590E-96BD-2D9E1463BDC3}"/>
              </a:ext>
            </a:extLst>
          </p:cNvPr>
          <p:cNvSpPr txBox="1"/>
          <p:nvPr>
            <p:extLst>
              <p:ext uri="{1162E1C5-73C7-4A58-AE30-91384D911F3F}">
                <p184:classification xmlns:p184="http://schemas.microsoft.com/office/powerpoint/2018/4/main" val="ftr"/>
              </p:ext>
            </p:extLst>
          </p:nvPr>
        </p:nvSpPr>
        <p:spPr>
          <a:xfrm>
            <a:off x="6125232" y="9326880"/>
            <a:ext cx="585346" cy="153888"/>
          </a:xfrm>
          <a:prstGeom prst="rect">
            <a:avLst/>
          </a:prstGeom>
        </p:spPr>
        <p:txBody>
          <a:bodyPr horzOverflow="overflow" wrap="square" lIns="0" tIns="0" rIns="0" bIns="0">
            <a:spAutoFit/>
          </a:bodyPr>
          <a:lstStyle/>
          <a:p>
            <a:pPr algn="l"/>
            <a:r>
              <a:rPr lang="en-GB" sz="1000">
                <a:solidFill>
                  <a:srgbClr val="000000">
                    <a:alpha val="50000"/>
                  </a:srgbClr>
                </a:solidFill>
                <a:latin typeface="Calibri" panose="020F0502020204030204" pitchFamily="34" charset="0"/>
                <a:ea typeface="Calibri" panose="020F0502020204030204" pitchFamily="34" charset="0"/>
                <a:cs typeface="Calibri" panose="020F0502020204030204" pitchFamily="34" charset="0"/>
              </a:rPr>
              <a:t>OFFICIAL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462794" y="3238330"/>
            <a:ext cx="3894743" cy="2104088"/>
            <a:chOff x="0" y="0"/>
            <a:chExt cx="4485706" cy="1033123"/>
          </a:xfrm>
        </p:grpSpPr>
        <p:sp>
          <p:nvSpPr>
            <p:cNvPr id="3" name="Freeform 3"/>
            <p:cNvSpPr/>
            <p:nvPr/>
          </p:nvSpPr>
          <p:spPr>
            <a:xfrm>
              <a:off x="0" y="0"/>
              <a:ext cx="4485706" cy="1033123"/>
            </a:xfrm>
            <a:custGeom>
              <a:avLst/>
              <a:gdLst/>
              <a:ahLst/>
              <a:cxnLst/>
              <a:rect l="l" t="t" r="r" b="b"/>
              <a:pathLst>
                <a:path w="4485706" h="1033123">
                  <a:moveTo>
                    <a:pt x="4361246" y="59690"/>
                  </a:moveTo>
                  <a:cubicBezTo>
                    <a:pt x="4396806" y="59690"/>
                    <a:pt x="4426016" y="88900"/>
                    <a:pt x="4426016" y="124460"/>
                  </a:cubicBezTo>
                  <a:lnTo>
                    <a:pt x="4426016" y="908663"/>
                  </a:lnTo>
                  <a:cubicBezTo>
                    <a:pt x="4426016" y="944223"/>
                    <a:pt x="4396806" y="973433"/>
                    <a:pt x="4361246" y="973433"/>
                  </a:cubicBezTo>
                  <a:lnTo>
                    <a:pt x="124460" y="973433"/>
                  </a:lnTo>
                  <a:cubicBezTo>
                    <a:pt x="88900" y="973433"/>
                    <a:pt x="59690" y="944223"/>
                    <a:pt x="59690" y="908663"/>
                  </a:cubicBezTo>
                  <a:lnTo>
                    <a:pt x="59690" y="124460"/>
                  </a:lnTo>
                  <a:cubicBezTo>
                    <a:pt x="59690" y="88900"/>
                    <a:pt x="88900" y="59690"/>
                    <a:pt x="124460" y="59690"/>
                  </a:cubicBezTo>
                  <a:lnTo>
                    <a:pt x="4361246" y="59690"/>
                  </a:lnTo>
                  <a:moveTo>
                    <a:pt x="4361246" y="0"/>
                  </a:moveTo>
                  <a:lnTo>
                    <a:pt x="124460" y="0"/>
                  </a:lnTo>
                  <a:cubicBezTo>
                    <a:pt x="55880" y="0"/>
                    <a:pt x="0" y="55880"/>
                    <a:pt x="0" y="124460"/>
                  </a:cubicBezTo>
                  <a:lnTo>
                    <a:pt x="0" y="908663"/>
                  </a:lnTo>
                  <a:cubicBezTo>
                    <a:pt x="0" y="977243"/>
                    <a:pt x="55880" y="1033123"/>
                    <a:pt x="124460" y="1033123"/>
                  </a:cubicBezTo>
                  <a:lnTo>
                    <a:pt x="4361246" y="1033123"/>
                  </a:lnTo>
                  <a:cubicBezTo>
                    <a:pt x="4429826" y="1033123"/>
                    <a:pt x="4485706" y="977243"/>
                    <a:pt x="4485706" y="908663"/>
                  </a:cubicBezTo>
                  <a:lnTo>
                    <a:pt x="4485706" y="124460"/>
                  </a:lnTo>
                  <a:cubicBezTo>
                    <a:pt x="4485706" y="55880"/>
                    <a:pt x="4429826" y="0"/>
                    <a:pt x="4361246" y="0"/>
                  </a:cubicBezTo>
                  <a:close/>
                </a:path>
              </a:pathLst>
            </a:custGeom>
            <a:solidFill>
              <a:srgbClr val="D19C69"/>
            </a:solid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grpSp>
      <p:grpSp>
        <p:nvGrpSpPr>
          <p:cNvPr id="4" name="Group 4"/>
          <p:cNvGrpSpPr/>
          <p:nvPr/>
        </p:nvGrpSpPr>
        <p:grpSpPr>
          <a:xfrm>
            <a:off x="52788" y="5838112"/>
            <a:ext cx="4201731" cy="3718074"/>
            <a:chOff x="27111" y="595394"/>
            <a:chExt cx="2591377" cy="2869183"/>
          </a:xfrm>
        </p:grpSpPr>
        <p:sp>
          <p:nvSpPr>
            <p:cNvPr id="5" name="Freeform 5"/>
            <p:cNvSpPr/>
            <p:nvPr/>
          </p:nvSpPr>
          <p:spPr>
            <a:xfrm>
              <a:off x="27111" y="595394"/>
              <a:ext cx="2591377" cy="2869183"/>
            </a:xfrm>
            <a:custGeom>
              <a:avLst/>
              <a:gdLst/>
              <a:ahLst/>
              <a:cxnLst/>
              <a:rect l="l" t="t" r="r" b="b"/>
              <a:pathLst>
                <a:path w="2591377" h="2869183">
                  <a:moveTo>
                    <a:pt x="2466916" y="59690"/>
                  </a:moveTo>
                  <a:cubicBezTo>
                    <a:pt x="2502476" y="59690"/>
                    <a:pt x="2531686" y="88900"/>
                    <a:pt x="2531686" y="124460"/>
                  </a:cubicBezTo>
                  <a:lnTo>
                    <a:pt x="2531686" y="2744723"/>
                  </a:lnTo>
                  <a:cubicBezTo>
                    <a:pt x="2531686" y="2780283"/>
                    <a:pt x="2502476" y="2809493"/>
                    <a:pt x="2466916" y="2809493"/>
                  </a:cubicBezTo>
                  <a:lnTo>
                    <a:pt x="124460" y="2809493"/>
                  </a:lnTo>
                  <a:cubicBezTo>
                    <a:pt x="88900" y="2809493"/>
                    <a:pt x="59690" y="2780283"/>
                    <a:pt x="59690" y="2744723"/>
                  </a:cubicBezTo>
                  <a:lnTo>
                    <a:pt x="59690" y="124460"/>
                  </a:lnTo>
                  <a:cubicBezTo>
                    <a:pt x="59690" y="88900"/>
                    <a:pt x="88900" y="59690"/>
                    <a:pt x="124460" y="59690"/>
                  </a:cubicBezTo>
                  <a:lnTo>
                    <a:pt x="2466916" y="59690"/>
                  </a:lnTo>
                  <a:moveTo>
                    <a:pt x="2466916" y="0"/>
                  </a:moveTo>
                  <a:lnTo>
                    <a:pt x="124460" y="0"/>
                  </a:lnTo>
                  <a:cubicBezTo>
                    <a:pt x="55880" y="0"/>
                    <a:pt x="0" y="55880"/>
                    <a:pt x="0" y="124460"/>
                  </a:cubicBezTo>
                  <a:lnTo>
                    <a:pt x="0" y="2744723"/>
                  </a:lnTo>
                  <a:cubicBezTo>
                    <a:pt x="0" y="2813303"/>
                    <a:pt x="55880" y="2869183"/>
                    <a:pt x="124460" y="2869183"/>
                  </a:cubicBezTo>
                  <a:lnTo>
                    <a:pt x="2466916" y="2869183"/>
                  </a:lnTo>
                  <a:cubicBezTo>
                    <a:pt x="2535496" y="2869183"/>
                    <a:pt x="2591377" y="2813303"/>
                    <a:pt x="2591377" y="2744723"/>
                  </a:cubicBezTo>
                  <a:lnTo>
                    <a:pt x="2591377" y="124460"/>
                  </a:lnTo>
                  <a:cubicBezTo>
                    <a:pt x="2591376" y="55880"/>
                    <a:pt x="2535496" y="0"/>
                    <a:pt x="2466916" y="0"/>
                  </a:cubicBezTo>
                  <a:close/>
                </a:path>
              </a:pathLst>
            </a:custGeom>
            <a:solidFill>
              <a:srgbClr val="FFBD59"/>
            </a:solid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grpSp>
      <p:grpSp>
        <p:nvGrpSpPr>
          <p:cNvPr id="6" name="Group 6"/>
          <p:cNvGrpSpPr/>
          <p:nvPr/>
        </p:nvGrpSpPr>
        <p:grpSpPr>
          <a:xfrm>
            <a:off x="347588" y="237498"/>
            <a:ext cx="3551037" cy="5274781"/>
            <a:chOff x="0" y="0"/>
            <a:chExt cx="2591377" cy="3679575"/>
          </a:xfrm>
        </p:grpSpPr>
        <p:sp>
          <p:nvSpPr>
            <p:cNvPr id="7" name="Freeform 7"/>
            <p:cNvSpPr/>
            <p:nvPr/>
          </p:nvSpPr>
          <p:spPr>
            <a:xfrm>
              <a:off x="0" y="0"/>
              <a:ext cx="2591377" cy="3679575"/>
            </a:xfrm>
            <a:custGeom>
              <a:avLst/>
              <a:gdLst/>
              <a:ahLst/>
              <a:cxnLst/>
              <a:rect l="l" t="t" r="r" b="b"/>
              <a:pathLst>
                <a:path w="2591377" h="3679575">
                  <a:moveTo>
                    <a:pt x="2466916" y="59690"/>
                  </a:moveTo>
                  <a:cubicBezTo>
                    <a:pt x="2502476" y="59690"/>
                    <a:pt x="2531686" y="88900"/>
                    <a:pt x="2531686" y="124460"/>
                  </a:cubicBezTo>
                  <a:lnTo>
                    <a:pt x="2531686" y="3555115"/>
                  </a:lnTo>
                  <a:cubicBezTo>
                    <a:pt x="2531686" y="3590675"/>
                    <a:pt x="2502476" y="3619884"/>
                    <a:pt x="2466916" y="3619884"/>
                  </a:cubicBezTo>
                  <a:lnTo>
                    <a:pt x="124460" y="3619884"/>
                  </a:lnTo>
                  <a:cubicBezTo>
                    <a:pt x="88900" y="3619884"/>
                    <a:pt x="59690" y="3590675"/>
                    <a:pt x="59690" y="3555115"/>
                  </a:cubicBezTo>
                  <a:lnTo>
                    <a:pt x="59690" y="124460"/>
                  </a:lnTo>
                  <a:cubicBezTo>
                    <a:pt x="59690" y="88900"/>
                    <a:pt x="88900" y="59690"/>
                    <a:pt x="124460" y="59690"/>
                  </a:cubicBezTo>
                  <a:lnTo>
                    <a:pt x="2466916" y="59690"/>
                  </a:lnTo>
                  <a:moveTo>
                    <a:pt x="2466916" y="0"/>
                  </a:moveTo>
                  <a:lnTo>
                    <a:pt x="124460" y="0"/>
                  </a:lnTo>
                  <a:cubicBezTo>
                    <a:pt x="55880" y="0"/>
                    <a:pt x="0" y="55880"/>
                    <a:pt x="0" y="124460"/>
                  </a:cubicBezTo>
                  <a:lnTo>
                    <a:pt x="0" y="3555115"/>
                  </a:lnTo>
                  <a:cubicBezTo>
                    <a:pt x="0" y="3623695"/>
                    <a:pt x="55880" y="3679575"/>
                    <a:pt x="124460" y="3679575"/>
                  </a:cubicBezTo>
                  <a:lnTo>
                    <a:pt x="2466916" y="3679575"/>
                  </a:lnTo>
                  <a:cubicBezTo>
                    <a:pt x="2535496" y="3679575"/>
                    <a:pt x="2591377" y="3623695"/>
                    <a:pt x="2591377" y="3555115"/>
                  </a:cubicBezTo>
                  <a:lnTo>
                    <a:pt x="2591377" y="124460"/>
                  </a:lnTo>
                  <a:cubicBezTo>
                    <a:pt x="2591376" y="55880"/>
                    <a:pt x="2535496" y="0"/>
                    <a:pt x="2466916" y="0"/>
                  </a:cubicBezTo>
                  <a:close/>
                </a:path>
              </a:pathLst>
            </a:custGeom>
            <a:solidFill>
              <a:srgbClr val="EF7C8E"/>
            </a:solid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grpSp>
      <p:grpSp>
        <p:nvGrpSpPr>
          <p:cNvPr id="8" name="Group 8"/>
          <p:cNvGrpSpPr/>
          <p:nvPr/>
        </p:nvGrpSpPr>
        <p:grpSpPr>
          <a:xfrm>
            <a:off x="8801952" y="5000349"/>
            <a:ext cx="3677726" cy="4313573"/>
            <a:chOff x="42004" y="1233065"/>
            <a:chExt cx="2569395" cy="3682492"/>
          </a:xfrm>
        </p:grpSpPr>
        <p:sp>
          <p:nvSpPr>
            <p:cNvPr id="9" name="Freeform 9"/>
            <p:cNvSpPr/>
            <p:nvPr/>
          </p:nvSpPr>
          <p:spPr>
            <a:xfrm>
              <a:off x="42004" y="1233065"/>
              <a:ext cx="2569395" cy="3682492"/>
            </a:xfrm>
            <a:custGeom>
              <a:avLst/>
              <a:gdLst/>
              <a:ahLst/>
              <a:cxnLst/>
              <a:rect l="l" t="t" r="r" b="b"/>
              <a:pathLst>
                <a:path w="2569395" h="3682492">
                  <a:moveTo>
                    <a:pt x="2444935" y="59690"/>
                  </a:moveTo>
                  <a:cubicBezTo>
                    <a:pt x="2480495" y="59690"/>
                    <a:pt x="2509705" y="88900"/>
                    <a:pt x="2509705" y="124460"/>
                  </a:cubicBezTo>
                  <a:lnTo>
                    <a:pt x="2509705" y="3558032"/>
                  </a:lnTo>
                  <a:cubicBezTo>
                    <a:pt x="2509705" y="3593592"/>
                    <a:pt x="2480495" y="3622802"/>
                    <a:pt x="2444935" y="3622802"/>
                  </a:cubicBezTo>
                  <a:lnTo>
                    <a:pt x="124460" y="3622802"/>
                  </a:lnTo>
                  <a:cubicBezTo>
                    <a:pt x="88900" y="3622802"/>
                    <a:pt x="59690" y="3593592"/>
                    <a:pt x="59690" y="3558032"/>
                  </a:cubicBezTo>
                  <a:lnTo>
                    <a:pt x="59690" y="124460"/>
                  </a:lnTo>
                  <a:cubicBezTo>
                    <a:pt x="59690" y="88900"/>
                    <a:pt x="88900" y="59690"/>
                    <a:pt x="124460" y="59690"/>
                  </a:cubicBezTo>
                  <a:lnTo>
                    <a:pt x="2444935" y="59690"/>
                  </a:lnTo>
                  <a:moveTo>
                    <a:pt x="2444935" y="0"/>
                  </a:moveTo>
                  <a:lnTo>
                    <a:pt x="124460" y="0"/>
                  </a:lnTo>
                  <a:cubicBezTo>
                    <a:pt x="55880" y="0"/>
                    <a:pt x="0" y="55880"/>
                    <a:pt x="0" y="124460"/>
                  </a:cubicBezTo>
                  <a:lnTo>
                    <a:pt x="0" y="3558032"/>
                  </a:lnTo>
                  <a:cubicBezTo>
                    <a:pt x="0" y="3626612"/>
                    <a:pt x="55880" y="3682492"/>
                    <a:pt x="124460" y="3682492"/>
                  </a:cubicBezTo>
                  <a:lnTo>
                    <a:pt x="2444935" y="3682492"/>
                  </a:lnTo>
                  <a:cubicBezTo>
                    <a:pt x="2513515" y="3682492"/>
                    <a:pt x="2569395" y="3626612"/>
                    <a:pt x="2569395" y="3558032"/>
                  </a:cubicBezTo>
                  <a:lnTo>
                    <a:pt x="2569395" y="124460"/>
                  </a:lnTo>
                  <a:cubicBezTo>
                    <a:pt x="2569395" y="55880"/>
                    <a:pt x="2513515" y="0"/>
                    <a:pt x="2444935" y="0"/>
                  </a:cubicBezTo>
                  <a:close/>
                </a:path>
              </a:pathLst>
            </a:custGeom>
            <a:solidFill>
              <a:srgbClr val="C1FF72"/>
            </a:solid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grpSp>
      <p:grpSp>
        <p:nvGrpSpPr>
          <p:cNvPr id="10" name="Group 10"/>
          <p:cNvGrpSpPr/>
          <p:nvPr/>
        </p:nvGrpSpPr>
        <p:grpSpPr>
          <a:xfrm>
            <a:off x="4474065" y="256161"/>
            <a:ext cx="3739321" cy="2658369"/>
            <a:chOff x="0" y="0"/>
            <a:chExt cx="2569395" cy="2869183"/>
          </a:xfrm>
        </p:grpSpPr>
        <p:sp>
          <p:nvSpPr>
            <p:cNvPr id="11" name="Freeform 11"/>
            <p:cNvSpPr/>
            <p:nvPr/>
          </p:nvSpPr>
          <p:spPr>
            <a:xfrm>
              <a:off x="0" y="0"/>
              <a:ext cx="2569395" cy="2869183"/>
            </a:xfrm>
            <a:custGeom>
              <a:avLst/>
              <a:gdLst/>
              <a:ahLst/>
              <a:cxnLst/>
              <a:rect l="l" t="t" r="r" b="b"/>
              <a:pathLst>
                <a:path w="2569395" h="2869183">
                  <a:moveTo>
                    <a:pt x="2444935" y="59690"/>
                  </a:moveTo>
                  <a:cubicBezTo>
                    <a:pt x="2480495" y="59690"/>
                    <a:pt x="2509705" y="88900"/>
                    <a:pt x="2509705" y="124460"/>
                  </a:cubicBezTo>
                  <a:lnTo>
                    <a:pt x="2509705" y="2744723"/>
                  </a:lnTo>
                  <a:cubicBezTo>
                    <a:pt x="2509705" y="2780283"/>
                    <a:pt x="2480495" y="2809493"/>
                    <a:pt x="2444935" y="2809493"/>
                  </a:cubicBezTo>
                  <a:lnTo>
                    <a:pt x="124460" y="2809493"/>
                  </a:lnTo>
                  <a:cubicBezTo>
                    <a:pt x="88900" y="2809493"/>
                    <a:pt x="59690" y="2780283"/>
                    <a:pt x="59690" y="2744723"/>
                  </a:cubicBezTo>
                  <a:lnTo>
                    <a:pt x="59690" y="124460"/>
                  </a:lnTo>
                  <a:cubicBezTo>
                    <a:pt x="59690" y="88900"/>
                    <a:pt x="88900" y="59690"/>
                    <a:pt x="124460" y="59690"/>
                  </a:cubicBezTo>
                  <a:lnTo>
                    <a:pt x="2444935" y="59690"/>
                  </a:lnTo>
                  <a:moveTo>
                    <a:pt x="2444935" y="0"/>
                  </a:moveTo>
                  <a:lnTo>
                    <a:pt x="124460" y="0"/>
                  </a:lnTo>
                  <a:cubicBezTo>
                    <a:pt x="55880" y="0"/>
                    <a:pt x="0" y="55880"/>
                    <a:pt x="0" y="124460"/>
                  </a:cubicBezTo>
                  <a:lnTo>
                    <a:pt x="0" y="2744723"/>
                  </a:lnTo>
                  <a:cubicBezTo>
                    <a:pt x="0" y="2813303"/>
                    <a:pt x="55880" y="2869183"/>
                    <a:pt x="124460" y="2869183"/>
                  </a:cubicBezTo>
                  <a:lnTo>
                    <a:pt x="2444935" y="2869183"/>
                  </a:lnTo>
                  <a:cubicBezTo>
                    <a:pt x="2513515" y="2869183"/>
                    <a:pt x="2569395" y="2813303"/>
                    <a:pt x="2569395" y="2744723"/>
                  </a:cubicBezTo>
                  <a:lnTo>
                    <a:pt x="2569395" y="124460"/>
                  </a:lnTo>
                  <a:cubicBezTo>
                    <a:pt x="2569395" y="55880"/>
                    <a:pt x="2513515" y="0"/>
                    <a:pt x="2444935" y="0"/>
                  </a:cubicBezTo>
                  <a:close/>
                </a:path>
              </a:pathLst>
            </a:custGeom>
            <a:solidFill>
              <a:srgbClr val="5CE1E6"/>
            </a:solid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grpSp>
      <p:grpSp>
        <p:nvGrpSpPr>
          <p:cNvPr id="12" name="Group 12"/>
          <p:cNvGrpSpPr/>
          <p:nvPr/>
        </p:nvGrpSpPr>
        <p:grpSpPr>
          <a:xfrm>
            <a:off x="4474830" y="5852078"/>
            <a:ext cx="3882707" cy="3432923"/>
            <a:chOff x="0" y="0"/>
            <a:chExt cx="4485706" cy="2298999"/>
          </a:xfrm>
        </p:grpSpPr>
        <p:sp>
          <p:nvSpPr>
            <p:cNvPr id="13" name="Freeform 13"/>
            <p:cNvSpPr/>
            <p:nvPr/>
          </p:nvSpPr>
          <p:spPr>
            <a:xfrm>
              <a:off x="0" y="0"/>
              <a:ext cx="4485706" cy="2298999"/>
            </a:xfrm>
            <a:custGeom>
              <a:avLst/>
              <a:gdLst/>
              <a:ahLst/>
              <a:cxnLst/>
              <a:rect l="l" t="t" r="r" b="b"/>
              <a:pathLst>
                <a:path w="4485706" h="2298999">
                  <a:moveTo>
                    <a:pt x="4361246" y="59690"/>
                  </a:moveTo>
                  <a:cubicBezTo>
                    <a:pt x="4396806" y="59690"/>
                    <a:pt x="4426016" y="88900"/>
                    <a:pt x="4426016" y="124460"/>
                  </a:cubicBezTo>
                  <a:lnTo>
                    <a:pt x="4426016" y="2174539"/>
                  </a:lnTo>
                  <a:cubicBezTo>
                    <a:pt x="4426016" y="2210099"/>
                    <a:pt x="4396806" y="2239309"/>
                    <a:pt x="4361246" y="2239309"/>
                  </a:cubicBezTo>
                  <a:lnTo>
                    <a:pt x="124460" y="2239309"/>
                  </a:lnTo>
                  <a:cubicBezTo>
                    <a:pt x="88900" y="2239309"/>
                    <a:pt x="59690" y="2210099"/>
                    <a:pt x="59690" y="2174539"/>
                  </a:cubicBezTo>
                  <a:lnTo>
                    <a:pt x="59690" y="124460"/>
                  </a:lnTo>
                  <a:cubicBezTo>
                    <a:pt x="59690" y="88900"/>
                    <a:pt x="88900" y="59690"/>
                    <a:pt x="124460" y="59690"/>
                  </a:cubicBezTo>
                  <a:lnTo>
                    <a:pt x="4361246" y="59690"/>
                  </a:lnTo>
                  <a:moveTo>
                    <a:pt x="4361246" y="0"/>
                  </a:moveTo>
                  <a:lnTo>
                    <a:pt x="124460" y="0"/>
                  </a:lnTo>
                  <a:cubicBezTo>
                    <a:pt x="55880" y="0"/>
                    <a:pt x="0" y="55880"/>
                    <a:pt x="0" y="124460"/>
                  </a:cubicBezTo>
                  <a:lnTo>
                    <a:pt x="0" y="2174539"/>
                  </a:lnTo>
                  <a:cubicBezTo>
                    <a:pt x="0" y="2243119"/>
                    <a:pt x="55880" y="2298999"/>
                    <a:pt x="124460" y="2298999"/>
                  </a:cubicBezTo>
                  <a:lnTo>
                    <a:pt x="4361246" y="2298999"/>
                  </a:lnTo>
                  <a:cubicBezTo>
                    <a:pt x="4429826" y="2298999"/>
                    <a:pt x="4485706" y="2243119"/>
                    <a:pt x="4485706" y="2174539"/>
                  </a:cubicBezTo>
                  <a:lnTo>
                    <a:pt x="4485706" y="124460"/>
                  </a:lnTo>
                  <a:cubicBezTo>
                    <a:pt x="4485706" y="55880"/>
                    <a:pt x="4429826" y="0"/>
                    <a:pt x="4361246" y="0"/>
                  </a:cubicBezTo>
                  <a:close/>
                </a:path>
              </a:pathLst>
            </a:custGeom>
            <a:solidFill>
              <a:srgbClr val="FEEDAA"/>
            </a:solid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grpSp>
      <p:sp>
        <p:nvSpPr>
          <p:cNvPr id="14" name="Freeform 14"/>
          <p:cNvSpPr/>
          <p:nvPr/>
        </p:nvSpPr>
        <p:spPr>
          <a:xfrm>
            <a:off x="8116077" y="5322290"/>
            <a:ext cx="482919" cy="349513"/>
          </a:xfrm>
          <a:custGeom>
            <a:avLst/>
            <a:gdLst/>
            <a:ahLst/>
            <a:cxnLst/>
            <a:rect l="l" t="t" r="r" b="b"/>
            <a:pathLst>
              <a:path w="482919" h="349513">
                <a:moveTo>
                  <a:pt x="0" y="0"/>
                </a:moveTo>
                <a:lnTo>
                  <a:pt x="482919" y="0"/>
                </a:lnTo>
                <a:lnTo>
                  <a:pt x="482919" y="349513"/>
                </a:lnTo>
                <a:lnTo>
                  <a:pt x="0" y="34951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sp>
        <p:nvSpPr>
          <p:cNvPr id="15" name="Freeform 15"/>
          <p:cNvSpPr/>
          <p:nvPr/>
        </p:nvSpPr>
        <p:spPr>
          <a:xfrm flipH="1">
            <a:off x="4201206" y="5322290"/>
            <a:ext cx="482919" cy="349513"/>
          </a:xfrm>
          <a:custGeom>
            <a:avLst/>
            <a:gdLst/>
            <a:ahLst/>
            <a:cxnLst/>
            <a:rect l="l" t="t" r="r" b="b"/>
            <a:pathLst>
              <a:path w="482919" h="349513">
                <a:moveTo>
                  <a:pt x="482919" y="0"/>
                </a:moveTo>
                <a:lnTo>
                  <a:pt x="0" y="0"/>
                </a:lnTo>
                <a:lnTo>
                  <a:pt x="0" y="349513"/>
                </a:lnTo>
                <a:lnTo>
                  <a:pt x="482919" y="349513"/>
                </a:lnTo>
                <a:lnTo>
                  <a:pt x="482919"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sp>
        <p:nvSpPr>
          <p:cNvPr id="16" name="TextBox 16"/>
          <p:cNvSpPr txBox="1"/>
          <p:nvPr/>
        </p:nvSpPr>
        <p:spPr>
          <a:xfrm>
            <a:off x="4362486" y="3456025"/>
            <a:ext cx="4158000" cy="428964"/>
          </a:xfrm>
          <a:prstGeom prst="rect">
            <a:avLst/>
          </a:prstGeom>
        </p:spPr>
        <p:txBody>
          <a:bodyPr wrap="square" lIns="0" tIns="0" rIns="0" bIns="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pPr algn="ctr">
              <a:lnSpc>
                <a:spcPts val="3499"/>
              </a:lnSpc>
              <a:spcBef>
                <a:spcPct val="0"/>
              </a:spcBef>
            </a:pPr>
            <a:r>
              <a:rPr lang="en-US" sz="2400" b="1">
                <a:solidFill>
                  <a:srgbClr val="000000"/>
                </a:solidFill>
                <a:latin typeface="Calibri" panose="020F0502020204030204" pitchFamily="34" charset="0"/>
                <a:ea typeface="KG Primary Penmanship"/>
                <a:cs typeface="Calibri" panose="020F0502020204030204" pitchFamily="34" charset="0"/>
                <a:sym typeface="KG Primary Penmanship"/>
              </a:rPr>
              <a:t>Research Summary</a:t>
            </a:r>
          </a:p>
        </p:txBody>
      </p:sp>
      <p:sp>
        <p:nvSpPr>
          <p:cNvPr id="17" name="Freeform 17"/>
          <p:cNvSpPr/>
          <p:nvPr/>
        </p:nvSpPr>
        <p:spPr>
          <a:xfrm flipH="1" flipV="1">
            <a:off x="4201206" y="2827901"/>
            <a:ext cx="482919" cy="349513"/>
          </a:xfrm>
          <a:custGeom>
            <a:avLst/>
            <a:gdLst/>
            <a:ahLst/>
            <a:cxnLst/>
            <a:rect l="l" t="t" r="r" b="b"/>
            <a:pathLst>
              <a:path w="482919" h="349513">
                <a:moveTo>
                  <a:pt x="482919" y="349513"/>
                </a:moveTo>
                <a:lnTo>
                  <a:pt x="0" y="349513"/>
                </a:lnTo>
                <a:lnTo>
                  <a:pt x="0" y="0"/>
                </a:lnTo>
                <a:lnTo>
                  <a:pt x="482919" y="0"/>
                </a:lnTo>
                <a:lnTo>
                  <a:pt x="482919" y="349513"/>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sp>
        <p:nvSpPr>
          <p:cNvPr id="18" name="Freeform 18"/>
          <p:cNvSpPr/>
          <p:nvPr/>
        </p:nvSpPr>
        <p:spPr>
          <a:xfrm flipV="1">
            <a:off x="8116077" y="2804459"/>
            <a:ext cx="482919" cy="349513"/>
          </a:xfrm>
          <a:custGeom>
            <a:avLst/>
            <a:gdLst/>
            <a:ahLst/>
            <a:cxnLst/>
            <a:rect l="l" t="t" r="r" b="b"/>
            <a:pathLst>
              <a:path w="482919" h="349513">
                <a:moveTo>
                  <a:pt x="0" y="349513"/>
                </a:moveTo>
                <a:lnTo>
                  <a:pt x="482919" y="349513"/>
                </a:lnTo>
                <a:lnTo>
                  <a:pt x="482919" y="0"/>
                </a:lnTo>
                <a:lnTo>
                  <a:pt x="0" y="0"/>
                </a:lnTo>
                <a:lnTo>
                  <a:pt x="0" y="349513"/>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sp>
        <p:nvSpPr>
          <p:cNvPr id="19" name="Freeform 19"/>
          <p:cNvSpPr/>
          <p:nvPr/>
        </p:nvSpPr>
        <p:spPr>
          <a:xfrm rot="5303998">
            <a:off x="6387939" y="5340740"/>
            <a:ext cx="489603" cy="465511"/>
          </a:xfrm>
          <a:custGeom>
            <a:avLst/>
            <a:gdLst/>
            <a:ahLst/>
            <a:cxnLst/>
            <a:rect l="l" t="t" r="r" b="b"/>
            <a:pathLst>
              <a:path w="489603" h="465511">
                <a:moveTo>
                  <a:pt x="0" y="0"/>
                </a:moveTo>
                <a:lnTo>
                  <a:pt x="489603" y="0"/>
                </a:lnTo>
                <a:lnTo>
                  <a:pt x="489603" y="465511"/>
                </a:lnTo>
                <a:lnTo>
                  <a:pt x="0" y="465511"/>
                </a:lnTo>
                <a:lnTo>
                  <a:pt x="0" y="0"/>
                </a:lnTo>
                <a:close/>
              </a:path>
            </a:pathLst>
          </a:custGeom>
          <a:blipFill>
            <a:blip r:embed="rId2">
              <a:extLst>
                <a:ext uri="{96DAC541-7B7A-43D3-8B79-37D633B846F1}">
                  <asvg:svgBlip xmlns:asvg="http://schemas.microsoft.com/office/drawing/2016/SVG/main" r:embed="rId3"/>
                </a:ext>
              </a:extLst>
            </a:blip>
            <a:stretch>
              <a:fillRect l="-31370"/>
            </a:stretch>
          </a:blip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grpSp>
        <p:nvGrpSpPr>
          <p:cNvPr id="20" name="Group 20"/>
          <p:cNvGrpSpPr/>
          <p:nvPr/>
        </p:nvGrpSpPr>
        <p:grpSpPr>
          <a:xfrm>
            <a:off x="8597523" y="27210"/>
            <a:ext cx="4228426" cy="4948232"/>
            <a:chOff x="0" y="0"/>
            <a:chExt cx="4485706" cy="2298999"/>
          </a:xfrm>
        </p:grpSpPr>
        <p:sp>
          <p:nvSpPr>
            <p:cNvPr id="21" name="Freeform 21"/>
            <p:cNvSpPr/>
            <p:nvPr/>
          </p:nvSpPr>
          <p:spPr>
            <a:xfrm>
              <a:off x="0" y="0"/>
              <a:ext cx="4485706" cy="2298999"/>
            </a:xfrm>
            <a:custGeom>
              <a:avLst/>
              <a:gdLst/>
              <a:ahLst/>
              <a:cxnLst/>
              <a:rect l="l" t="t" r="r" b="b"/>
              <a:pathLst>
                <a:path w="4485706" h="2298999">
                  <a:moveTo>
                    <a:pt x="4361246" y="59690"/>
                  </a:moveTo>
                  <a:cubicBezTo>
                    <a:pt x="4396806" y="59690"/>
                    <a:pt x="4426016" y="88900"/>
                    <a:pt x="4426016" y="124460"/>
                  </a:cubicBezTo>
                  <a:lnTo>
                    <a:pt x="4426016" y="2174539"/>
                  </a:lnTo>
                  <a:cubicBezTo>
                    <a:pt x="4426016" y="2210099"/>
                    <a:pt x="4396806" y="2239309"/>
                    <a:pt x="4361246" y="2239309"/>
                  </a:cubicBezTo>
                  <a:lnTo>
                    <a:pt x="124460" y="2239309"/>
                  </a:lnTo>
                  <a:cubicBezTo>
                    <a:pt x="88900" y="2239309"/>
                    <a:pt x="59690" y="2210099"/>
                    <a:pt x="59690" y="2174539"/>
                  </a:cubicBezTo>
                  <a:lnTo>
                    <a:pt x="59690" y="124460"/>
                  </a:lnTo>
                  <a:cubicBezTo>
                    <a:pt x="59690" y="88900"/>
                    <a:pt x="88900" y="59690"/>
                    <a:pt x="124460" y="59690"/>
                  </a:cubicBezTo>
                  <a:lnTo>
                    <a:pt x="4361246" y="59690"/>
                  </a:lnTo>
                  <a:moveTo>
                    <a:pt x="4361246" y="0"/>
                  </a:moveTo>
                  <a:lnTo>
                    <a:pt x="124460" y="0"/>
                  </a:lnTo>
                  <a:cubicBezTo>
                    <a:pt x="55880" y="0"/>
                    <a:pt x="0" y="55880"/>
                    <a:pt x="0" y="124460"/>
                  </a:cubicBezTo>
                  <a:lnTo>
                    <a:pt x="0" y="2174539"/>
                  </a:lnTo>
                  <a:cubicBezTo>
                    <a:pt x="0" y="2243119"/>
                    <a:pt x="55880" y="2298999"/>
                    <a:pt x="124460" y="2298999"/>
                  </a:cubicBezTo>
                  <a:lnTo>
                    <a:pt x="4361246" y="2298999"/>
                  </a:lnTo>
                  <a:cubicBezTo>
                    <a:pt x="4429826" y="2298999"/>
                    <a:pt x="4485706" y="2243119"/>
                    <a:pt x="4485706" y="2174539"/>
                  </a:cubicBezTo>
                  <a:lnTo>
                    <a:pt x="4485706" y="124460"/>
                  </a:lnTo>
                  <a:cubicBezTo>
                    <a:pt x="4485706" y="55880"/>
                    <a:pt x="4429826" y="0"/>
                    <a:pt x="4361246" y="0"/>
                  </a:cubicBezTo>
                  <a:close/>
                </a:path>
              </a:pathLst>
            </a:custGeom>
            <a:solidFill>
              <a:srgbClr val="CB6CE6"/>
            </a:solid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grpSp>
      <p:sp>
        <p:nvSpPr>
          <p:cNvPr id="22" name="TextBox 22"/>
          <p:cNvSpPr txBox="1"/>
          <p:nvPr/>
        </p:nvSpPr>
        <p:spPr>
          <a:xfrm>
            <a:off x="1008213" y="485361"/>
            <a:ext cx="2190936" cy="323165"/>
          </a:xfrm>
          <a:prstGeom prst="rect">
            <a:avLst/>
          </a:prstGeom>
        </p:spPr>
        <p:txBody>
          <a:bodyPr wrap="square" lIns="0" tIns="0" rIns="0" bIns="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pPr algn="ctr">
              <a:lnSpc>
                <a:spcPts val="2380"/>
              </a:lnSpc>
              <a:spcBef>
                <a:spcPct val="0"/>
              </a:spcBef>
            </a:pPr>
            <a:r>
              <a:rPr lang="en-US" sz="2400" b="1">
                <a:solidFill>
                  <a:srgbClr val="000000"/>
                </a:solidFill>
                <a:latin typeface="Calibri"/>
                <a:ea typeface="Calibri"/>
                <a:cs typeface="Calibri"/>
                <a:sym typeface="KG Primary Penmanship"/>
              </a:rPr>
              <a:t>Background</a:t>
            </a:r>
            <a:endParaRPr lang="en-US" sz="2400" b="1">
              <a:solidFill>
                <a:srgbClr val="000000"/>
              </a:solidFill>
              <a:latin typeface="Calibri"/>
              <a:ea typeface="Calibri"/>
              <a:cs typeface="Calibri"/>
            </a:endParaRPr>
          </a:p>
        </p:txBody>
      </p:sp>
      <p:sp>
        <p:nvSpPr>
          <p:cNvPr id="23" name="TextBox 23"/>
          <p:cNvSpPr txBox="1"/>
          <p:nvPr/>
        </p:nvSpPr>
        <p:spPr>
          <a:xfrm>
            <a:off x="5353903" y="473889"/>
            <a:ext cx="2190936" cy="323165"/>
          </a:xfrm>
          <a:prstGeom prst="rect">
            <a:avLst/>
          </a:prstGeom>
        </p:spPr>
        <p:txBody>
          <a:bodyPr wrap="square" lIns="0" tIns="0" rIns="0" bIns="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pPr algn="ctr">
              <a:lnSpc>
                <a:spcPts val="2380"/>
              </a:lnSpc>
              <a:spcBef>
                <a:spcPct val="0"/>
              </a:spcBef>
            </a:pPr>
            <a:r>
              <a:rPr lang="en-US" sz="2400" b="1">
                <a:solidFill>
                  <a:srgbClr val="000000"/>
                </a:solidFill>
                <a:latin typeface="Calibri"/>
                <a:ea typeface="Calibri"/>
                <a:cs typeface="Calibri"/>
                <a:sym typeface="KG Primary Penmanship"/>
              </a:rPr>
              <a:t>Focus/Problem</a:t>
            </a:r>
          </a:p>
        </p:txBody>
      </p:sp>
      <p:sp>
        <p:nvSpPr>
          <p:cNvPr id="24" name="TextBox 24"/>
          <p:cNvSpPr txBox="1"/>
          <p:nvPr/>
        </p:nvSpPr>
        <p:spPr>
          <a:xfrm>
            <a:off x="9671614" y="256865"/>
            <a:ext cx="2190936" cy="323165"/>
          </a:xfrm>
          <a:prstGeom prst="rect">
            <a:avLst/>
          </a:prstGeom>
        </p:spPr>
        <p:txBody>
          <a:bodyPr wrap="square" lIns="0" tIns="0" rIns="0" bIns="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pPr algn="ctr">
              <a:lnSpc>
                <a:spcPts val="2380"/>
              </a:lnSpc>
              <a:spcBef>
                <a:spcPct val="0"/>
              </a:spcBef>
            </a:pPr>
            <a:r>
              <a:rPr lang="en-US" sz="2400" b="1">
                <a:solidFill>
                  <a:srgbClr val="000000"/>
                </a:solidFill>
                <a:latin typeface="Calibri"/>
                <a:ea typeface="Calibri"/>
                <a:cs typeface="Calibri"/>
                <a:sym typeface="KG Primary Penmanship"/>
              </a:rPr>
              <a:t>Plan of action</a:t>
            </a:r>
          </a:p>
        </p:txBody>
      </p:sp>
      <p:sp>
        <p:nvSpPr>
          <p:cNvPr id="25" name="TextBox 25"/>
          <p:cNvSpPr txBox="1"/>
          <p:nvPr/>
        </p:nvSpPr>
        <p:spPr>
          <a:xfrm>
            <a:off x="5361267" y="5974357"/>
            <a:ext cx="2190936" cy="323165"/>
          </a:xfrm>
          <a:prstGeom prst="rect">
            <a:avLst/>
          </a:prstGeom>
        </p:spPr>
        <p:txBody>
          <a:bodyPr wrap="square" lIns="0" tIns="0" rIns="0" bIns="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pPr algn="ctr">
              <a:lnSpc>
                <a:spcPts val="2380"/>
              </a:lnSpc>
              <a:spcBef>
                <a:spcPct val="0"/>
              </a:spcBef>
            </a:pPr>
            <a:r>
              <a:rPr lang="en-US" sz="2400" b="1">
                <a:solidFill>
                  <a:srgbClr val="000000"/>
                </a:solidFill>
                <a:latin typeface="Calibri"/>
                <a:ea typeface="Calibri"/>
                <a:cs typeface="Calibri"/>
                <a:sym typeface="KG Primary Penmanship"/>
              </a:rPr>
              <a:t>Impact</a:t>
            </a:r>
          </a:p>
        </p:txBody>
      </p:sp>
      <p:sp>
        <p:nvSpPr>
          <p:cNvPr id="27" name="TextBox 27"/>
          <p:cNvSpPr txBox="1"/>
          <p:nvPr/>
        </p:nvSpPr>
        <p:spPr>
          <a:xfrm>
            <a:off x="9558733" y="5199068"/>
            <a:ext cx="2190936" cy="323165"/>
          </a:xfrm>
          <a:prstGeom prst="rect">
            <a:avLst/>
          </a:prstGeom>
        </p:spPr>
        <p:txBody>
          <a:bodyPr wrap="square" lIns="0" tIns="0" rIns="0" bIns="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pPr algn="ctr">
              <a:lnSpc>
                <a:spcPts val="2380"/>
              </a:lnSpc>
              <a:spcBef>
                <a:spcPct val="0"/>
              </a:spcBef>
            </a:pPr>
            <a:r>
              <a:rPr lang="en-US" sz="2400" b="1">
                <a:solidFill>
                  <a:srgbClr val="000000"/>
                </a:solidFill>
                <a:latin typeface="Calibri"/>
                <a:ea typeface="Calibri"/>
                <a:cs typeface="Calibri"/>
                <a:sym typeface="KG Primary Penmanship"/>
              </a:rPr>
              <a:t>Next steps</a:t>
            </a:r>
          </a:p>
        </p:txBody>
      </p:sp>
      <p:sp>
        <p:nvSpPr>
          <p:cNvPr id="28" name="Freeform 28"/>
          <p:cNvSpPr/>
          <p:nvPr/>
        </p:nvSpPr>
        <p:spPr>
          <a:xfrm rot="16200001">
            <a:off x="6168567" y="2829147"/>
            <a:ext cx="489603" cy="465511"/>
          </a:xfrm>
          <a:custGeom>
            <a:avLst/>
            <a:gdLst/>
            <a:ahLst/>
            <a:cxnLst/>
            <a:rect l="l" t="t" r="r" b="b"/>
            <a:pathLst>
              <a:path w="489603" h="465511">
                <a:moveTo>
                  <a:pt x="0" y="0"/>
                </a:moveTo>
                <a:lnTo>
                  <a:pt x="489603" y="0"/>
                </a:lnTo>
                <a:lnTo>
                  <a:pt x="489603" y="465511"/>
                </a:lnTo>
                <a:lnTo>
                  <a:pt x="0" y="465511"/>
                </a:lnTo>
                <a:lnTo>
                  <a:pt x="0" y="0"/>
                </a:lnTo>
                <a:close/>
              </a:path>
            </a:pathLst>
          </a:custGeom>
          <a:blipFill>
            <a:blip r:embed="rId2">
              <a:extLst>
                <a:ext uri="{96DAC541-7B7A-43D3-8B79-37D633B846F1}">
                  <asvg:svgBlip xmlns:asvg="http://schemas.microsoft.com/office/drawing/2016/SVG/main" r:embed="rId3"/>
                </a:ext>
              </a:extLst>
            </a:blip>
            <a:stretch>
              <a:fillRect l="-31370"/>
            </a:stretch>
          </a:blipFill>
        </p:spPr>
        <p:txBody>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endParaRPr lang="en-GB" sz="1600"/>
          </a:p>
        </p:txBody>
      </p:sp>
      <p:sp>
        <p:nvSpPr>
          <p:cNvPr id="29" name="TextBox 28">
            <a:extLst>
              <a:ext uri="{FF2B5EF4-FFF2-40B4-BE49-F238E27FC236}">
                <a16:creationId xmlns:a16="http://schemas.microsoft.com/office/drawing/2014/main" id="{DC28768E-1881-4E61-1088-2828C3F0A4B8}"/>
              </a:ext>
            </a:extLst>
          </p:cNvPr>
          <p:cNvSpPr txBox="1"/>
          <p:nvPr/>
        </p:nvSpPr>
        <p:spPr>
          <a:xfrm>
            <a:off x="340650" y="763627"/>
            <a:ext cx="3554084" cy="4770537"/>
          </a:xfrm>
          <a:prstGeom prst="rect">
            <a:avLst/>
          </a:prstGeom>
          <a:noFill/>
        </p:spPr>
        <p:txBody>
          <a:bodyPr wrap="square" lIns="91440" tIns="45720" rIns="91440" bIns="4572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r>
              <a:rPr lang="en-GB" sz="1600"/>
              <a:t>The Prince Albert Community Trust is a highly inclusive trust of 7 schools.  We have six Autism resource bases across the Trust but we also have a high number of pupils with Autism accessing our mainstream provision. Three of our schools, Sutton Park Primary, Birchfield Primary and Prince Albert High School were involved in this action research. We collectively identified that we had an increasing number of pupils with Autism in our schools and a large number of inexperienced staff.  We decided to use the guidance to support identified staff to meet the needs of specific pupils.  We focused on the same thing but in different key stages at each school. KS1 at Birchfield, KS2 at Sutton Park and KS3 at PA High.</a:t>
            </a:r>
          </a:p>
        </p:txBody>
      </p:sp>
      <p:sp>
        <p:nvSpPr>
          <p:cNvPr id="31" name="TextBox 30">
            <a:extLst>
              <a:ext uri="{FF2B5EF4-FFF2-40B4-BE49-F238E27FC236}">
                <a16:creationId xmlns:a16="http://schemas.microsoft.com/office/drawing/2014/main" id="{C0790A26-0D0F-2D51-4C5D-BA6D492F2B03}"/>
              </a:ext>
            </a:extLst>
          </p:cNvPr>
          <p:cNvSpPr txBox="1"/>
          <p:nvPr/>
        </p:nvSpPr>
        <p:spPr>
          <a:xfrm>
            <a:off x="8790516" y="516052"/>
            <a:ext cx="4011412" cy="4278094"/>
          </a:xfrm>
          <a:prstGeom prst="rect">
            <a:avLst/>
          </a:prstGeom>
          <a:noFill/>
        </p:spPr>
        <p:txBody>
          <a:bodyPr wrap="square" lIns="91440" tIns="45720" rIns="91440" bIns="4572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r>
              <a:rPr lang="en-GB" sz="1600"/>
              <a:t>We considered the needs of pupils with Autism in each key stage and identified the pupils in need of the most support.  We then considered the level of experience of the staff working with them.  We chose 2 or 3 members of staff in each key stage (KS1, KS2, KS3).</a:t>
            </a:r>
            <a:endParaRPr lang="en-GB" sz="1600">
              <a:ea typeface="Calibri"/>
              <a:cs typeface="Calibri"/>
            </a:endParaRPr>
          </a:p>
          <a:p>
            <a:r>
              <a:rPr lang="en-GB" sz="1600"/>
              <a:t>We used the ordinarily available guidance to determine what provision was currently in place in each class.</a:t>
            </a:r>
            <a:endParaRPr lang="en-GB" sz="1600">
              <a:ea typeface="Calibri"/>
              <a:cs typeface="Calibri"/>
            </a:endParaRPr>
          </a:p>
          <a:p>
            <a:r>
              <a:rPr lang="en-GB" sz="1600"/>
              <a:t>We shared the guidance with each of the identified members of staff used it as a self assessment tool to identify an area to focus the support on.   We also used a staff questionnaire to gather staff views.</a:t>
            </a:r>
            <a:endParaRPr lang="en-GB" sz="1600">
              <a:ea typeface="Calibri"/>
              <a:cs typeface="Calibri"/>
            </a:endParaRPr>
          </a:p>
          <a:p>
            <a:r>
              <a:rPr lang="en-GB" sz="1600"/>
              <a:t>We  began in class support with the identified members of staff</a:t>
            </a:r>
            <a:endParaRPr lang="en-GB" sz="1600">
              <a:ea typeface="Calibri"/>
              <a:cs typeface="Calibri"/>
            </a:endParaRPr>
          </a:p>
        </p:txBody>
      </p:sp>
      <p:sp>
        <p:nvSpPr>
          <p:cNvPr id="32" name="TextBox 31">
            <a:extLst>
              <a:ext uri="{FF2B5EF4-FFF2-40B4-BE49-F238E27FC236}">
                <a16:creationId xmlns:a16="http://schemas.microsoft.com/office/drawing/2014/main" id="{6C6DE323-26CF-1967-F0F1-DF38F3066FD8}"/>
              </a:ext>
            </a:extLst>
          </p:cNvPr>
          <p:cNvSpPr txBox="1"/>
          <p:nvPr/>
        </p:nvSpPr>
        <p:spPr>
          <a:xfrm>
            <a:off x="326292" y="6232127"/>
            <a:ext cx="3899032" cy="3293209"/>
          </a:xfrm>
          <a:prstGeom prst="rect">
            <a:avLst/>
          </a:prstGeom>
          <a:noFill/>
        </p:spPr>
        <p:txBody>
          <a:bodyPr wrap="square" lIns="91440" tIns="45720" rIns="91440" bIns="4572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r>
              <a:rPr lang="en-GB" sz="1600"/>
              <a:t>We hit some challenges when staff we had been supporting moved to other roles which limited the impact the support could have.</a:t>
            </a:r>
            <a:endParaRPr lang="en-GB" sz="1600">
              <a:ea typeface="Calibri"/>
              <a:cs typeface="Calibri"/>
            </a:endParaRPr>
          </a:p>
          <a:p>
            <a:r>
              <a:rPr lang="en-GB" sz="1600"/>
              <a:t>Staff found the guidance as a whole an overwhelming document.</a:t>
            </a:r>
            <a:endParaRPr lang="en-GB" sz="1600">
              <a:ea typeface="Calibri"/>
              <a:cs typeface="Calibri"/>
            </a:endParaRPr>
          </a:p>
          <a:p>
            <a:r>
              <a:rPr lang="en-GB" sz="1600"/>
              <a:t>It was more manageable to chunk the guidance.  Staff found this easier to work with.</a:t>
            </a:r>
            <a:endParaRPr lang="en-GB" sz="1600">
              <a:ea typeface="Calibri"/>
              <a:cs typeface="Calibri"/>
            </a:endParaRPr>
          </a:p>
          <a:p>
            <a:r>
              <a:rPr lang="en-GB" sz="1600"/>
              <a:t>We learnt that support and training can take many forms, which can be personalised to meet individual needs.</a:t>
            </a:r>
            <a:endParaRPr lang="en-GB" sz="1600">
              <a:ea typeface="Calibri"/>
              <a:cs typeface="Calibri"/>
            </a:endParaRPr>
          </a:p>
          <a:p>
            <a:r>
              <a:rPr lang="en-GB" sz="1600"/>
              <a:t>Targeted support can be more impactful than universal.</a:t>
            </a:r>
            <a:endParaRPr lang="en-GB" sz="1600">
              <a:ea typeface="Calibri"/>
              <a:cs typeface="Calibri"/>
            </a:endParaRPr>
          </a:p>
        </p:txBody>
      </p:sp>
      <p:sp>
        <p:nvSpPr>
          <p:cNvPr id="33" name="TextBox 32">
            <a:extLst>
              <a:ext uri="{FF2B5EF4-FFF2-40B4-BE49-F238E27FC236}">
                <a16:creationId xmlns:a16="http://schemas.microsoft.com/office/drawing/2014/main" id="{472D4770-F9F4-EA4C-5658-0A96EF327E1D}"/>
              </a:ext>
            </a:extLst>
          </p:cNvPr>
          <p:cNvSpPr txBox="1"/>
          <p:nvPr/>
        </p:nvSpPr>
        <p:spPr>
          <a:xfrm>
            <a:off x="4517633" y="811815"/>
            <a:ext cx="3647507" cy="1077218"/>
          </a:xfrm>
          <a:prstGeom prst="rect">
            <a:avLst/>
          </a:prstGeom>
          <a:noFill/>
        </p:spPr>
        <p:txBody>
          <a:bodyPr wrap="square" lIns="91440" tIns="45720" rIns="91440" bIns="4572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r>
              <a:rPr lang="en-GB" sz="1600">
                <a:solidFill>
                  <a:srgbClr val="000000"/>
                </a:solidFill>
                <a:latin typeface="+mj-lt"/>
              </a:rPr>
              <a:t>We wanted to see how we could use the guidance to </a:t>
            </a:r>
            <a:r>
              <a:rPr lang="en-GB" sz="1600" b="0" i="0">
                <a:solidFill>
                  <a:srgbClr val="000000"/>
                </a:solidFill>
                <a:effectLst/>
                <a:latin typeface="+mj-lt"/>
              </a:rPr>
              <a:t>ensure that we are supporting the needs of pupils with Autism as effectively as possible</a:t>
            </a:r>
            <a:r>
              <a:rPr lang="en-GB" sz="1600">
                <a:solidFill>
                  <a:srgbClr val="000000"/>
                </a:solidFill>
                <a:latin typeface="+mj-lt"/>
              </a:rPr>
              <a:t>.</a:t>
            </a:r>
            <a:endParaRPr lang="en-GB" sz="1600">
              <a:latin typeface="+mj-lt"/>
            </a:endParaRPr>
          </a:p>
        </p:txBody>
      </p:sp>
      <p:sp>
        <p:nvSpPr>
          <p:cNvPr id="34" name="TextBox 33">
            <a:extLst>
              <a:ext uri="{FF2B5EF4-FFF2-40B4-BE49-F238E27FC236}">
                <a16:creationId xmlns:a16="http://schemas.microsoft.com/office/drawing/2014/main" id="{CD7C3E42-BEC1-5330-3B49-2F024B7A3C1E}"/>
              </a:ext>
            </a:extLst>
          </p:cNvPr>
          <p:cNvSpPr txBox="1"/>
          <p:nvPr/>
        </p:nvSpPr>
        <p:spPr>
          <a:xfrm>
            <a:off x="4572000" y="6409294"/>
            <a:ext cx="3657600" cy="2308324"/>
          </a:xfrm>
          <a:prstGeom prst="rect">
            <a:avLst/>
          </a:prstGeom>
          <a:noFill/>
        </p:spPr>
        <p:txBody>
          <a:bodyPr wrap="square" lIns="91440" tIns="45720" rIns="91440" bIns="4572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r>
              <a:rPr lang="en-GB" sz="1600"/>
              <a:t>Improvement in staff confidence identified through staff questionnaire.</a:t>
            </a:r>
            <a:endParaRPr lang="en-GB" sz="1600">
              <a:ea typeface="Calibri"/>
              <a:cs typeface="Calibri"/>
            </a:endParaRPr>
          </a:p>
          <a:p>
            <a:r>
              <a:rPr lang="en-GB" sz="1600"/>
              <a:t>Focus strategies have become more secure in the year group.</a:t>
            </a:r>
            <a:endParaRPr lang="en-GB" sz="1600">
              <a:ea typeface="Calibri"/>
              <a:cs typeface="Calibri"/>
            </a:endParaRPr>
          </a:p>
          <a:p>
            <a:r>
              <a:rPr lang="en-GB" sz="1600"/>
              <a:t>Staff who had targeted support have an increased level of skill when supporting pupils with Autism.</a:t>
            </a:r>
            <a:endParaRPr lang="en-GB" sz="1600">
              <a:ea typeface="Calibri"/>
              <a:cs typeface="Calibri"/>
            </a:endParaRPr>
          </a:p>
          <a:p>
            <a:r>
              <a:rPr lang="en-GB" sz="1600"/>
              <a:t>Pupils felt that the strategies supported them in class.</a:t>
            </a:r>
            <a:endParaRPr lang="en-GB" sz="1600">
              <a:ea typeface="Calibri"/>
              <a:cs typeface="Calibri"/>
            </a:endParaRPr>
          </a:p>
        </p:txBody>
      </p:sp>
      <p:sp>
        <p:nvSpPr>
          <p:cNvPr id="35" name="TextBox 34">
            <a:extLst>
              <a:ext uri="{FF2B5EF4-FFF2-40B4-BE49-F238E27FC236}">
                <a16:creationId xmlns:a16="http://schemas.microsoft.com/office/drawing/2014/main" id="{5A9FBA0C-3AC3-832C-965F-202FE2BC745A}"/>
              </a:ext>
            </a:extLst>
          </p:cNvPr>
          <p:cNvSpPr txBox="1"/>
          <p:nvPr/>
        </p:nvSpPr>
        <p:spPr>
          <a:xfrm>
            <a:off x="8876989" y="5588524"/>
            <a:ext cx="3598319" cy="3293209"/>
          </a:xfrm>
          <a:prstGeom prst="rect">
            <a:avLst/>
          </a:prstGeom>
          <a:noFill/>
        </p:spPr>
        <p:txBody>
          <a:bodyPr wrap="square" lIns="91440" tIns="45720" rIns="91440" bIns="4572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r>
              <a:rPr lang="en-GB" sz="1600"/>
              <a:t>Continue to support identified staff to further develop their skills.</a:t>
            </a:r>
            <a:endParaRPr lang="en-GB" sz="1600">
              <a:ea typeface="Calibri"/>
              <a:cs typeface="Calibri"/>
            </a:endParaRPr>
          </a:p>
          <a:p>
            <a:r>
              <a:rPr lang="en-GB" sz="1600"/>
              <a:t>Consider how to share ordinarily available guidance wider across school so it can become part of everyday practice.</a:t>
            </a:r>
            <a:endParaRPr lang="en-GB" sz="1600">
              <a:ea typeface="Calibri"/>
              <a:cs typeface="Calibri"/>
            </a:endParaRPr>
          </a:p>
          <a:p>
            <a:r>
              <a:rPr lang="en-GB" sz="1600"/>
              <a:t>Develop training sessions for staff regarding OAG.</a:t>
            </a:r>
            <a:endParaRPr lang="en-GB" sz="1600">
              <a:ea typeface="Calibri"/>
              <a:cs typeface="Calibri"/>
            </a:endParaRPr>
          </a:p>
          <a:p>
            <a:r>
              <a:rPr lang="en-GB" sz="1600"/>
              <a:t>Look for strategies from Ordinarily guidance being included in one page profiles.</a:t>
            </a:r>
            <a:endParaRPr lang="en-GB" sz="1600">
              <a:ea typeface="Calibri"/>
              <a:cs typeface="Calibri"/>
            </a:endParaRPr>
          </a:p>
          <a:p>
            <a:r>
              <a:rPr lang="en-GB" sz="1600"/>
              <a:t>Consider staff placement year on year to maximise the development and support that has been put in place.</a:t>
            </a:r>
            <a:endParaRPr lang="en-GB" sz="1600">
              <a:ea typeface="Calibri"/>
              <a:cs typeface="Calibri"/>
            </a:endParaRPr>
          </a:p>
        </p:txBody>
      </p:sp>
      <p:sp>
        <p:nvSpPr>
          <p:cNvPr id="30" name="TextBox 26">
            <a:extLst>
              <a:ext uri="{FF2B5EF4-FFF2-40B4-BE49-F238E27FC236}">
                <a16:creationId xmlns:a16="http://schemas.microsoft.com/office/drawing/2014/main" id="{0FDB7DF9-428F-A519-32FA-07971C1D5F9E}"/>
              </a:ext>
            </a:extLst>
          </p:cNvPr>
          <p:cNvSpPr txBox="1"/>
          <p:nvPr/>
        </p:nvSpPr>
        <p:spPr>
          <a:xfrm>
            <a:off x="1012367" y="5929968"/>
            <a:ext cx="2190936" cy="323165"/>
          </a:xfrm>
          <a:prstGeom prst="rect">
            <a:avLst/>
          </a:prstGeom>
        </p:spPr>
        <p:txBody>
          <a:bodyPr wrap="square" lIns="0" tIns="0" rIns="0" bIns="0" rtlCol="0" anchor="t">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pPr algn="ctr">
              <a:lnSpc>
                <a:spcPts val="2380"/>
              </a:lnSpc>
              <a:spcBef>
                <a:spcPct val="0"/>
              </a:spcBef>
            </a:pPr>
            <a:r>
              <a:rPr lang="en-US" sz="2400" b="1">
                <a:solidFill>
                  <a:srgbClr val="000000"/>
                </a:solidFill>
                <a:latin typeface="Calibri"/>
                <a:ea typeface="Calibri"/>
                <a:cs typeface="Calibri"/>
                <a:sym typeface="KG Primary Penmanship"/>
              </a:rPr>
              <a:t>Learning points</a:t>
            </a:r>
            <a:endParaRPr lang="en-US" sz="2400" b="1">
              <a:solidFill>
                <a:srgbClr val="000000"/>
              </a:solidFill>
              <a:latin typeface="Calibri"/>
              <a:ea typeface="Calibri"/>
              <a:cs typeface="Calibri"/>
            </a:endParaRPr>
          </a:p>
        </p:txBody>
      </p:sp>
      <p:sp>
        <p:nvSpPr>
          <p:cNvPr id="26" name="TextBox 25">
            <a:extLst>
              <a:ext uri="{FF2B5EF4-FFF2-40B4-BE49-F238E27FC236}">
                <a16:creationId xmlns:a16="http://schemas.microsoft.com/office/drawing/2014/main" id="{8885FF2F-EDAC-E2C0-C78B-4BBBCAE8302F}"/>
              </a:ext>
            </a:extLst>
          </p:cNvPr>
          <p:cNvSpPr txBox="1"/>
          <p:nvPr/>
        </p:nvSpPr>
        <p:spPr>
          <a:xfrm>
            <a:off x="4631836" y="3875911"/>
            <a:ext cx="3644168"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a:defRPr lang="en-US"/>
            </a:defPPr>
            <a:lvl1pPr marL="0" algn="l" defTabSz="1122426" rtl="0" eaLnBrk="1" latinLnBrk="0" hangingPunct="1">
              <a:defRPr sz="2210" kern="1200">
                <a:solidFill>
                  <a:schemeClr val="tx1"/>
                </a:solidFill>
                <a:latin typeface="+mn-lt"/>
                <a:ea typeface="+mn-ea"/>
                <a:cs typeface="+mn-cs"/>
              </a:defRPr>
            </a:lvl1pPr>
            <a:lvl2pPr marL="561213" algn="l" defTabSz="1122426" rtl="0" eaLnBrk="1" latinLnBrk="0" hangingPunct="1">
              <a:defRPr sz="2210" kern="1200">
                <a:solidFill>
                  <a:schemeClr val="tx1"/>
                </a:solidFill>
                <a:latin typeface="+mn-lt"/>
                <a:ea typeface="+mn-ea"/>
                <a:cs typeface="+mn-cs"/>
              </a:defRPr>
            </a:lvl2pPr>
            <a:lvl3pPr marL="1122426" algn="l" defTabSz="1122426" rtl="0" eaLnBrk="1" latinLnBrk="0" hangingPunct="1">
              <a:defRPr sz="2210" kern="1200">
                <a:solidFill>
                  <a:schemeClr val="tx1"/>
                </a:solidFill>
                <a:latin typeface="+mn-lt"/>
                <a:ea typeface="+mn-ea"/>
                <a:cs typeface="+mn-cs"/>
              </a:defRPr>
            </a:lvl3pPr>
            <a:lvl4pPr marL="1683639" algn="l" defTabSz="1122426" rtl="0" eaLnBrk="1" latinLnBrk="0" hangingPunct="1">
              <a:defRPr sz="2210" kern="1200">
                <a:solidFill>
                  <a:schemeClr val="tx1"/>
                </a:solidFill>
                <a:latin typeface="+mn-lt"/>
                <a:ea typeface="+mn-ea"/>
                <a:cs typeface="+mn-cs"/>
              </a:defRPr>
            </a:lvl4pPr>
            <a:lvl5pPr marL="2244852" algn="l" defTabSz="1122426" rtl="0" eaLnBrk="1" latinLnBrk="0" hangingPunct="1">
              <a:defRPr sz="2210" kern="1200">
                <a:solidFill>
                  <a:schemeClr val="tx1"/>
                </a:solidFill>
                <a:latin typeface="+mn-lt"/>
                <a:ea typeface="+mn-ea"/>
                <a:cs typeface="+mn-cs"/>
              </a:defRPr>
            </a:lvl5pPr>
            <a:lvl6pPr marL="2806065" algn="l" defTabSz="1122426" rtl="0" eaLnBrk="1" latinLnBrk="0" hangingPunct="1">
              <a:defRPr sz="2210" kern="1200">
                <a:solidFill>
                  <a:schemeClr val="tx1"/>
                </a:solidFill>
                <a:latin typeface="+mn-lt"/>
                <a:ea typeface="+mn-ea"/>
                <a:cs typeface="+mn-cs"/>
              </a:defRPr>
            </a:lvl6pPr>
            <a:lvl7pPr marL="3367278" algn="l" defTabSz="1122426" rtl="0" eaLnBrk="1" latinLnBrk="0" hangingPunct="1">
              <a:defRPr sz="2210" kern="1200">
                <a:solidFill>
                  <a:schemeClr val="tx1"/>
                </a:solidFill>
                <a:latin typeface="+mn-lt"/>
                <a:ea typeface="+mn-ea"/>
                <a:cs typeface="+mn-cs"/>
              </a:defRPr>
            </a:lvl7pPr>
            <a:lvl8pPr marL="3928491" algn="l" defTabSz="1122426" rtl="0" eaLnBrk="1" latinLnBrk="0" hangingPunct="1">
              <a:defRPr sz="2210" kern="1200">
                <a:solidFill>
                  <a:schemeClr val="tx1"/>
                </a:solidFill>
                <a:latin typeface="+mn-lt"/>
                <a:ea typeface="+mn-ea"/>
                <a:cs typeface="+mn-cs"/>
              </a:defRPr>
            </a:lvl8pPr>
            <a:lvl9pPr marL="4489704" algn="l" defTabSz="1122426" rtl="0" eaLnBrk="1" latinLnBrk="0" hangingPunct="1">
              <a:defRPr sz="2210" kern="1200">
                <a:solidFill>
                  <a:schemeClr val="tx1"/>
                </a:solidFill>
                <a:latin typeface="+mn-lt"/>
                <a:ea typeface="+mn-ea"/>
                <a:cs typeface="+mn-cs"/>
              </a:defRPr>
            </a:lvl9pPr>
          </a:lstStyle>
          <a:p>
            <a:pPr algn="l"/>
            <a:r>
              <a:rPr lang="en-GB" sz="2000" b="1">
                <a:ea typeface="Calibri"/>
                <a:cs typeface="Calibri"/>
              </a:rPr>
              <a:t>How does the Ordinarily Available Guidance support teachers to meet the needs of pupils with Autism?</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bfb9cd0-9a67-466a-80b4-0a02ac1b736a">
      <Terms xmlns="http://schemas.microsoft.com/office/infopath/2007/PartnerControls"/>
    </lcf76f155ced4ddcb4097134ff3c332f>
    <TaxCatchAll xmlns="b5310ec2-39a6-43f7-aa10-6e67189019e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73DAFEC90788A47A3F1964604A77DCB" ma:contentTypeVersion="11" ma:contentTypeDescription="Create a new document." ma:contentTypeScope="" ma:versionID="a76a22b9fe13099e67d9de44f3730ab7">
  <xsd:schema xmlns:xsd="http://www.w3.org/2001/XMLSchema" xmlns:xs="http://www.w3.org/2001/XMLSchema" xmlns:p="http://schemas.microsoft.com/office/2006/metadata/properties" xmlns:ns2="bbfb9cd0-9a67-466a-80b4-0a02ac1b736a" xmlns:ns3="b5310ec2-39a6-43f7-aa10-6e67189019ef" targetNamespace="http://schemas.microsoft.com/office/2006/metadata/properties" ma:root="true" ma:fieldsID="4dee7e04a54811e603fe9014dba51834" ns2:_="" ns3:_="">
    <xsd:import namespace="bbfb9cd0-9a67-466a-80b4-0a02ac1b736a"/>
    <xsd:import namespace="b5310ec2-39a6-43f7-aa10-6e67189019ef"/>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b9cd0-9a67-466a-80b4-0a02ac1b73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7eb6393-bae5-439c-9df7-ed1047f9224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5310ec2-39a6-43f7-aa10-6e67189019e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c95e8649-f115-42fd-bc0b-f30bac37ddf9}" ma:internalName="TaxCatchAll" ma:showField="CatchAllData" ma:web="b5310ec2-39a6-43f7-aa10-6e67189019e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D4B0D39-5AB9-4581-B73A-96074034F0CA}">
  <ds:schemaRefs>
    <ds:schemaRef ds:uri="http://schemas.microsoft.com/office/2006/metadata/properties"/>
    <ds:schemaRef ds:uri="http://purl.org/dc/terms/"/>
    <ds:schemaRef ds:uri="fd90a138-e6a5-436e-b4a0-e771998852cb"/>
    <ds:schemaRef ds:uri="http://schemas.microsoft.com/office/2006/documentManagement/types"/>
    <ds:schemaRef ds:uri="98238fb0-9d32-45fe-8193-88cfa25ccac2"/>
    <ds:schemaRef ds:uri="http://purl.org/dc/elements/1.1/"/>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F247EEC1-7972-4C7C-9E2F-5AB4D16695CD}"/>
</file>

<file path=customXml/itemProps3.xml><?xml version="1.0" encoding="utf-8"?>
<ds:datastoreItem xmlns:ds="http://schemas.openxmlformats.org/officeDocument/2006/customXml" ds:itemID="{0C32F380-9FAA-4BF3-9F92-20C90B6D7B4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513</Words>
  <Application>Microsoft Office PowerPoint</Application>
  <PresentationFormat>A3 Paper (297x420 mm)</PresentationFormat>
  <Paragraphs>28</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Calibri</vt:lpstr>
      <vt:lpstr>Arial</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4</dc:title>
  <dc:creator>Heather Wood</dc:creator>
  <cp:lastModifiedBy>Heather Wood</cp:lastModifiedBy>
  <cp:revision>2</cp:revision>
  <dcterms:created xsi:type="dcterms:W3CDTF">2006-08-16T00:00:00Z</dcterms:created>
  <dcterms:modified xsi:type="dcterms:W3CDTF">2025-04-04T11:48:33Z</dcterms:modified>
  <dc:identifier>DAGR8ug95Eo</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0x010100F73DAFEC90788A47A3F1964604A77DCB</vt:lpwstr>
  </property>
  <property fmtid="{D5CDD505-2E9C-101B-9397-08002B2CF9AE}" pid="3" name="MediaServiceImageTags">
    <vt:lpwstr/>
  </property>
  <property fmtid="{D5CDD505-2E9C-101B-9397-08002B2CF9AE}" pid="4" name="MSIP_Label_a17471b1-27ab-4640-9264-e69a67407ca3_Enabled">
    <vt:lpwstr>true</vt:lpwstr>
  </property>
  <property fmtid="{D5CDD505-2E9C-101B-9397-08002B2CF9AE}" pid="5" name="MSIP_Label_a17471b1-27ab-4640-9264-e69a67407ca3_SetDate">
    <vt:lpwstr>2025-03-17T09:39:27Z</vt:lpwstr>
  </property>
  <property fmtid="{D5CDD505-2E9C-101B-9397-08002B2CF9AE}" pid="6" name="MSIP_Label_a17471b1-27ab-4640-9264-e69a67407ca3_Method">
    <vt:lpwstr>Standard</vt:lpwstr>
  </property>
  <property fmtid="{D5CDD505-2E9C-101B-9397-08002B2CF9AE}" pid="7" name="MSIP_Label_a17471b1-27ab-4640-9264-e69a67407ca3_Name">
    <vt:lpwstr>BCC - OFFICIAL</vt:lpwstr>
  </property>
  <property fmtid="{D5CDD505-2E9C-101B-9397-08002B2CF9AE}" pid="8" name="MSIP_Label_a17471b1-27ab-4640-9264-e69a67407ca3_SiteId">
    <vt:lpwstr>699ace67-d2e4-4bcd-b303-d2bbe2b9bbf1</vt:lpwstr>
  </property>
  <property fmtid="{D5CDD505-2E9C-101B-9397-08002B2CF9AE}" pid="9" name="MSIP_Label_a17471b1-27ab-4640-9264-e69a67407ca3_ActionId">
    <vt:lpwstr>d589a22e-e4e8-4b0a-8570-d84fbd937a78</vt:lpwstr>
  </property>
  <property fmtid="{D5CDD505-2E9C-101B-9397-08002B2CF9AE}" pid="10" name="MSIP_Label_a17471b1-27ab-4640-9264-e69a67407ca3_ContentBits">
    <vt:lpwstr>2</vt:lpwstr>
  </property>
  <property fmtid="{D5CDD505-2E9C-101B-9397-08002B2CF9AE}" pid="11" name="MSIP_Label_a17471b1-27ab-4640-9264-e69a67407ca3_Tag">
    <vt:lpwstr>10, 3, 0, 2</vt:lpwstr>
  </property>
  <property fmtid="{D5CDD505-2E9C-101B-9397-08002B2CF9AE}" pid="12" name="ClassificationContentMarkingFooterLocations">
    <vt:lpwstr>Office Theme:8</vt:lpwstr>
  </property>
  <property fmtid="{D5CDD505-2E9C-101B-9397-08002B2CF9AE}" pid="13" name="ClassificationContentMarkingFooterText">
    <vt:lpwstr>OFFICIAL</vt:lpwstr>
  </property>
</Properties>
</file>