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7"/>
  </p:notesMasterIdLst>
  <p:sldIdLst>
    <p:sldId id="257" r:id="rId5"/>
    <p:sldId id="258" r:id="rId6"/>
  </p:sldIdLst>
  <p:sldSz cx="12801600" cy="9601200" type="A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44" userDrawn="1">
          <p15:clr>
            <a:srgbClr val="A4A3A4"/>
          </p15:clr>
        </p15:guide>
        <p15:guide id="2" pos="3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00"/>
    <a:srgbClr val="CC0099"/>
    <a:srgbClr val="339966"/>
    <a:srgbClr val="FF0000"/>
    <a:srgbClr val="FF3300"/>
    <a:srgbClr val="CC6600"/>
    <a:srgbClr val="006666"/>
    <a:srgbClr val="669900"/>
    <a:srgbClr val="C05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AC9470-69CB-355A-AE62-2A7050B1FCC8}" v="1" dt="2025-03-18T11:34:09.275"/>
    <p1510:client id="{D24927E9-FA19-0B5A-D7DB-4FD065BCBB48}" v="92" dt="2025-03-17T09:43:42.8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6" d="100"/>
          <a:sy n="76" d="100"/>
        </p:scale>
        <p:origin x="1770" y="102"/>
      </p:cViewPr>
      <p:guideLst>
        <p:guide orient="horz" pos="2744"/>
        <p:guide pos="3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10EC61-9778-4256-BA43-101CB726C658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5064E-2DF6-4C12-A15C-C113121E6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969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1005" y="2706894"/>
            <a:ext cx="9304726" cy="186779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2011" y="4937760"/>
            <a:ext cx="7662715" cy="22268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7858-BE9B-4219-8C55-03768C553114}" type="datetime1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486EC-9969-475D-80FF-E76115500A17}" type="datetime1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36384" y="348952"/>
            <a:ext cx="2463016" cy="7434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7337" y="348952"/>
            <a:ext cx="7206601" cy="7434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3289-6629-427B-8D2F-028F45931B3B}" type="datetime1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1062B-13CF-48C0-A594-292741DBFFFE}" type="datetime1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717" y="5599356"/>
            <a:ext cx="9304726" cy="173063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717" y="3693236"/>
            <a:ext cx="9304726" cy="190612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BF0B5-B640-4C1C-BA5E-B761B4A183BA}" type="datetime1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7337" y="2033196"/>
            <a:ext cx="4834809" cy="57506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64591" y="2033196"/>
            <a:ext cx="4834809" cy="57506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AD812-9C34-46F5-BD8A-C36AE6ABDDD9}" type="datetime1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337" y="1950497"/>
            <a:ext cx="4836710" cy="81287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337" y="2763371"/>
            <a:ext cx="4836710" cy="50204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60790" y="1950497"/>
            <a:ext cx="4838610" cy="81287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60790" y="2763371"/>
            <a:ext cx="4838610" cy="50204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BEEE5-80F0-4014-A454-0891B16A4059}" type="datetime1">
              <a:rPr lang="en-US" smtClean="0"/>
              <a:t>5/13/2025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607B2-7953-4EB2-AD84-6F9A2F4EB350}" type="datetime1">
              <a:rPr lang="en-US" smtClean="0"/>
              <a:t>5/13/2025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D5AE3-D06F-46C7-AA94-2C8D968F0236}" type="datetime1">
              <a:rPr lang="en-US" smtClean="0"/>
              <a:t>5/13/2025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337" y="346934"/>
            <a:ext cx="3601401" cy="14764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9870" y="346935"/>
            <a:ext cx="6119530" cy="74368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7337" y="1823422"/>
            <a:ext cx="3601401" cy="596040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19DD0-A3E9-4E6D-A1E8-3AD855BB3FBA}" type="datetime1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5637" y="6099586"/>
            <a:ext cx="6568042" cy="7200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45637" y="778585"/>
            <a:ext cx="6568042" cy="522821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5637" y="6819677"/>
            <a:ext cx="6568042" cy="102264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A748-9E0F-4C70-8560-5BC403597F9F}" type="datetime1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337" y="348952"/>
            <a:ext cx="9852063" cy="14522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337" y="2033196"/>
            <a:ext cx="9852063" cy="57506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37" y="8076304"/>
            <a:ext cx="2554238" cy="4639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AC7B0-163A-42E6-B102-3A1197996580}" type="datetime1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0135" y="8076304"/>
            <a:ext cx="3466467" cy="4639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5161" y="8076304"/>
            <a:ext cx="2554238" cy="4639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273A6F-AD40-590E-96BD-2D9E1463BDC3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6125232" y="9326880"/>
            <a:ext cx="585346" cy="153888"/>
          </a:xfrm>
          <a:prstGeom prst="rect">
            <a:avLst/>
          </a:prstGeom>
        </p:spPr>
        <p:txBody>
          <a:bodyPr horzOverflow="overflow" wrap="square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00">
                    <a:alpha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OFFICIAL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6479" y="3842930"/>
            <a:ext cx="2978722" cy="5355312"/>
          </a:xfrm>
          <a:prstGeom prst="rect">
            <a:avLst/>
          </a:prstGeom>
          <a:noFill/>
          <a:ln w="57150">
            <a:solidFill>
              <a:srgbClr val="339966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b="1" dirty="0"/>
              <a:t>Background of school</a:t>
            </a:r>
          </a:p>
          <a:p>
            <a:r>
              <a:rPr lang="en-GB" dirty="0"/>
              <a:t>- Wyndcliffe Primary School, is a larger than average inner city Primary School set over two sites with cohort of 592 young people with 154 on the SEND Register (26%). </a:t>
            </a:r>
          </a:p>
          <a:p>
            <a:r>
              <a:rPr lang="en-GB" dirty="0"/>
              <a:t>- The school currently has a Resource Base with 46 Young people with Autism and EHCPs</a:t>
            </a:r>
          </a:p>
          <a:p>
            <a:pPr defTabSz="918698"/>
            <a:r>
              <a:rPr lang="en-GB" dirty="0"/>
              <a:t>- Further 27x other CYP with SSPPs </a:t>
            </a:r>
          </a:p>
          <a:p>
            <a:pPr defTabSz="918698"/>
            <a:r>
              <a:rPr lang="en-GB" dirty="0"/>
              <a:t>- Most parents do not / did not understand process required to support graduated approach or the Local  Authority OAG</a:t>
            </a:r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523999" y="1122179"/>
            <a:ext cx="5691273" cy="2308324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b="1" dirty="0"/>
              <a:t>Plan of Action </a:t>
            </a:r>
          </a:p>
          <a:p>
            <a:r>
              <a:rPr lang="en-GB" dirty="0"/>
              <a:t>Improve Outcomes for all CYP with or without Education Health Care Plans (EHCP) through staff / parent partnership </a:t>
            </a:r>
          </a:p>
          <a:p>
            <a:r>
              <a:rPr lang="en-GB" dirty="0"/>
              <a:t>Greater understanding of the Graduated Approach Collective Actions required from all stakeholders using OAG to fully engage within the process.</a:t>
            </a:r>
          </a:p>
          <a:p>
            <a:r>
              <a:rPr lang="en-GB" dirty="0"/>
              <a:t>Co-Production team and working partnership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5909" y="7135541"/>
            <a:ext cx="8406798" cy="2031325"/>
          </a:xfrm>
          <a:prstGeom prst="rect">
            <a:avLst/>
          </a:prstGeom>
          <a:noFill/>
          <a:ln w="57150">
            <a:solidFill>
              <a:srgbClr val="3399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lvl="0"/>
            <a:r>
              <a:rPr lang="en-GB" b="1" dirty="0"/>
              <a:t>Learning Points Initial question</a:t>
            </a:r>
          </a:p>
          <a:p>
            <a:pPr lvl="0"/>
            <a:r>
              <a:rPr lang="en-GB" dirty="0"/>
              <a:t>- What is our data telling us about  parental understanding of the Graduated Approach?</a:t>
            </a:r>
          </a:p>
          <a:p>
            <a:pPr lvl="0"/>
            <a:r>
              <a:rPr lang="en-GB" dirty="0"/>
              <a:t>- What recommendations and guidance does the OAG share – where are our gaps? </a:t>
            </a:r>
          </a:p>
          <a:p>
            <a:pPr lvl="0"/>
            <a:r>
              <a:rPr lang="en-GB" dirty="0"/>
              <a:t>- Developing confidence of staff in understanding Graduated Approach and SEND.</a:t>
            </a:r>
          </a:p>
          <a:p>
            <a:pPr lvl="0"/>
            <a:r>
              <a:rPr lang="en-GB" dirty="0"/>
              <a:t>- Co-Production partnership parents, staff and outside agencies to fully develop joined up approach  for all CYP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963344" y="886295"/>
            <a:ext cx="3416218" cy="5355312"/>
          </a:xfrm>
          <a:prstGeom prst="rect">
            <a:avLst/>
          </a:prstGeom>
          <a:ln w="76200"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/>
              <a:t>Focus around Implementation of action research  in light of the OAG guidance</a:t>
            </a:r>
          </a:p>
          <a:p>
            <a:r>
              <a:rPr lang="en-GB" dirty="0"/>
              <a:t>The family centred support In light of the Co Production / SEND graduated approach guidance. How much do our families know</a:t>
            </a:r>
          </a:p>
          <a:p>
            <a:r>
              <a:rPr lang="en-GB" dirty="0"/>
              <a:t> </a:t>
            </a:r>
          </a:p>
          <a:p>
            <a:pPr lvl="0"/>
            <a:r>
              <a:rPr lang="en-GB" dirty="0"/>
              <a:t>How confident are teachers in understanding and removing barriers to learning needs within WPS setting? </a:t>
            </a:r>
          </a:p>
          <a:p>
            <a:r>
              <a:rPr lang="en-GB" dirty="0"/>
              <a:t> </a:t>
            </a:r>
          </a:p>
          <a:p>
            <a:pPr lvl="0"/>
            <a:r>
              <a:rPr lang="en-GB" dirty="0"/>
              <a:t>Are teachers working in partnership with parent / carers to understand needs of CYP and to plan and review support strategies within the Graduated Approach?</a:t>
            </a:r>
          </a:p>
          <a:p>
            <a:endParaRPr lang="en-GB" dirty="0"/>
          </a:p>
        </p:txBody>
      </p:sp>
      <p:sp>
        <p:nvSpPr>
          <p:cNvPr id="9" name="Right Arrow 8"/>
          <p:cNvSpPr/>
          <p:nvPr/>
        </p:nvSpPr>
        <p:spPr>
          <a:xfrm>
            <a:off x="3598605" y="4571805"/>
            <a:ext cx="748319" cy="4703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 rot="16200000">
            <a:off x="4879213" y="3507610"/>
            <a:ext cx="684296" cy="5300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>
            <a:off x="7215273" y="1727084"/>
            <a:ext cx="1748071" cy="711315"/>
          </a:xfrm>
          <a:prstGeom prst="rightArrow">
            <a:avLst>
              <a:gd name="adj1" fmla="val 50000"/>
              <a:gd name="adj2" fmla="val 387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4346925" y="4269804"/>
            <a:ext cx="4396462" cy="1754326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b="1" dirty="0"/>
              <a:t>Action Research Project </a:t>
            </a:r>
          </a:p>
          <a:p>
            <a:r>
              <a:rPr lang="en-GB" dirty="0"/>
              <a:t>Ordinarily Available Guidance to support the achievement of  Inclusion Quality Award highlighting  Inclusive support for staff, parents and Co-production community using OAG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819400" y="234046"/>
            <a:ext cx="6033965" cy="67710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/>
              <a:t>Implementation of OAG at Wyndcliffe Primary School</a:t>
            </a:r>
            <a:r>
              <a:rPr lang="en-GB" b="1" dirty="0"/>
              <a:t> </a:t>
            </a:r>
          </a:p>
          <a:p>
            <a:r>
              <a:rPr lang="en-GB" b="1" dirty="0"/>
              <a:t> </a:t>
            </a:r>
          </a:p>
        </p:txBody>
      </p:sp>
      <p:pic>
        <p:nvPicPr>
          <p:cNvPr id="21" name="Picture 2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54" y="183378"/>
            <a:ext cx="1607246" cy="938801"/>
          </a:xfrm>
          <a:prstGeom prst="rect">
            <a:avLst/>
          </a:prstGeom>
          <a:noFill/>
        </p:spPr>
      </p:pic>
      <p:sp>
        <p:nvSpPr>
          <p:cNvPr id="10" name="Down Arrow 9"/>
          <p:cNvSpPr/>
          <p:nvPr/>
        </p:nvSpPr>
        <p:spPr>
          <a:xfrm>
            <a:off x="9878908" y="616161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130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7" grpId="0" animBg="1"/>
      <p:bldP spid="9" grpId="0" animBg="1"/>
      <p:bldP spid="12" grpId="0" animBg="1"/>
      <p:bldP spid="14" grpId="0" animBg="1"/>
      <p:bldP spid="18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6478" y="897991"/>
            <a:ext cx="4489024" cy="7571303"/>
          </a:xfrm>
          <a:prstGeom prst="rect">
            <a:avLst/>
          </a:prstGeom>
          <a:noFill/>
          <a:ln w="57150">
            <a:solidFill>
              <a:srgbClr val="3399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lvl="0"/>
            <a:r>
              <a:rPr lang="en-GB" b="1" dirty="0"/>
              <a:t>Implementation of Research project </a:t>
            </a:r>
          </a:p>
          <a:p>
            <a:pPr marL="285750" lvl="0" indent="-285750">
              <a:buFontTx/>
              <a:buChar char="-"/>
            </a:pPr>
            <a:r>
              <a:rPr lang="en-GB" dirty="0"/>
              <a:t>Questionnaires to parents and staff  to identify support required </a:t>
            </a:r>
          </a:p>
          <a:p>
            <a:pPr marL="285750" lvl="0" indent="-285750">
              <a:buFontTx/>
              <a:buChar char="-"/>
            </a:pPr>
            <a:r>
              <a:rPr lang="en-GB" dirty="0"/>
              <a:t>Co Production training events using school as a venue to bring all teams from across city into school, parents staff invited to gain greater clarity joined up approach across city</a:t>
            </a:r>
          </a:p>
          <a:p>
            <a:pPr marL="285750" lvl="0" indent="-285750">
              <a:buFontTx/>
              <a:buChar char="-"/>
            </a:pPr>
            <a:r>
              <a:rPr lang="en-GB" dirty="0"/>
              <a:t>Workshops with all outside agencies presenting and supporting with guidance for parents</a:t>
            </a:r>
          </a:p>
          <a:p>
            <a:pPr marL="285750" lvl="0" indent="-285750">
              <a:buFontTx/>
              <a:buChar char="-"/>
            </a:pPr>
            <a:r>
              <a:rPr lang="en-GB" dirty="0"/>
              <a:t>Staff training events from outside agencies including PSS, CAT, SALT to support understanding &amp; use of OAG guidance and aid HQT and impact for SEND</a:t>
            </a:r>
          </a:p>
          <a:p>
            <a:pPr marL="285750" lvl="0" indent="-285750">
              <a:buFontTx/>
              <a:buChar char="-"/>
            </a:pPr>
            <a:r>
              <a:rPr lang="en-GB" dirty="0"/>
              <a:t>Weekly staff and parent meetings to support clarification around guidance and signpost further clarity</a:t>
            </a:r>
          </a:p>
          <a:p>
            <a:pPr marL="285750" lvl="0" indent="-285750">
              <a:buFontTx/>
              <a:buChar char="-"/>
            </a:pPr>
            <a:r>
              <a:rPr lang="en-GB" dirty="0"/>
              <a:t>Walk rounds from outside agencies to confirm staff use of OAG within teaching</a:t>
            </a:r>
          </a:p>
          <a:p>
            <a:pPr marL="285750" lvl="0" indent="-285750">
              <a:buFontTx/>
              <a:buChar char="-"/>
            </a:pPr>
            <a:r>
              <a:rPr lang="en-GB" dirty="0"/>
              <a:t>Audits completed to confirm use of OAG guidance</a:t>
            </a:r>
          </a:p>
          <a:p>
            <a:pPr marL="285750" lvl="0" indent="-285750">
              <a:buFontTx/>
              <a:buChar char="-"/>
            </a:pPr>
            <a:r>
              <a:rPr lang="en-GB" dirty="0"/>
              <a:t>School staff support in Resource Base greater clarity of need and support requirements</a:t>
            </a:r>
          </a:p>
          <a:p>
            <a:pPr marL="285750" lvl="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189723" y="3827592"/>
            <a:ext cx="3394058" cy="5632311"/>
          </a:xfrm>
          <a:prstGeom prst="rect">
            <a:avLst/>
          </a:prstGeom>
          <a:noFill/>
          <a:ln w="57150">
            <a:solidFill>
              <a:srgbClr val="CC00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b="1" dirty="0"/>
              <a:t>Impact </a:t>
            </a:r>
          </a:p>
          <a:p>
            <a:pPr marL="285750" indent="-285750">
              <a:buFontTx/>
              <a:buChar char="-"/>
            </a:pPr>
            <a:r>
              <a:rPr lang="en-GB" dirty="0"/>
              <a:t>Improved Outcomes for all CYP through staff / parent partnership </a:t>
            </a:r>
          </a:p>
          <a:p>
            <a:pPr marL="285750" indent="-285750">
              <a:buFontTx/>
              <a:buChar char="-"/>
            </a:pPr>
            <a:r>
              <a:rPr lang="en-GB" dirty="0"/>
              <a:t>Greater clarity around the Graduated Approach and collective actions required to fully engage all within the process</a:t>
            </a:r>
          </a:p>
          <a:p>
            <a:pPr marL="285750" indent="-285750">
              <a:buFontTx/>
              <a:buChar char="-"/>
            </a:pPr>
            <a:r>
              <a:rPr lang="en-GB" dirty="0"/>
              <a:t>All CYP make good to outstanding progress from starting points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School Achieved IQM with Centre of Excellence, Outstanding OFSTED with Good review for Autism Resource Base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endParaRPr lang="en-GB" dirty="0"/>
          </a:p>
        </p:txBody>
      </p:sp>
      <p:sp>
        <p:nvSpPr>
          <p:cNvPr id="13" name="Right Arrow 12"/>
          <p:cNvSpPr/>
          <p:nvPr/>
        </p:nvSpPr>
        <p:spPr>
          <a:xfrm rot="5400000">
            <a:off x="6508115" y="3071196"/>
            <a:ext cx="810912" cy="5285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>
            <a:off x="5028949" y="1143000"/>
            <a:ext cx="1038052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9095386" y="3863451"/>
            <a:ext cx="3428999" cy="4524315"/>
          </a:xfrm>
          <a:prstGeom prst="rect">
            <a:avLst/>
          </a:prstGeom>
          <a:noFill/>
          <a:ln w="76200">
            <a:solidFill>
              <a:srgbClr val="CC00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b="1" dirty="0"/>
              <a:t>Next Steps</a:t>
            </a:r>
          </a:p>
          <a:p>
            <a:pPr marL="285750" indent="-285750">
              <a:buFontTx/>
              <a:buChar char="-"/>
            </a:pPr>
            <a:r>
              <a:rPr lang="en-GB" dirty="0"/>
              <a:t>Working with Local Community greater understanding of SEND and provision requirements</a:t>
            </a:r>
          </a:p>
          <a:p>
            <a:pPr marL="285750" indent="-285750">
              <a:buFontTx/>
              <a:buChar char="-"/>
            </a:pPr>
            <a:r>
              <a:rPr lang="en-GB" dirty="0"/>
              <a:t>- Co-Production project and holistic work with SEND CYP and families</a:t>
            </a:r>
          </a:p>
          <a:p>
            <a:pPr marL="285750" indent="-285750">
              <a:buFontTx/>
              <a:buChar char="-"/>
            </a:pPr>
            <a:r>
              <a:rPr lang="en-GB" dirty="0"/>
              <a:t>Strategic work around staff training providing  greater use of OAG within all Key Stages especially EYFS</a:t>
            </a:r>
          </a:p>
          <a:p>
            <a:pPr marL="285750" indent="-285750">
              <a:buFontTx/>
              <a:buChar char="-"/>
            </a:pPr>
            <a:r>
              <a:rPr lang="en-GB" dirty="0"/>
              <a:t>Workshops with all outside agencies including SENAR to show total joined up approach</a:t>
            </a:r>
          </a:p>
          <a:p>
            <a:pPr marL="285750" indent="-285750">
              <a:buFontTx/>
              <a:buChar char="-"/>
            </a:pPr>
            <a:r>
              <a:rPr lang="en-GB" dirty="0"/>
              <a:t>IQM Flagship School status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sp>
        <p:nvSpPr>
          <p:cNvPr id="20" name="Bent-Up Arrow 19"/>
          <p:cNvSpPr/>
          <p:nvPr/>
        </p:nvSpPr>
        <p:spPr>
          <a:xfrm>
            <a:off x="8758002" y="8527096"/>
            <a:ext cx="2020507" cy="93280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67001" y="341999"/>
            <a:ext cx="6523928" cy="3139321"/>
          </a:xfrm>
          <a:prstGeom prst="rect">
            <a:avLst/>
          </a:prstGeom>
          <a:noFill/>
          <a:ln w="57150">
            <a:solidFill>
              <a:srgbClr val="3399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lvl="0"/>
            <a:r>
              <a:rPr lang="en-GB" b="1" dirty="0"/>
              <a:t>Learning Points / Reflections</a:t>
            </a:r>
          </a:p>
          <a:p>
            <a:pPr marL="285750" lvl="0" indent="-285750">
              <a:buFontTx/>
              <a:buChar char="-"/>
            </a:pPr>
            <a:r>
              <a:rPr lang="en-GB" dirty="0"/>
              <a:t>Many parents able to share with OFSTED and IQM with clarity around OAG and implementation of support in school </a:t>
            </a:r>
          </a:p>
          <a:p>
            <a:pPr marL="285750" lvl="0" indent="-285750">
              <a:buFontTx/>
              <a:buChar char="-"/>
            </a:pPr>
            <a:r>
              <a:rPr lang="en-GB" dirty="0"/>
              <a:t>Staff able to deliver HQT but still require further clarity around EYFS OAG (being created) </a:t>
            </a:r>
          </a:p>
          <a:p>
            <a:pPr marL="285750" lvl="0" indent="-285750">
              <a:buFontTx/>
              <a:buChar char="-"/>
            </a:pPr>
            <a:r>
              <a:rPr lang="en-GB" dirty="0"/>
              <a:t>Further work required to support within EYFS around implementation of C&amp;L and SALT elements of OAG</a:t>
            </a:r>
          </a:p>
          <a:p>
            <a:pPr marL="285750" lvl="0" indent="-285750">
              <a:buFontTx/>
              <a:buChar char="-"/>
            </a:pPr>
            <a:r>
              <a:rPr lang="en-GB" dirty="0"/>
              <a:t>Co-Production partnership parents, staff and outside agencies to fully develop joined up approach  for all CYP</a:t>
            </a:r>
          </a:p>
          <a:p>
            <a:pPr marL="285750" lvl="0" indent="-285750">
              <a:buFontTx/>
              <a:buChar char="-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6169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3" grpId="0" animBg="1"/>
      <p:bldP spid="14" grpId="0" animBg="1"/>
      <p:bldP spid="17" grpId="0" animBg="1"/>
      <p:bldP spid="20" grpId="0" animBg="1"/>
      <p:bldP spid="1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3DAFEC90788A47A3F1964604A77DCB" ma:contentTypeVersion="11" ma:contentTypeDescription="Create a new document." ma:contentTypeScope="" ma:versionID="a76a22b9fe13099e67d9de44f3730ab7">
  <xsd:schema xmlns:xsd="http://www.w3.org/2001/XMLSchema" xmlns:xs="http://www.w3.org/2001/XMLSchema" xmlns:p="http://schemas.microsoft.com/office/2006/metadata/properties" xmlns:ns2="bbfb9cd0-9a67-466a-80b4-0a02ac1b736a" xmlns:ns3="b5310ec2-39a6-43f7-aa10-6e67189019ef" targetNamespace="http://schemas.microsoft.com/office/2006/metadata/properties" ma:root="true" ma:fieldsID="4dee7e04a54811e603fe9014dba51834" ns2:_="" ns3:_="">
    <xsd:import namespace="bbfb9cd0-9a67-466a-80b4-0a02ac1b736a"/>
    <xsd:import namespace="b5310ec2-39a6-43f7-aa10-6e67189019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fb9cd0-9a67-466a-80b4-0a02ac1b73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f7eb6393-bae5-439c-9df7-ed1047f9224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310ec2-39a6-43f7-aa10-6e67189019e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c95e8649-f115-42fd-bc0b-f30bac37ddf9}" ma:internalName="TaxCatchAll" ma:showField="CatchAllData" ma:web="b5310ec2-39a6-43f7-aa10-6e67189019e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bfb9cd0-9a67-466a-80b4-0a02ac1b736a">
      <Terms xmlns="http://schemas.microsoft.com/office/infopath/2007/PartnerControls"/>
    </lcf76f155ced4ddcb4097134ff3c332f>
    <TaxCatchAll xmlns="b5310ec2-39a6-43f7-aa10-6e67189019e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8F1D42A-B99A-4830-B3EE-06FEC6467A4C}"/>
</file>

<file path=customXml/itemProps2.xml><?xml version="1.0" encoding="utf-8"?>
<ds:datastoreItem xmlns:ds="http://schemas.openxmlformats.org/officeDocument/2006/customXml" ds:itemID="{BD4B0D39-5AB9-4581-B73A-96074034F0CA}">
  <ds:schemaRefs>
    <ds:schemaRef ds:uri="http://schemas.microsoft.com/office/2006/metadata/properties"/>
    <ds:schemaRef ds:uri="53cceb26-af4f-4e31-99e2-955404c37630"/>
    <ds:schemaRef ds:uri="http://schemas.microsoft.com/office/2006/documentManagement/types"/>
    <ds:schemaRef ds:uri="http://schemas.microsoft.com/sharepoint/v3"/>
    <ds:schemaRef ds:uri="http://purl.org/dc/elements/1.1/"/>
    <ds:schemaRef ds:uri="cf5e869b-aaa4-473e-98fa-a2f0c090429f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C32F380-9FAA-4BF3-9F92-20C90B6D7B4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2873</TotalTime>
  <Words>624</Words>
  <Application>Microsoft Office PowerPoint</Application>
  <PresentationFormat>A3 Paper (297x420 mm)</PresentationFormat>
  <Paragraphs>52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4</dc:title>
  <dc:creator>Heather Wood</dc:creator>
  <cp:lastModifiedBy>Heather Wood</cp:lastModifiedBy>
  <cp:revision>61</cp:revision>
  <dcterms:created xsi:type="dcterms:W3CDTF">2006-08-16T00:00:00Z</dcterms:created>
  <dcterms:modified xsi:type="dcterms:W3CDTF">2025-05-13T16:01:24Z</dcterms:modified>
  <dc:identifier>DAGR8ug95Eo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0x010100F73DAFEC90788A47A3F1964604A77DCB</vt:lpwstr>
  </property>
  <property fmtid="{D5CDD505-2E9C-101B-9397-08002B2CF9AE}" pid="3" name="MediaServiceImageTags">
    <vt:lpwstr/>
  </property>
  <property fmtid="{D5CDD505-2E9C-101B-9397-08002B2CF9AE}" pid="4" name="MSIP_Label_a17471b1-27ab-4640-9264-e69a67407ca3_Enabled">
    <vt:lpwstr>true</vt:lpwstr>
  </property>
  <property fmtid="{D5CDD505-2E9C-101B-9397-08002B2CF9AE}" pid="5" name="MSIP_Label_a17471b1-27ab-4640-9264-e69a67407ca3_SetDate">
    <vt:lpwstr>2025-03-17T09:39:27Z</vt:lpwstr>
  </property>
  <property fmtid="{D5CDD505-2E9C-101B-9397-08002B2CF9AE}" pid="6" name="MSIP_Label_a17471b1-27ab-4640-9264-e69a67407ca3_Method">
    <vt:lpwstr>Standard</vt:lpwstr>
  </property>
  <property fmtid="{D5CDD505-2E9C-101B-9397-08002B2CF9AE}" pid="7" name="MSIP_Label_a17471b1-27ab-4640-9264-e69a67407ca3_Name">
    <vt:lpwstr>BCC - OFFICIAL</vt:lpwstr>
  </property>
  <property fmtid="{D5CDD505-2E9C-101B-9397-08002B2CF9AE}" pid="8" name="MSIP_Label_a17471b1-27ab-4640-9264-e69a67407ca3_SiteId">
    <vt:lpwstr>699ace67-d2e4-4bcd-b303-d2bbe2b9bbf1</vt:lpwstr>
  </property>
  <property fmtid="{D5CDD505-2E9C-101B-9397-08002B2CF9AE}" pid="9" name="MSIP_Label_a17471b1-27ab-4640-9264-e69a67407ca3_ActionId">
    <vt:lpwstr>d589a22e-e4e8-4b0a-8570-d84fbd937a78</vt:lpwstr>
  </property>
  <property fmtid="{D5CDD505-2E9C-101B-9397-08002B2CF9AE}" pid="10" name="MSIP_Label_a17471b1-27ab-4640-9264-e69a67407ca3_ContentBits">
    <vt:lpwstr>2</vt:lpwstr>
  </property>
  <property fmtid="{D5CDD505-2E9C-101B-9397-08002B2CF9AE}" pid="11" name="MSIP_Label_a17471b1-27ab-4640-9264-e69a67407ca3_Tag">
    <vt:lpwstr>10, 3, 0, 2</vt:lpwstr>
  </property>
  <property fmtid="{D5CDD505-2E9C-101B-9397-08002B2CF9AE}" pid="12" name="ClassificationContentMarkingFooterLocations">
    <vt:lpwstr>Office Theme:8</vt:lpwstr>
  </property>
  <property fmtid="{D5CDD505-2E9C-101B-9397-08002B2CF9AE}" pid="13" name="ClassificationContentMarkingFooterText">
    <vt:lpwstr>OFFICIAL</vt:lpwstr>
  </property>
</Properties>
</file>