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sldIdLst>
    <p:sldId id="256" r:id="rId5"/>
    <p:sldId id="257" r:id="rId6"/>
  </p:sldIdLst>
  <p:sldSz cx="12801600" cy="9601200" type="A3"/>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177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604876" y="1574597"/>
            <a:ext cx="11588648" cy="4442155"/>
          </a:xfrm>
        </p:spPr>
        <p:txBody>
          <a:bodyPr anchor="b">
            <a:normAutofit/>
          </a:bodyPr>
          <a:lstStyle>
            <a:lvl1pPr algn="l">
              <a:defRPr sz="10666"/>
            </a:lvl1pPr>
          </a:lstStyle>
          <a:p>
            <a:r>
              <a:rPr lang="en-US"/>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604876" y="6618427"/>
            <a:ext cx="11588648" cy="2073859"/>
          </a:xfrm>
        </p:spPr>
        <p:txBody>
          <a:bodyPr>
            <a:normAutofit/>
          </a:bodyPr>
          <a:lstStyle>
            <a:lvl1pPr marL="0" indent="0" algn="l">
              <a:buNone/>
              <a:defRPr sz="3733"/>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604876" y="8898891"/>
            <a:ext cx="2880360" cy="511175"/>
          </a:xfrm>
        </p:spPr>
        <p:txBody>
          <a:bodyPr/>
          <a:lstStyle/>
          <a:p>
            <a:fld id="{965A7A7B-B71A-428D-833F-0F3507A6DB13}" type="datetimeFigureOut">
              <a:rPr lang="en-US" dirty="0"/>
              <a:t>4/11/2025</a:t>
            </a:fld>
            <a:endParaRPr lang="en-US"/>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9313164" y="8898891"/>
            <a:ext cx="2880360" cy="511175"/>
          </a:xfrm>
        </p:spPr>
        <p:txBody>
          <a:bodyPr/>
          <a:lstStyle/>
          <a:p>
            <a:fld id="{A65A5C87-DF58-40C8-B092-1DE63DB4547E}" type="slidenum">
              <a:rPr lang="en-US" dirty="0"/>
              <a:t>‹#›</a:t>
            </a:fld>
            <a:endParaRPr lang="en-US"/>
          </a:p>
        </p:txBody>
      </p:sp>
      <p:sp>
        <p:nvSpPr>
          <p:cNvPr id="8" name="Rectangle 7">
            <a:extLst>
              <a:ext uri="{FF2B5EF4-FFF2-40B4-BE49-F238E27FC236}">
                <a16:creationId xmlns:a16="http://schemas.microsoft.com/office/drawing/2014/main" id="{8D06CE56-3881-4ADA-8CEF-D18B02C242A3}"/>
              </a:ext>
            </a:extLst>
          </p:cNvPr>
          <p:cNvSpPr/>
          <p:nvPr/>
        </p:nvSpPr>
        <p:spPr>
          <a:xfrm rot="5400000">
            <a:off x="874818" y="608723"/>
            <a:ext cx="204826" cy="7392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79F3C543-62EC-4433-9C93-A2CD8764E9B4}"/>
              </a:ext>
            </a:extLst>
          </p:cNvPr>
          <p:cNvSpPr/>
          <p:nvPr/>
        </p:nvSpPr>
        <p:spPr>
          <a:xfrm flipV="1">
            <a:off x="607585" y="6301682"/>
            <a:ext cx="11586431" cy="25603"/>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4873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F248F9EB-9D34-4B41-B66C-5FAF50876D2D}" type="datetimeFigureOut">
              <a:rPr lang="en-US" dirty="0"/>
              <a:t>4/11/2025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A65A5C87-DF58-40C8-B092-1DE63DB4547E}" type="slidenum">
              <a:rPr lang="en-US" dirty="0"/>
              <a:t>‹#›</a:t>
            </a:fld>
            <a:endParaRPr lang="en-US"/>
          </a:p>
        </p:txBody>
      </p:sp>
    </p:spTree>
    <p:extLst>
      <p:ext uri="{BB962C8B-B14F-4D97-AF65-F5344CB8AC3E}">
        <p14:creationId xmlns:p14="http://schemas.microsoft.com/office/powerpoint/2010/main" val="1638825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9161145" y="511175"/>
            <a:ext cx="2760345" cy="8136573"/>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80110" y="511175"/>
            <a:ext cx="8121015" cy="81365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34489A26-CAA1-4690-8C1F-1641B1B97745}" type="datetimeFigureOut">
              <a:rPr lang="en-US" dirty="0"/>
              <a:t>4/11/2025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A65A5C87-DF58-40C8-B092-1DE63DB4547E}" type="slidenum">
              <a:rPr lang="en-US" dirty="0"/>
              <a:t>‹#›</a:t>
            </a:fld>
            <a:endParaRPr lang="en-US"/>
          </a:p>
        </p:txBody>
      </p:sp>
    </p:spTree>
    <p:extLst>
      <p:ext uri="{BB962C8B-B14F-4D97-AF65-F5344CB8AC3E}">
        <p14:creationId xmlns:p14="http://schemas.microsoft.com/office/powerpoint/2010/main" val="64847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86120" y="0"/>
            <a:ext cx="11725819" cy="2826328"/>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sp>
      <p:sp useBgFill="1">
        <p:nvSpPr>
          <p:cNvPr id="10" name="Rectangle 9">
            <a:extLst>
              <a:ext uri="{FF2B5EF4-FFF2-40B4-BE49-F238E27FC236}">
                <a16:creationId xmlns:a16="http://schemas.microsoft.com/office/drawing/2014/main" id="{04727B71-B4B6-4823-80A1-68C40B475118}"/>
              </a:ext>
            </a:extLst>
          </p:cNvPr>
          <p:cNvSpPr/>
          <p:nvPr/>
        </p:nvSpPr>
        <p:spPr>
          <a:xfrm>
            <a:off x="595274" y="0"/>
            <a:ext cx="11713464" cy="2816352"/>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79A6DB05-9FB5-4B07-8675-74C23D4FD89D}"/>
              </a:ext>
            </a:extLst>
          </p:cNvPr>
          <p:cNvSpPr/>
          <p:nvPr/>
        </p:nvSpPr>
        <p:spPr>
          <a:xfrm>
            <a:off x="523776" y="1102293"/>
            <a:ext cx="134417" cy="9857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71347" y="768096"/>
            <a:ext cx="10676534" cy="1651406"/>
          </a:xfrm>
        </p:spPr>
        <p:txBody>
          <a:bodyPr>
            <a:normAutofit/>
          </a:bodyPr>
          <a:lstStyle>
            <a:lvl1pPr>
              <a:defRPr sz="5333"/>
            </a:lvl1pPr>
          </a:lstStyle>
          <a:p>
            <a:r>
              <a:rPr lang="en-US"/>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71347" y="3469234"/>
            <a:ext cx="10676534" cy="51718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71346" y="8898891"/>
            <a:ext cx="2880360" cy="511175"/>
          </a:xfrm>
        </p:spPr>
        <p:txBody>
          <a:bodyPr/>
          <a:lstStyle/>
          <a:p>
            <a:fld id="{5CF65307-640F-4AE7-B0BE-50C709AD86C5}" type="datetimeFigureOut">
              <a:rPr lang="en-US" dirty="0"/>
              <a:t>4/11/2025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967521" y="8898891"/>
            <a:ext cx="2880360" cy="511175"/>
          </a:xfrm>
        </p:spPr>
        <p:txBody>
          <a:bodyPr/>
          <a:lstStyle/>
          <a:p>
            <a:fld id="{A65A5C87-DF58-40C8-B092-1DE63DB4547E}" type="slidenum">
              <a:rPr lang="en-US" dirty="0"/>
              <a:t>‹#›</a:t>
            </a:fld>
            <a:endParaRPr lang="en-US"/>
          </a:p>
        </p:txBody>
      </p:sp>
    </p:spTree>
    <p:extLst>
      <p:ext uri="{BB962C8B-B14F-4D97-AF65-F5344CB8AC3E}">
        <p14:creationId xmlns:p14="http://schemas.microsoft.com/office/powerpoint/2010/main" val="2209628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86120" y="6973989"/>
            <a:ext cx="11691704" cy="11521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A57D88DE-E462-4C8A-BF99-609390DFB781}"/>
              </a:ext>
            </a:extLst>
          </p:cNvPr>
          <p:cNvSpPr/>
          <p:nvPr/>
        </p:nvSpPr>
        <p:spPr>
          <a:xfrm>
            <a:off x="523776" y="7166013"/>
            <a:ext cx="153619" cy="7680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85673" y="896112"/>
            <a:ext cx="11435029" cy="5760720"/>
          </a:xfrm>
        </p:spPr>
        <p:txBody>
          <a:bodyPr anchor="b">
            <a:normAutofit/>
          </a:bodyPr>
          <a:lstStyle>
            <a:lvl1pPr>
              <a:defRPr sz="8800"/>
            </a:lvl1pPr>
          </a:lstStyle>
          <a:p>
            <a:r>
              <a:rPr lang="en-US"/>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83310" y="7143293"/>
            <a:ext cx="11137392" cy="819302"/>
          </a:xfrm>
        </p:spPr>
        <p:txBody>
          <a:bodyPr anchor="ctr">
            <a:normAutofit/>
          </a:bodyPr>
          <a:lstStyle>
            <a:lvl1pPr marL="0" indent="0">
              <a:buNone/>
              <a:defRPr sz="2667">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F77EA1F9-1F0F-4C65-8F6E-9729B924AAAC}" type="datetimeFigureOut">
              <a:rPr lang="en-US" dirty="0"/>
              <a:t>4/11/2025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A65A5C87-DF58-40C8-B092-1DE63DB4547E}" type="slidenum">
              <a:rPr lang="en-US" dirty="0"/>
              <a:t>‹#›</a:t>
            </a:fld>
            <a:endParaRPr lang="en-US"/>
          </a:p>
        </p:txBody>
      </p:sp>
    </p:spTree>
    <p:extLst>
      <p:ext uri="{BB962C8B-B14F-4D97-AF65-F5344CB8AC3E}">
        <p14:creationId xmlns:p14="http://schemas.microsoft.com/office/powerpoint/2010/main" val="298837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86120" y="0"/>
            <a:ext cx="11725819" cy="2826328"/>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sp>
      <p:sp useBgFill="1">
        <p:nvSpPr>
          <p:cNvPr id="11" name="Rectangle 10">
            <a:extLst>
              <a:ext uri="{FF2B5EF4-FFF2-40B4-BE49-F238E27FC236}">
                <a16:creationId xmlns:a16="http://schemas.microsoft.com/office/drawing/2014/main" id="{42677A9B-4D1D-4D80-912C-24570140A650}"/>
              </a:ext>
            </a:extLst>
          </p:cNvPr>
          <p:cNvSpPr/>
          <p:nvPr/>
        </p:nvSpPr>
        <p:spPr>
          <a:xfrm>
            <a:off x="595274" y="0"/>
            <a:ext cx="11713464" cy="2816352"/>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03DC8C98-510F-48C9-82B2-9E4F760A68DF}"/>
              </a:ext>
            </a:extLst>
          </p:cNvPr>
          <p:cNvSpPr/>
          <p:nvPr/>
        </p:nvSpPr>
        <p:spPr>
          <a:xfrm>
            <a:off x="523776" y="1102293"/>
            <a:ext cx="134417" cy="9857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71347" y="768096"/>
            <a:ext cx="10676534" cy="1651406"/>
          </a:xfrm>
        </p:spPr>
        <p:txBody>
          <a:bodyPr>
            <a:normAutofit/>
          </a:bodyPr>
          <a:lstStyle>
            <a:lvl1pPr>
              <a:defRPr sz="5333"/>
            </a:lvl1pPr>
          </a:lstStyle>
          <a:p>
            <a:r>
              <a:rPr lang="en-US"/>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71346" y="3469234"/>
            <a:ext cx="5184648" cy="51718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663233" y="3469234"/>
            <a:ext cx="5184648" cy="51718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71346" y="8898891"/>
            <a:ext cx="2880360" cy="511175"/>
          </a:xfrm>
        </p:spPr>
        <p:txBody>
          <a:bodyPr/>
          <a:lstStyle/>
          <a:p>
            <a:fld id="{202278E8-5F4B-47D5-A617-8CCDF75D6A33}" type="datetimeFigureOut">
              <a:rPr lang="en-US" dirty="0"/>
              <a:t>4/11/2025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967521" y="8898891"/>
            <a:ext cx="2880360" cy="511175"/>
          </a:xfrm>
        </p:spPr>
        <p:txBody>
          <a:bodyPr/>
          <a:lstStyle/>
          <a:p>
            <a:fld id="{A65A5C87-DF58-40C8-B092-1DE63DB4547E}" type="slidenum">
              <a:rPr lang="en-US" dirty="0"/>
              <a:t>‹#›</a:t>
            </a:fld>
            <a:endParaRPr lang="en-US"/>
          </a:p>
        </p:txBody>
      </p:sp>
    </p:spTree>
    <p:extLst>
      <p:ext uri="{BB962C8B-B14F-4D97-AF65-F5344CB8AC3E}">
        <p14:creationId xmlns:p14="http://schemas.microsoft.com/office/powerpoint/2010/main" val="652027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86120" y="0"/>
            <a:ext cx="11725819" cy="2826328"/>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sp>
      <p:sp useBgFill="1">
        <p:nvSpPr>
          <p:cNvPr id="13" name="Rectangle 12">
            <a:extLst>
              <a:ext uri="{FF2B5EF4-FFF2-40B4-BE49-F238E27FC236}">
                <a16:creationId xmlns:a16="http://schemas.microsoft.com/office/drawing/2014/main" id="{299500CE-917A-4D03-A7DF-71D8EBBC1537}"/>
              </a:ext>
            </a:extLst>
          </p:cNvPr>
          <p:cNvSpPr/>
          <p:nvPr/>
        </p:nvSpPr>
        <p:spPr>
          <a:xfrm>
            <a:off x="595274" y="0"/>
            <a:ext cx="11713464" cy="2816352"/>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C3D0D377-28B0-417D-886B-9483AF064975}"/>
              </a:ext>
            </a:extLst>
          </p:cNvPr>
          <p:cNvSpPr/>
          <p:nvPr/>
        </p:nvSpPr>
        <p:spPr>
          <a:xfrm>
            <a:off x="523776" y="1102293"/>
            <a:ext cx="134417" cy="9857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71347" y="768096"/>
            <a:ext cx="10676534" cy="1651406"/>
          </a:xfrm>
        </p:spPr>
        <p:txBody>
          <a:bodyPr>
            <a:normAutofit/>
          </a:bodyPr>
          <a:lstStyle>
            <a:lvl1pPr>
              <a:defRPr sz="5333"/>
            </a:lvl1pPr>
          </a:lstStyle>
          <a:p>
            <a:r>
              <a:rPr lang="en-US"/>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71346" y="3321710"/>
            <a:ext cx="5184648" cy="1153477"/>
          </a:xfrm>
        </p:spPr>
        <p:txBody>
          <a:bodyPr anchor="b"/>
          <a:lstStyle>
            <a:lvl1pPr marL="0" indent="0">
              <a:buNone/>
              <a:defRPr sz="3200" b="1" cap="none"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71346" y="4485163"/>
            <a:ext cx="5184648" cy="4155917"/>
          </a:xfrm>
        </p:spPr>
        <p:txBody>
          <a:bodyPr/>
          <a:lstStyle>
            <a:lvl1pPr>
              <a:defRPr sz="3200"/>
            </a:lvl1pPr>
            <a:lvl2pPr>
              <a:defRPr sz="2667"/>
            </a:lvl2pPr>
            <a:lvl3pPr>
              <a:defRPr sz="24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663233" y="3321710"/>
            <a:ext cx="5184648" cy="1153477"/>
          </a:xfrm>
        </p:spPr>
        <p:txBody>
          <a:bodyPr anchor="b"/>
          <a:lstStyle>
            <a:lvl1pPr marL="0" indent="0">
              <a:buNone/>
              <a:defRPr sz="3200" b="1" cap="none"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663233" y="4485163"/>
            <a:ext cx="5184648" cy="4155915"/>
          </a:xfrm>
        </p:spPr>
        <p:txBody>
          <a:bodyPr/>
          <a:lstStyle>
            <a:lvl1pPr>
              <a:defRPr sz="3200"/>
            </a:lvl1pPr>
            <a:lvl2pPr>
              <a:defRPr sz="2667"/>
            </a:lvl2pPr>
            <a:lvl3pPr>
              <a:defRPr sz="24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71346" y="8898891"/>
            <a:ext cx="2880360" cy="511175"/>
          </a:xfrm>
        </p:spPr>
        <p:txBody>
          <a:bodyPr/>
          <a:lstStyle/>
          <a:p>
            <a:fld id="{16AAFA52-7A21-407F-8339-40DF182D7460}" type="datetimeFigureOut">
              <a:rPr lang="en-US" dirty="0"/>
              <a:t>4/11/2025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967521" y="8898891"/>
            <a:ext cx="2880360" cy="511175"/>
          </a:xfrm>
        </p:spPr>
        <p:txBody>
          <a:bodyPr/>
          <a:lstStyle/>
          <a:p>
            <a:fld id="{A65A5C87-DF58-40C8-B092-1DE63DB4547E}" type="slidenum">
              <a:rPr lang="en-US" dirty="0"/>
              <a:t>‹#›</a:t>
            </a:fld>
            <a:endParaRPr lang="en-US"/>
          </a:p>
        </p:txBody>
      </p:sp>
    </p:spTree>
    <p:extLst>
      <p:ext uri="{BB962C8B-B14F-4D97-AF65-F5344CB8AC3E}">
        <p14:creationId xmlns:p14="http://schemas.microsoft.com/office/powerpoint/2010/main" val="1052952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99146" y="2146935"/>
            <a:ext cx="11462916" cy="530733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56E1D10E-1C30-41BF-8C3B-C460C9B5597B}"/>
              </a:ext>
            </a:extLst>
          </p:cNvPr>
          <p:cNvSpPr/>
          <p:nvPr/>
        </p:nvSpPr>
        <p:spPr>
          <a:xfrm>
            <a:off x="639538" y="4160517"/>
            <a:ext cx="134417" cy="12801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132941" y="2713939"/>
            <a:ext cx="10686136" cy="4186123"/>
          </a:xfrm>
        </p:spPr>
        <p:txBody>
          <a:bodyPr>
            <a:normAutofit/>
          </a:bodyPr>
          <a:lstStyle>
            <a:lvl1pPr>
              <a:defRPr sz="7200"/>
            </a:lvl1pPr>
          </a:lstStyle>
          <a:p>
            <a:r>
              <a:rPr lang="en-US"/>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96770335-1C1A-4243-9BDD-9630C417D284}" type="datetimeFigureOut">
              <a:rPr lang="en-US" dirty="0"/>
              <a:t>4/11/2025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A65A5C87-DF58-40C8-B092-1DE63DB4547E}" type="slidenum">
              <a:rPr lang="en-US" dirty="0"/>
              <a:t>‹#›</a:t>
            </a:fld>
            <a:endParaRPr lang="en-US"/>
          </a:p>
        </p:txBody>
      </p:sp>
    </p:spTree>
    <p:extLst>
      <p:ext uri="{BB962C8B-B14F-4D97-AF65-F5344CB8AC3E}">
        <p14:creationId xmlns:p14="http://schemas.microsoft.com/office/powerpoint/2010/main" val="697657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141513F-8EBD-4612-96F4-CC3E309609AF}" type="datetimeFigureOut">
              <a:rPr lang="en-US" dirty="0"/>
              <a:t>4/11/2025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A65A5C87-DF58-40C8-B092-1DE63DB4547E}" type="slidenum">
              <a:rPr lang="en-US" dirty="0"/>
              <a:t>‹#›</a:t>
            </a:fld>
            <a:endParaRPr lang="en-US"/>
          </a:p>
        </p:txBody>
      </p:sp>
    </p:spTree>
    <p:extLst>
      <p:ext uri="{BB962C8B-B14F-4D97-AF65-F5344CB8AC3E}">
        <p14:creationId xmlns:p14="http://schemas.microsoft.com/office/powerpoint/2010/main" val="1948095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86121" y="1626846"/>
            <a:ext cx="3927777" cy="6500682"/>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1318F0F5-812B-472C-9408-B80F2553F5E0}"/>
              </a:ext>
            </a:extLst>
          </p:cNvPr>
          <p:cNvSpPr/>
          <p:nvPr/>
        </p:nvSpPr>
        <p:spPr>
          <a:xfrm>
            <a:off x="523776" y="2265725"/>
            <a:ext cx="153619" cy="11521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912114" y="2393899"/>
            <a:ext cx="3254807" cy="2393899"/>
          </a:xfrm>
        </p:spPr>
        <p:txBody>
          <a:bodyPr tIns="45720" anchor="t">
            <a:normAutofit/>
          </a:bodyPr>
          <a:lstStyle>
            <a:lvl1pPr>
              <a:lnSpc>
                <a:spcPct val="100000"/>
              </a:lnSpc>
              <a:defRPr sz="4533"/>
            </a:lvl1pPr>
          </a:lstStyle>
          <a:p>
            <a:r>
              <a:rPr lang="en-US"/>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5213452" y="2393899"/>
            <a:ext cx="7066483" cy="5735117"/>
          </a:xfrm>
        </p:spPr>
        <p:txBody>
          <a:bodyPr/>
          <a:lstStyle>
            <a:lvl1pPr>
              <a:defRPr sz="3733"/>
            </a:lvl1pPr>
            <a:lvl2pPr>
              <a:defRPr sz="3200"/>
            </a:lvl2pPr>
            <a:lvl3pPr>
              <a:defRPr sz="2667"/>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912114" y="4800600"/>
            <a:ext cx="3254807" cy="2893162"/>
          </a:xfrm>
        </p:spPr>
        <p:txBody>
          <a:bodyPr>
            <a:normAutofit/>
          </a:bodyPr>
          <a:lstStyle>
            <a:lvl1pPr marL="0" indent="0">
              <a:buNone/>
              <a:defRPr sz="2400"/>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912114" y="8898891"/>
            <a:ext cx="2880360" cy="511175"/>
          </a:xfrm>
        </p:spPr>
        <p:txBody>
          <a:bodyPr/>
          <a:lstStyle/>
          <a:p>
            <a:fld id="{6E6483A1-31A8-47A2-AB0A-53A7803D5EBF}" type="datetimeFigureOut">
              <a:rPr lang="en-US" dirty="0"/>
              <a:t>4/11/2025</a:t>
            </a:fld>
            <a:endParaRPr lang="en-US"/>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A65A5C87-DF58-40C8-B092-1DE63DB4547E}" type="slidenum">
              <a:rPr lang="en-US" dirty="0"/>
              <a:t>‹#›</a:t>
            </a:fld>
            <a:endParaRPr lang="en-US"/>
          </a:p>
        </p:txBody>
      </p:sp>
    </p:spTree>
    <p:extLst>
      <p:ext uri="{BB962C8B-B14F-4D97-AF65-F5344CB8AC3E}">
        <p14:creationId xmlns:p14="http://schemas.microsoft.com/office/powerpoint/2010/main" val="1997962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86121" y="1626846"/>
            <a:ext cx="3927777" cy="6500682"/>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3B63C338-194D-4F23-ABEC-60A7EA96F302}"/>
              </a:ext>
            </a:extLst>
          </p:cNvPr>
          <p:cNvSpPr/>
          <p:nvPr/>
        </p:nvSpPr>
        <p:spPr>
          <a:xfrm>
            <a:off x="523776" y="2265725"/>
            <a:ext cx="153619" cy="11521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912114" y="2393899"/>
            <a:ext cx="3254807" cy="2393899"/>
          </a:xfrm>
        </p:spPr>
        <p:txBody>
          <a:bodyPr tIns="45720" anchor="t">
            <a:normAutofit/>
          </a:bodyPr>
          <a:lstStyle>
            <a:lvl1pPr>
              <a:lnSpc>
                <a:spcPct val="100000"/>
              </a:lnSpc>
              <a:defRPr sz="4533"/>
            </a:lvl1pPr>
          </a:lstStyle>
          <a:p>
            <a:r>
              <a:rPr lang="en-US"/>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noChangeAspect="1"/>
          </p:cNvSpPr>
          <p:nvPr>
            <p:ph type="pic" idx="1"/>
          </p:nvPr>
        </p:nvSpPr>
        <p:spPr>
          <a:xfrm>
            <a:off x="5213452" y="1625803"/>
            <a:ext cx="7066483" cy="6503213"/>
          </a:xfrm>
        </p:spPr>
        <p:txBody>
          <a:bodyPr anchor="t">
            <a:normAutofit/>
          </a:bodyPr>
          <a:lstStyle>
            <a:lvl1pPr marL="0" indent="0">
              <a:buNone/>
              <a:defRPr sz="3733"/>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912114" y="4813402"/>
            <a:ext cx="3254807" cy="2880360"/>
          </a:xfrm>
        </p:spPr>
        <p:txBody>
          <a:bodyPr>
            <a:normAutofit/>
          </a:bodyPr>
          <a:lstStyle>
            <a:lvl1pPr marL="0" indent="0">
              <a:buNone/>
              <a:defRPr sz="2400"/>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912114" y="8898891"/>
            <a:ext cx="2880360" cy="511175"/>
          </a:xfrm>
        </p:spPr>
        <p:txBody>
          <a:bodyPr/>
          <a:lstStyle/>
          <a:p>
            <a:fld id="{6D8810B9-2C7C-4CAF-99E2-617AE20BA331}" type="datetimeFigureOut">
              <a:rPr lang="en-US" dirty="0"/>
              <a:t>4/11/2025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A65A5C87-DF58-40C8-B092-1DE63DB4547E}" type="slidenum">
              <a:rPr lang="en-US" dirty="0"/>
              <a:t>‹#›</a:t>
            </a:fld>
            <a:endParaRPr lang="en-US"/>
          </a:p>
        </p:txBody>
      </p:sp>
    </p:spTree>
    <p:extLst>
      <p:ext uri="{BB962C8B-B14F-4D97-AF65-F5344CB8AC3E}">
        <p14:creationId xmlns:p14="http://schemas.microsoft.com/office/powerpoint/2010/main" val="1082413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80110" y="511176"/>
            <a:ext cx="11041380" cy="1855788"/>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80110" y="8898891"/>
            <a:ext cx="2880360" cy="511175"/>
          </a:xfrm>
          <a:prstGeom prst="rect">
            <a:avLst/>
          </a:prstGeom>
        </p:spPr>
        <p:txBody>
          <a:bodyPr vert="horz" lIns="91440" tIns="45720" rIns="91440" bIns="45720" rtlCol="0" anchor="ctr"/>
          <a:lstStyle>
            <a:lvl1pPr algn="l">
              <a:defRPr sz="1600">
                <a:solidFill>
                  <a:schemeClr val="tx1">
                    <a:tint val="75000"/>
                  </a:schemeClr>
                </a:solidFill>
              </a:defRPr>
            </a:lvl1pPr>
          </a:lstStyle>
          <a:p>
            <a:fld id="{37E93E0A-5177-400C-87C9-C93AF466EC49}" type="datetimeFigureOut">
              <a:rPr lang="en-US" dirty="0"/>
              <a:t>4/11/2025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240530" y="8898891"/>
            <a:ext cx="4320540" cy="51117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9041130" y="8898891"/>
            <a:ext cx="2880360" cy="511175"/>
          </a:xfrm>
          <a:prstGeom prst="rect">
            <a:avLst/>
          </a:prstGeom>
        </p:spPr>
        <p:txBody>
          <a:bodyPr vert="horz" lIns="91440" tIns="45720" rIns="91440" bIns="45720" rtlCol="0" anchor="ctr"/>
          <a:lstStyle>
            <a:lvl1pPr algn="r">
              <a:defRPr sz="1600">
                <a:solidFill>
                  <a:schemeClr val="tx1">
                    <a:tint val="75000"/>
                  </a:schemeClr>
                </a:solidFill>
              </a:defRPr>
            </a:lvl1pPr>
          </a:lstStyle>
          <a:p>
            <a:fld id="{94917615-2DB4-4DAA-9DE3-B2B689A846E0}" type="slidenum">
              <a:rPr lang="en-US" dirty="0"/>
              <a:t>‹#›</a:t>
            </a:fld>
            <a:endParaRPr lang="en-US"/>
          </a:p>
        </p:txBody>
      </p:sp>
    </p:spTree>
    <p:extLst>
      <p:ext uri="{BB962C8B-B14F-4D97-AF65-F5344CB8AC3E}">
        <p14:creationId xmlns:p14="http://schemas.microsoft.com/office/powerpoint/2010/main" val="7593223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F562CED-0457-2672-78E8-4815FB30E4DE}"/>
              </a:ext>
            </a:extLst>
          </p:cNvPr>
          <p:cNvSpPr/>
          <p:nvPr/>
        </p:nvSpPr>
        <p:spPr>
          <a:xfrm>
            <a:off x="329847" y="273906"/>
            <a:ext cx="12144563" cy="731217"/>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pPr algn="ctr"/>
            <a:r>
              <a:rPr lang="en-GB" sz="3200" b="1" dirty="0">
                <a:solidFill>
                  <a:srgbClr val="000000"/>
                </a:solidFill>
              </a:rPr>
              <a:t>Implementation of OAG: Jervoise Primary School</a:t>
            </a:r>
          </a:p>
        </p:txBody>
      </p:sp>
      <p:sp>
        <p:nvSpPr>
          <p:cNvPr id="4" name="Oval 3">
            <a:extLst>
              <a:ext uri="{FF2B5EF4-FFF2-40B4-BE49-F238E27FC236}">
                <a16:creationId xmlns:a16="http://schemas.microsoft.com/office/drawing/2014/main" id="{18428B5B-68F9-F520-83E4-C60FEE21BE12}"/>
              </a:ext>
            </a:extLst>
          </p:cNvPr>
          <p:cNvSpPr/>
          <p:nvPr/>
        </p:nvSpPr>
        <p:spPr>
          <a:xfrm>
            <a:off x="365826" y="1151643"/>
            <a:ext cx="4506563" cy="4299314"/>
          </a:xfrm>
          <a:prstGeom prst="flowChartAlternateProcess">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000000"/>
                </a:solidFill>
              </a:rPr>
              <a:t>Background</a:t>
            </a:r>
          </a:p>
          <a:p>
            <a:pPr algn="ctr"/>
            <a:endParaRPr lang="en-GB" dirty="0">
              <a:solidFill>
                <a:srgbClr val="000000"/>
              </a:solidFill>
              <a:latin typeface="Avenir Next LT Pro"/>
              <a:ea typeface="Verdana"/>
            </a:endParaRPr>
          </a:p>
          <a:p>
            <a:r>
              <a:rPr lang="en-GB" sz="1200" dirty="0">
                <a:solidFill>
                  <a:srgbClr val="000000"/>
                </a:solidFill>
                <a:latin typeface="Verdana"/>
                <a:ea typeface="Verdana"/>
              </a:rPr>
              <a:t>Jervoise Primary School is a one-form entry primary school situated in the Weoley Castle area of Birmingham. The school serves an area of high deprivation and has an above national average proportion of pupils in receipt of </a:t>
            </a:r>
            <a:r>
              <a:rPr lang="en-GB" sz="1200">
                <a:solidFill>
                  <a:srgbClr val="000000"/>
                </a:solidFill>
                <a:latin typeface="Verdana"/>
                <a:ea typeface="Verdana"/>
              </a:rPr>
              <a:t>PPG (55.88%) </a:t>
            </a:r>
            <a:r>
              <a:rPr lang="en-GB" sz="1200" dirty="0">
                <a:solidFill>
                  <a:srgbClr val="000000"/>
                </a:solidFill>
                <a:latin typeface="Verdana"/>
                <a:ea typeface="Verdana"/>
              </a:rPr>
              <a:t>and an above national average proportion of pupils identified as having a SEN or disability (22.5%). The school is supported by a central School improvement Team, which includes a Trust Inclusion Lead and Deputy Trust Inclusion Lead. </a:t>
            </a:r>
            <a:endParaRPr lang="en-GB" sz="1200" dirty="0">
              <a:solidFill>
                <a:srgbClr val="000000"/>
              </a:solidFill>
            </a:endParaRPr>
          </a:p>
          <a:p>
            <a:r>
              <a:rPr lang="en-GB" sz="1200" dirty="0">
                <a:solidFill>
                  <a:srgbClr val="000000"/>
                </a:solidFill>
                <a:latin typeface="Verdana"/>
                <a:ea typeface="Verdana"/>
              </a:rPr>
              <a:t>There has been an interim SENDCo in post since the start of the academic year, with a substantive SENDCo in post from January 2025. </a:t>
            </a:r>
            <a:endParaRPr lang="en-GB" sz="1200" dirty="0">
              <a:solidFill>
                <a:srgbClr val="000000"/>
              </a:solidFill>
            </a:endParaRPr>
          </a:p>
          <a:p>
            <a:pPr algn="ctr"/>
            <a:endParaRPr lang="en-GB" dirty="0">
              <a:solidFill>
                <a:srgbClr val="000000"/>
              </a:solidFill>
            </a:endParaRPr>
          </a:p>
        </p:txBody>
      </p:sp>
      <p:sp>
        <p:nvSpPr>
          <p:cNvPr id="5" name="Oval 4">
            <a:extLst>
              <a:ext uri="{FF2B5EF4-FFF2-40B4-BE49-F238E27FC236}">
                <a16:creationId xmlns:a16="http://schemas.microsoft.com/office/drawing/2014/main" id="{DDD9564E-BF2B-EBA5-7AA1-729840B20983}"/>
              </a:ext>
            </a:extLst>
          </p:cNvPr>
          <p:cNvSpPr/>
          <p:nvPr/>
        </p:nvSpPr>
        <p:spPr>
          <a:xfrm>
            <a:off x="5158804" y="1203246"/>
            <a:ext cx="4214805" cy="3788621"/>
          </a:xfrm>
          <a:prstGeom prst="flowChartAlternateProcess">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000000"/>
                </a:solidFill>
              </a:rPr>
              <a:t>Our focus around implementation</a:t>
            </a:r>
            <a:endParaRPr lang="en-US" b="1" dirty="0">
              <a:solidFill>
                <a:srgbClr val="000000"/>
              </a:solidFill>
            </a:endParaRPr>
          </a:p>
          <a:p>
            <a:pPr algn="ctr"/>
            <a:endParaRPr lang="en-GB" dirty="0">
              <a:solidFill>
                <a:srgbClr val="000000"/>
              </a:solidFill>
              <a:latin typeface="Avenir Next LT Pro"/>
              <a:ea typeface="Verdana"/>
            </a:endParaRPr>
          </a:p>
          <a:p>
            <a:r>
              <a:rPr lang="en-GB" sz="1200" dirty="0">
                <a:solidFill>
                  <a:srgbClr val="000000"/>
                </a:solidFill>
                <a:latin typeface="Verdana"/>
                <a:ea typeface="Verdana"/>
              </a:rPr>
              <a:t>In light of the OAG guidance:</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What does the graduated approach look like across the trust and how do we align this?</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How confident are staff in understanding and implementing the graduated approach?</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Does the alignment of the graduated approach enable strength through collaboration – e.g. through a shared understanding, sharing of resources and therefore better outcomes and provision for CYP?</a:t>
            </a:r>
            <a:endParaRPr lang="en-GB" sz="1200" dirty="0">
              <a:solidFill>
                <a:srgbClr val="000000"/>
              </a:solidFill>
            </a:endParaRPr>
          </a:p>
          <a:p>
            <a:pPr algn="ctr"/>
            <a:endParaRPr lang="en-GB" dirty="0">
              <a:solidFill>
                <a:srgbClr val="000000"/>
              </a:solidFill>
            </a:endParaRPr>
          </a:p>
        </p:txBody>
      </p:sp>
      <p:sp>
        <p:nvSpPr>
          <p:cNvPr id="6" name="Oval 5">
            <a:extLst>
              <a:ext uri="{FF2B5EF4-FFF2-40B4-BE49-F238E27FC236}">
                <a16:creationId xmlns:a16="http://schemas.microsoft.com/office/drawing/2014/main" id="{694233F0-FFD3-BBED-7AA2-A4B36FA138A7}"/>
              </a:ext>
            </a:extLst>
          </p:cNvPr>
          <p:cNvSpPr/>
          <p:nvPr/>
        </p:nvSpPr>
        <p:spPr>
          <a:xfrm>
            <a:off x="5205409" y="5203665"/>
            <a:ext cx="7592046" cy="4201511"/>
          </a:xfrm>
          <a:prstGeom prst="flowChartAlternateProcess">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000000"/>
                </a:solidFill>
              </a:rPr>
              <a:t>What did we do?</a:t>
            </a:r>
            <a:endParaRPr lang="en-US" b="1" dirty="0">
              <a:solidFill>
                <a:srgbClr val="000000"/>
              </a:solidFill>
            </a:endParaRPr>
          </a:p>
          <a:p>
            <a:r>
              <a:rPr lang="en-GB" sz="1200" dirty="0">
                <a:solidFill>
                  <a:srgbClr val="000000"/>
                </a:solidFill>
                <a:latin typeface="Verdana"/>
                <a:ea typeface="Verdana"/>
              </a:rPr>
              <a:t>Through engagement in a whole school SEND deep dive and SIT review, we reviewed the current approaches to the graduated approach, what is being delivered when and how and how is this tracked.</a:t>
            </a:r>
            <a:endParaRPr lang="en-GB" sz="1200" dirty="0">
              <a:solidFill>
                <a:srgbClr val="000000"/>
              </a:solidFill>
            </a:endParaRPr>
          </a:p>
          <a:p>
            <a:r>
              <a:rPr lang="en-GB" sz="1200" dirty="0">
                <a:solidFill>
                  <a:srgbClr val="000000"/>
                </a:solidFill>
                <a:latin typeface="Verdana"/>
                <a:ea typeface="Verdana"/>
              </a:rPr>
              <a:t>By attending SENDCo Network meetings, the SENDCo developed a shared understanding of the graduated approach alongside the OAG, which informed the school’s Information Report. </a:t>
            </a:r>
            <a:endParaRPr lang="en-GB" sz="1200" dirty="0">
              <a:solidFill>
                <a:srgbClr val="000000"/>
              </a:solidFill>
            </a:endParaRPr>
          </a:p>
          <a:p>
            <a:r>
              <a:rPr lang="en-GB" sz="1200" dirty="0">
                <a:solidFill>
                  <a:srgbClr val="000000"/>
                </a:solidFill>
                <a:latin typeface="Verdana"/>
                <a:ea typeface="Verdana"/>
              </a:rPr>
              <a:t>The SENDCo developed a shared CPD session (with other Birmingham SENDCos) for sharing the aligned graduated approach alongside the OAG documentation for all staff. </a:t>
            </a:r>
            <a:endParaRPr lang="en-GB" sz="1200" dirty="0">
              <a:solidFill>
                <a:srgbClr val="000000"/>
              </a:solidFill>
            </a:endParaRPr>
          </a:p>
          <a:p>
            <a:r>
              <a:rPr lang="en-GB" sz="1200" dirty="0">
                <a:solidFill>
                  <a:srgbClr val="000000"/>
                </a:solidFill>
                <a:latin typeface="Verdana"/>
                <a:ea typeface="Verdana"/>
              </a:rPr>
              <a:t>Within school, the SENDCo shared the OAG model with all stakeholders, including how it can be used to adapt the Trust curriculum offer. </a:t>
            </a:r>
            <a:endParaRPr lang="en-GB" sz="1200" dirty="0">
              <a:solidFill>
                <a:srgbClr val="000000"/>
              </a:solidFill>
            </a:endParaRPr>
          </a:p>
          <a:p>
            <a:r>
              <a:rPr lang="en-GB" sz="1200" dirty="0">
                <a:solidFill>
                  <a:srgbClr val="000000"/>
                </a:solidFill>
                <a:latin typeface="Verdana"/>
                <a:ea typeface="Verdana"/>
              </a:rPr>
              <a:t>SENCos, Trust Inclusion Leads and Subject Co-ordinators worked collaboratively on the curriculum plans to identify the key knowledge and content for all pupils including pupils with SEND to be able to understand (baseline, not a ceiling) as well as providing adaptation guidance for all activities to support the universal provision across wider curriculum subjects.</a:t>
            </a:r>
            <a:endParaRPr lang="en-GB" sz="1200" dirty="0">
              <a:solidFill>
                <a:srgbClr val="000000"/>
              </a:solidFill>
            </a:endParaRPr>
          </a:p>
          <a:p>
            <a:r>
              <a:rPr lang="en-GB" sz="1200" dirty="0">
                <a:solidFill>
                  <a:srgbClr val="000000"/>
                </a:solidFill>
                <a:latin typeface="Verdana"/>
                <a:ea typeface="Verdana"/>
              </a:rPr>
              <a:t>SENDCo has adapted SEND referral and identification pathway to incorporate OAG, encouraging staff to reflect on universal provisions. </a:t>
            </a:r>
            <a:endParaRPr lang="en-GB" sz="1200" dirty="0">
              <a:solidFill>
                <a:srgbClr val="000000"/>
              </a:solidFill>
            </a:endParaRPr>
          </a:p>
          <a:p>
            <a:r>
              <a:rPr lang="en-GB" sz="1200" dirty="0">
                <a:solidFill>
                  <a:srgbClr val="000000"/>
                </a:solidFill>
                <a:latin typeface="Verdana"/>
                <a:ea typeface="Verdana"/>
              </a:rPr>
              <a:t>SENDCo has undertaken an audit of within school that will support the implementation of OAG, including adaptive resources within IT. </a:t>
            </a:r>
            <a:endParaRPr lang="en-GB" sz="1200" dirty="0">
              <a:solidFill>
                <a:srgbClr val="000000"/>
              </a:solidFill>
            </a:endParaRPr>
          </a:p>
          <a:p>
            <a:pPr algn="ctr"/>
            <a:endParaRPr lang="en-GB" dirty="0">
              <a:solidFill>
                <a:srgbClr val="000000"/>
              </a:solidFill>
            </a:endParaRPr>
          </a:p>
        </p:txBody>
      </p:sp>
      <p:sp>
        <p:nvSpPr>
          <p:cNvPr id="7" name="Oval 6">
            <a:extLst>
              <a:ext uri="{FF2B5EF4-FFF2-40B4-BE49-F238E27FC236}">
                <a16:creationId xmlns:a16="http://schemas.microsoft.com/office/drawing/2014/main" id="{BE332CD5-19CD-6B92-C505-15790C56B2BC}"/>
              </a:ext>
            </a:extLst>
          </p:cNvPr>
          <p:cNvSpPr/>
          <p:nvPr/>
        </p:nvSpPr>
        <p:spPr>
          <a:xfrm>
            <a:off x="9662194" y="1742606"/>
            <a:ext cx="2782726" cy="2664563"/>
          </a:xfrm>
          <a:prstGeom prst="flowChartAlternateProcess">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000000"/>
                </a:solidFill>
              </a:rPr>
              <a:t>Who we did it with</a:t>
            </a:r>
          </a:p>
          <a:p>
            <a:r>
              <a:rPr lang="en-GB" sz="1200" dirty="0">
                <a:solidFill>
                  <a:srgbClr val="000000"/>
                </a:solidFill>
                <a:latin typeface="Arial"/>
                <a:cs typeface="Arial"/>
              </a:rPr>
              <a:t>•</a:t>
            </a:r>
            <a:r>
              <a:rPr lang="en-GB" sz="1200" dirty="0">
                <a:solidFill>
                  <a:srgbClr val="000000"/>
                </a:solidFill>
                <a:latin typeface="Verdana"/>
                <a:ea typeface="Verdana"/>
              </a:rPr>
              <a:t>School Improvement Team (SIT)</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Senior Leadership Team (Headteacher and Deputy Headteacher)</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SENDCos</a:t>
            </a:r>
            <a:r>
              <a:rPr lang="en-GB" sz="1200" dirty="0">
                <a:solidFill>
                  <a:srgbClr val="000000"/>
                </a:solidFill>
                <a:latin typeface="Arial"/>
                <a:ea typeface="Verdana"/>
                <a:cs typeface="Arial"/>
              </a:rPr>
              <a:t> &amp; </a:t>
            </a:r>
            <a:r>
              <a:rPr lang="en-GB" sz="1200" dirty="0">
                <a:solidFill>
                  <a:srgbClr val="000000"/>
                </a:solidFill>
                <a:latin typeface="Verdana"/>
                <a:ea typeface="Verdana"/>
              </a:rPr>
              <a:t>Subject Leaders</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Teachers</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Parents/ Carers</a:t>
            </a:r>
            <a:endParaRPr lang="en-GB" sz="1200" dirty="0">
              <a:solidFill>
                <a:srgbClr val="000000"/>
              </a:solidFill>
            </a:endParaRPr>
          </a:p>
          <a:p>
            <a:pPr algn="ctr"/>
            <a:endParaRPr lang="en-GB" dirty="0">
              <a:solidFill>
                <a:srgbClr val="000000"/>
              </a:solidFill>
            </a:endParaRPr>
          </a:p>
        </p:txBody>
      </p:sp>
      <p:sp>
        <p:nvSpPr>
          <p:cNvPr id="3" name="Oval 7">
            <a:extLst>
              <a:ext uri="{FF2B5EF4-FFF2-40B4-BE49-F238E27FC236}">
                <a16:creationId xmlns:a16="http://schemas.microsoft.com/office/drawing/2014/main" id="{999206A6-C860-E7B0-406B-D16281E44D32}"/>
              </a:ext>
            </a:extLst>
          </p:cNvPr>
          <p:cNvSpPr/>
          <p:nvPr/>
        </p:nvSpPr>
        <p:spPr>
          <a:xfrm>
            <a:off x="361268" y="5658668"/>
            <a:ext cx="4497159" cy="3707147"/>
          </a:xfrm>
          <a:prstGeom prst="flowChartAlternateProcess">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b="1" dirty="0">
                <a:solidFill>
                  <a:srgbClr val="000000"/>
                </a:solidFill>
              </a:rPr>
              <a:t>What we found</a:t>
            </a:r>
          </a:p>
          <a:p>
            <a:pPr algn="ctr"/>
            <a:endParaRPr lang="en-GB" dirty="0">
              <a:solidFill>
                <a:srgbClr val="000000"/>
              </a:solidFill>
              <a:latin typeface="Avenir Next LT Pro"/>
              <a:ea typeface="Verdana"/>
            </a:endParaRPr>
          </a:p>
          <a:p>
            <a:r>
              <a:rPr lang="en-GB" sz="1200" dirty="0">
                <a:solidFill>
                  <a:srgbClr val="000000"/>
                </a:solidFill>
                <a:latin typeface="Verdana"/>
                <a:ea typeface="Verdana"/>
              </a:rPr>
              <a:t>Through the alignment of the graduated approach across the Trust, there has been an increased awareness of the OAG throughout the school’s SLT. </a:t>
            </a:r>
            <a:endParaRPr lang="en-GB" sz="1200" dirty="0">
              <a:solidFill>
                <a:srgbClr val="000000"/>
              </a:solidFill>
            </a:endParaRPr>
          </a:p>
          <a:p>
            <a:r>
              <a:rPr lang="en-GB" sz="1200" dirty="0">
                <a:solidFill>
                  <a:srgbClr val="000000"/>
                </a:solidFill>
                <a:latin typeface="Verdana"/>
                <a:ea typeface="Verdana"/>
              </a:rPr>
              <a:t>There has been an improved offer for pupils with SEND, particularly when considering the universal adaptations for pupils. This has been supported by using the OAG guidance to support in the development of the adaptations and strategies within the curriculum. Leaders also utilise the OAG document for reference for any further adaptations and SENCos for the additional interventions.</a:t>
            </a:r>
            <a:endParaRPr lang="en-GB" sz="1200" dirty="0">
              <a:solidFill>
                <a:srgbClr val="000000"/>
              </a:solidFill>
            </a:endParaRPr>
          </a:p>
          <a:p>
            <a:r>
              <a:rPr lang="en-GB" sz="1200" dirty="0">
                <a:solidFill>
                  <a:srgbClr val="000000"/>
                </a:solidFill>
                <a:latin typeface="Verdana"/>
                <a:ea typeface="Verdana"/>
              </a:rPr>
              <a:t>Pupil outcomes are improving with most pupils with SEND making progress from their starting points over the course of the academic year (2023/24). </a:t>
            </a:r>
            <a:endParaRPr lang="en-GB" sz="1200" dirty="0">
              <a:solidFill>
                <a:srgbClr val="000000"/>
              </a:solidFill>
            </a:endParaRPr>
          </a:p>
          <a:p>
            <a:pPr algn="ctr"/>
            <a:endParaRPr lang="en-GB" dirty="0">
              <a:solidFill>
                <a:srgbClr val="000000"/>
              </a:solidFill>
            </a:endParaRPr>
          </a:p>
        </p:txBody>
      </p:sp>
      <p:sp>
        <p:nvSpPr>
          <p:cNvPr id="13" name="Arrow: Right 12">
            <a:extLst>
              <a:ext uri="{FF2B5EF4-FFF2-40B4-BE49-F238E27FC236}">
                <a16:creationId xmlns:a16="http://schemas.microsoft.com/office/drawing/2014/main" id="{5D06B811-3EF0-5406-5F20-17BAE47A4355}"/>
              </a:ext>
            </a:extLst>
          </p:cNvPr>
          <p:cNvSpPr/>
          <p:nvPr/>
        </p:nvSpPr>
        <p:spPr>
          <a:xfrm>
            <a:off x="4737335" y="2803664"/>
            <a:ext cx="540464" cy="286128"/>
          </a:xfrm>
          <a:prstGeom prst="rightArrow">
            <a:avLst/>
          </a:prstGeom>
          <a:solidFill>
            <a:schemeClr val="accent3">
              <a:lumMod val="40000"/>
              <a:lumOff val="60000"/>
            </a:schemeClr>
          </a:solid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rgbClr val="000000"/>
              </a:solidFill>
            </a:endParaRPr>
          </a:p>
        </p:txBody>
      </p:sp>
      <p:sp>
        <p:nvSpPr>
          <p:cNvPr id="14" name="Arrow: Right 13">
            <a:extLst>
              <a:ext uri="{FF2B5EF4-FFF2-40B4-BE49-F238E27FC236}">
                <a16:creationId xmlns:a16="http://schemas.microsoft.com/office/drawing/2014/main" id="{F8068AD2-CBDB-C931-B325-A926351D97AF}"/>
              </a:ext>
            </a:extLst>
          </p:cNvPr>
          <p:cNvSpPr/>
          <p:nvPr/>
        </p:nvSpPr>
        <p:spPr>
          <a:xfrm>
            <a:off x="9192163" y="2803663"/>
            <a:ext cx="540464" cy="286128"/>
          </a:xfrm>
          <a:prstGeom prst="rightArrow">
            <a:avLst/>
          </a:prstGeom>
          <a:solidFill>
            <a:schemeClr val="accent3">
              <a:lumMod val="40000"/>
              <a:lumOff val="60000"/>
            </a:schemeClr>
          </a:solid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rgbClr val="000000"/>
              </a:solidFill>
            </a:endParaRPr>
          </a:p>
        </p:txBody>
      </p:sp>
      <p:sp>
        <p:nvSpPr>
          <p:cNvPr id="18" name="Arrow: Down 17">
            <a:extLst>
              <a:ext uri="{FF2B5EF4-FFF2-40B4-BE49-F238E27FC236}">
                <a16:creationId xmlns:a16="http://schemas.microsoft.com/office/drawing/2014/main" id="{37BA9D61-2866-BB17-4EAD-384F10FBCCC9}"/>
              </a:ext>
            </a:extLst>
          </p:cNvPr>
          <p:cNvSpPr/>
          <p:nvPr/>
        </p:nvSpPr>
        <p:spPr>
          <a:xfrm>
            <a:off x="10618545" y="4117070"/>
            <a:ext cx="397400" cy="1351162"/>
          </a:xfrm>
          <a:prstGeom prst="downArrow">
            <a:avLst/>
          </a:prstGeom>
          <a:solidFill>
            <a:schemeClr val="accent3">
              <a:lumMod val="40000"/>
              <a:lumOff val="60000"/>
            </a:schemeClr>
          </a:solid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Left 18">
            <a:extLst>
              <a:ext uri="{FF2B5EF4-FFF2-40B4-BE49-F238E27FC236}">
                <a16:creationId xmlns:a16="http://schemas.microsoft.com/office/drawing/2014/main" id="{FC45C7D6-66B7-6B96-3445-5F88F731B01F}"/>
              </a:ext>
            </a:extLst>
          </p:cNvPr>
          <p:cNvSpPr/>
          <p:nvPr/>
        </p:nvSpPr>
        <p:spPr>
          <a:xfrm>
            <a:off x="4721119" y="7200899"/>
            <a:ext cx="699425" cy="349712"/>
          </a:xfrm>
          <a:prstGeom prst="leftArrow">
            <a:avLst/>
          </a:prstGeom>
          <a:solidFill>
            <a:schemeClr val="accent3">
              <a:lumMod val="40000"/>
              <a:lumOff val="60000"/>
            </a:schemeClr>
          </a:solid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41311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73424-87CD-32CC-EA5B-CF3DE945C97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59F775DC-A696-25B5-A358-DE5185561CFA}"/>
              </a:ext>
            </a:extLst>
          </p:cNvPr>
          <p:cNvSpPr/>
          <p:nvPr/>
        </p:nvSpPr>
        <p:spPr>
          <a:xfrm>
            <a:off x="329847" y="273906"/>
            <a:ext cx="12144563" cy="731217"/>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GB"/>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pPr algn="ctr"/>
            <a:r>
              <a:rPr lang="en-GB" sz="3200" b="1" dirty="0">
                <a:solidFill>
                  <a:srgbClr val="000000"/>
                </a:solidFill>
              </a:rPr>
              <a:t>Implementation of OAG: Jervoise Primary School</a:t>
            </a:r>
          </a:p>
        </p:txBody>
      </p:sp>
      <p:sp>
        <p:nvSpPr>
          <p:cNvPr id="9" name="Oval 8">
            <a:extLst>
              <a:ext uri="{FF2B5EF4-FFF2-40B4-BE49-F238E27FC236}">
                <a16:creationId xmlns:a16="http://schemas.microsoft.com/office/drawing/2014/main" id="{B9D8D0E1-A5FB-A21F-D6D5-ACAE6E191212}"/>
              </a:ext>
            </a:extLst>
          </p:cNvPr>
          <p:cNvSpPr/>
          <p:nvPr/>
        </p:nvSpPr>
        <p:spPr>
          <a:xfrm>
            <a:off x="340254" y="1226631"/>
            <a:ext cx="12420189" cy="2744474"/>
          </a:xfrm>
          <a:prstGeom prst="flowChartAlternateProcess">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000000"/>
                </a:solidFill>
              </a:rPr>
              <a:t>Our data</a:t>
            </a:r>
            <a:endParaRPr lang="en-US" b="1" dirty="0">
              <a:solidFill>
                <a:srgbClr val="000000"/>
              </a:solidFill>
            </a:endParaRPr>
          </a:p>
          <a:p>
            <a:pPr algn="ctr"/>
            <a:endParaRPr lang="en-GB" dirty="0">
              <a:solidFill>
                <a:srgbClr val="000000"/>
              </a:solidFill>
              <a:latin typeface="Avenir Next LT Pro"/>
              <a:ea typeface="Verdana"/>
            </a:endParaRPr>
          </a:p>
          <a:p>
            <a:pPr marL="171450" indent="-171450">
              <a:buFont typeface="Arial"/>
              <a:buChar char="•"/>
            </a:pPr>
            <a:r>
              <a:rPr lang="en-GB" sz="1200" dirty="0">
                <a:solidFill>
                  <a:srgbClr val="000000"/>
                </a:solidFill>
                <a:latin typeface="Verdana"/>
                <a:ea typeface="Verdana"/>
              </a:rPr>
              <a:t>OAG Post-Measures questionnaire identified an improved awareness of the OAG amongst SLT.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Ofsted recognise curriculum offer as a strength within the school, particularly the adaptations for pupils with SEND.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Jervoise’s Ofsted report (April 2024) states “The school has strengthened their systems to identify and support pupils with special educational needs and/or disabilities (SEND). Individual pupil plans set out clear steps for learning. Teachers use resources such as communication mats and task cards where needed. This helps pupils with SEND to learn the curriculum and achieve well.  The use of the OAG to supported SENCos in developing individual pupil plans has supported the implementation and impact of these plans as identified by Ofsted and in SIT reviews.</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Most (90%) pupils with SEND have made progress from their baseline assessments in reading, writing and maths. </a:t>
            </a:r>
            <a:endParaRPr lang="en-GB" sz="1200" dirty="0">
              <a:solidFill>
                <a:srgbClr val="000000"/>
              </a:solidFill>
            </a:endParaRPr>
          </a:p>
          <a:p>
            <a:pPr algn="ctr"/>
            <a:endParaRPr lang="en-GB" dirty="0">
              <a:solidFill>
                <a:srgbClr val="000000"/>
              </a:solidFill>
            </a:endParaRPr>
          </a:p>
        </p:txBody>
      </p:sp>
      <p:sp>
        <p:nvSpPr>
          <p:cNvPr id="10" name="Oval 9">
            <a:extLst>
              <a:ext uri="{FF2B5EF4-FFF2-40B4-BE49-F238E27FC236}">
                <a16:creationId xmlns:a16="http://schemas.microsoft.com/office/drawing/2014/main" id="{2F53EAE5-98B7-5C97-1FE7-CF965D309B80}"/>
              </a:ext>
            </a:extLst>
          </p:cNvPr>
          <p:cNvSpPr/>
          <p:nvPr/>
        </p:nvSpPr>
        <p:spPr>
          <a:xfrm>
            <a:off x="310203" y="4141877"/>
            <a:ext cx="12433880" cy="3199489"/>
          </a:xfrm>
          <a:prstGeom prst="flowChartAlternateProcess">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000000"/>
                </a:solidFill>
              </a:rPr>
              <a:t>Reflections</a:t>
            </a:r>
          </a:p>
          <a:p>
            <a:pPr algn="ctr"/>
            <a:endParaRPr lang="en-GB" dirty="0">
              <a:solidFill>
                <a:srgbClr val="000000"/>
              </a:solidFill>
              <a:latin typeface="Avenir Next LT Pro"/>
              <a:ea typeface="Verdana"/>
            </a:endParaRPr>
          </a:p>
          <a:p>
            <a:r>
              <a:rPr lang="en-GB" sz="1200" dirty="0">
                <a:solidFill>
                  <a:srgbClr val="000000"/>
                </a:solidFill>
                <a:latin typeface="Verdana"/>
                <a:ea typeface="Verdana"/>
              </a:rPr>
              <a:t>OAG Post-Measures questionnaire highlight that there has been an improvement in SLT’s awareness of the OAG. However, there is a need for further development of this to include teaching staff and wider stakeholders (e.g. parents/ carers). There have been queries over the reliability of the baseline data as impact data suggests that there has been greater progress around the implementation of the OAG than the outcomes of the questionnaire identify, this could be as a result of a change in SENCo throughout the project.</a:t>
            </a:r>
            <a:endParaRPr lang="en-GB" sz="1200" dirty="0">
              <a:solidFill>
                <a:srgbClr val="000000"/>
              </a:solidFill>
            </a:endParaRPr>
          </a:p>
          <a:p>
            <a:r>
              <a:rPr lang="en-GB" sz="1200" dirty="0">
                <a:solidFill>
                  <a:srgbClr val="000000"/>
                </a:solidFill>
                <a:latin typeface="Verdana"/>
                <a:ea typeface="Verdana"/>
              </a:rPr>
              <a:t>The alignment of the graduated approach across the Trust, combined with the improved awareness of the OAG across our teaching staff has identified improved provision for our pupils. However, there is further development for a greater consistency of the implementation across the whole school. </a:t>
            </a:r>
            <a:endParaRPr lang="en-GB" sz="1200" dirty="0">
              <a:solidFill>
                <a:srgbClr val="000000"/>
              </a:solidFill>
            </a:endParaRPr>
          </a:p>
          <a:p>
            <a:r>
              <a:rPr lang="en-GB" sz="1200" dirty="0">
                <a:solidFill>
                  <a:srgbClr val="000000"/>
                </a:solidFill>
                <a:latin typeface="Verdana"/>
                <a:ea typeface="Verdana"/>
              </a:rPr>
              <a:t>There is evidence of improved provision for pupils with SEND through the school’s universal offer. However, the outcomes of the OAG questionnaire do not highlight impact of the implementation of the document when compared to other Trust schools, particularly when considering provision for pupils with SEND support and staff understanding of their roles and responsibilities for supporting pupils with SEND. </a:t>
            </a:r>
            <a:endParaRPr lang="en-GB" sz="1200" dirty="0">
              <a:solidFill>
                <a:srgbClr val="000000"/>
              </a:solidFill>
            </a:endParaRPr>
          </a:p>
          <a:p>
            <a:pPr algn="ctr"/>
            <a:endParaRPr lang="en-GB" dirty="0">
              <a:solidFill>
                <a:srgbClr val="000000"/>
              </a:solidFill>
            </a:endParaRPr>
          </a:p>
        </p:txBody>
      </p:sp>
      <p:sp>
        <p:nvSpPr>
          <p:cNvPr id="11" name="Oval 10">
            <a:extLst>
              <a:ext uri="{FF2B5EF4-FFF2-40B4-BE49-F238E27FC236}">
                <a16:creationId xmlns:a16="http://schemas.microsoft.com/office/drawing/2014/main" id="{EEB3FCCC-A267-E69B-FCB3-5CA0B1ADFD9B}"/>
              </a:ext>
            </a:extLst>
          </p:cNvPr>
          <p:cNvSpPr/>
          <p:nvPr/>
        </p:nvSpPr>
        <p:spPr>
          <a:xfrm>
            <a:off x="337123" y="7450911"/>
            <a:ext cx="12424117" cy="1979198"/>
          </a:xfrm>
          <a:prstGeom prst="flowChartAlternateProcess">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dirty="0">
              <a:solidFill>
                <a:srgbClr val="000000"/>
              </a:solidFill>
            </a:endParaRPr>
          </a:p>
          <a:p>
            <a:pPr algn="ctr"/>
            <a:r>
              <a:rPr lang="en-GB" b="1" dirty="0">
                <a:solidFill>
                  <a:srgbClr val="000000"/>
                </a:solidFill>
              </a:rPr>
              <a:t>Next Steps</a:t>
            </a:r>
            <a:endParaRPr lang="en-GB" b="1" dirty="0"/>
          </a:p>
          <a:p>
            <a:pPr algn="ctr"/>
            <a:endParaRPr lang="en-GB" dirty="0">
              <a:solidFill>
                <a:srgbClr val="000000"/>
              </a:solidFill>
              <a:latin typeface="Avenir Next LT Pro"/>
              <a:ea typeface="Verdana"/>
            </a:endParaRPr>
          </a:p>
          <a:p>
            <a:pPr marL="171450" indent="-171450">
              <a:buFont typeface="Arial"/>
              <a:buChar char="•"/>
            </a:pPr>
            <a:r>
              <a:rPr lang="en-GB" sz="1200" dirty="0">
                <a:solidFill>
                  <a:srgbClr val="000000"/>
                </a:solidFill>
                <a:latin typeface="Verdana"/>
                <a:ea typeface="Verdana"/>
              </a:rPr>
              <a:t>Continue working with parents/ carers to raise awareness of the Trust’s core offer for SEND, in collaboration with Birmingham PCAF.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Continue to work collaboratively with teaching staff to develop a more secure and consistent understanding of universal and targeted provision.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Continue to work with teachers and SLT on how to make effective use of the OAG to inform provision.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SENDCo to deliver OAG CPD to all staff, to further embed a more consistent and secure understanding of how to support pupils through a universal and targeted approach. </a:t>
            </a:r>
            <a:endParaRPr lang="en-GB" sz="1200" dirty="0">
              <a:solidFill>
                <a:srgbClr val="000000"/>
              </a:solidFill>
            </a:endParaRPr>
          </a:p>
          <a:p>
            <a:pPr algn="ctr"/>
            <a:endParaRPr lang="en-GB" dirty="0">
              <a:solidFill>
                <a:srgbClr val="000000"/>
              </a:solidFill>
            </a:endParaRPr>
          </a:p>
        </p:txBody>
      </p:sp>
      <p:sp>
        <p:nvSpPr>
          <p:cNvPr id="3" name="Arrow: Down 2">
            <a:extLst>
              <a:ext uri="{FF2B5EF4-FFF2-40B4-BE49-F238E27FC236}">
                <a16:creationId xmlns:a16="http://schemas.microsoft.com/office/drawing/2014/main" id="{5BB8FB4C-4CB4-87BA-371C-018F50E4F707}"/>
              </a:ext>
            </a:extLst>
          </p:cNvPr>
          <p:cNvSpPr/>
          <p:nvPr/>
        </p:nvSpPr>
        <p:spPr>
          <a:xfrm>
            <a:off x="6358410" y="3640189"/>
            <a:ext cx="413296" cy="794801"/>
          </a:xfrm>
          <a:prstGeom prst="downArrow">
            <a:avLst/>
          </a:prstGeom>
          <a:solidFill>
            <a:schemeClr val="accent3">
              <a:lumMod val="40000"/>
              <a:lumOff val="60000"/>
            </a:schemeClr>
          </a:solid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id="{C6460B0D-6442-7C54-8727-25EE491735EA}"/>
              </a:ext>
            </a:extLst>
          </p:cNvPr>
          <p:cNvSpPr/>
          <p:nvPr/>
        </p:nvSpPr>
        <p:spPr>
          <a:xfrm>
            <a:off x="6310162" y="6808423"/>
            <a:ext cx="413296" cy="794801"/>
          </a:xfrm>
          <a:prstGeom prst="downArrow">
            <a:avLst/>
          </a:prstGeom>
          <a:solidFill>
            <a:schemeClr val="accent3">
              <a:lumMod val="40000"/>
              <a:lumOff val="60000"/>
            </a:schemeClr>
          </a:solid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24948069"/>
      </p:ext>
    </p:extLst>
  </p:cSld>
  <p:clrMapOvr>
    <a:masterClrMapping/>
  </p:clrMapOvr>
</p:sld>
</file>

<file path=ppt/theme/theme1.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ccentBoxVTI">
      <a:majorFont>
        <a:latin typeface="Avenir Next LT Pro"/>
        <a:ea typeface=""/>
        <a:cs typeface=""/>
      </a:majorFont>
      <a:minorFont>
        <a:latin typeface="Avenir Next LT Pro"/>
        <a:ea typeface=""/>
        <a:cs typeface=""/>
      </a:minorFont>
    </a:fontScheme>
    <a:fmtScheme name="AccentBoxVTI">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F4FE582F-5DDE-4E50-A331-B77FB79D7361}" vid="{42624B42-66F4-4B9A-A3DB-EB561F16279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bfb9cd0-9a67-466a-80b4-0a02ac1b736a">
      <Terms xmlns="http://schemas.microsoft.com/office/infopath/2007/PartnerControls"/>
    </lcf76f155ced4ddcb4097134ff3c332f>
    <TaxCatchAll xmlns="b5310ec2-39a6-43f7-aa10-6e67189019e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73DAFEC90788A47A3F1964604A77DCB" ma:contentTypeVersion="11" ma:contentTypeDescription="Create a new document." ma:contentTypeScope="" ma:versionID="a76a22b9fe13099e67d9de44f3730ab7">
  <xsd:schema xmlns:xsd="http://www.w3.org/2001/XMLSchema" xmlns:xs="http://www.w3.org/2001/XMLSchema" xmlns:p="http://schemas.microsoft.com/office/2006/metadata/properties" xmlns:ns2="bbfb9cd0-9a67-466a-80b4-0a02ac1b736a" xmlns:ns3="b5310ec2-39a6-43f7-aa10-6e67189019ef" targetNamespace="http://schemas.microsoft.com/office/2006/metadata/properties" ma:root="true" ma:fieldsID="4dee7e04a54811e603fe9014dba51834" ns2:_="" ns3:_="">
    <xsd:import namespace="bbfb9cd0-9a67-466a-80b4-0a02ac1b736a"/>
    <xsd:import namespace="b5310ec2-39a6-43f7-aa10-6e67189019ef"/>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b9cd0-9a67-466a-80b4-0a02ac1b73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7eb6393-bae5-439c-9df7-ed1047f9224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5310ec2-39a6-43f7-aa10-6e67189019e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c95e8649-f115-42fd-bc0b-f30bac37ddf9}" ma:internalName="TaxCatchAll" ma:showField="CatchAllData" ma:web="b5310ec2-39a6-43f7-aa10-6e67189019e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FEEDBE-C14F-42A7-AE9A-4D6FE3C75D06}">
  <ds:schemaRefs>
    <ds:schemaRef ds:uri="http://schemas.microsoft.com/office/2006/documentManagement/types"/>
    <ds:schemaRef ds:uri="http://purl.org/dc/elements/1.1/"/>
    <ds:schemaRef ds:uri="http://schemas.microsoft.com/office/2006/metadata/properties"/>
    <ds:schemaRef ds:uri="fd90a138-e6a5-436e-b4a0-e771998852cb"/>
    <ds:schemaRef ds:uri="http://purl.org/dc/terms/"/>
    <ds:schemaRef ds:uri="http://purl.org/dc/dcmitype/"/>
    <ds:schemaRef ds:uri="http://schemas.microsoft.com/office/infopath/2007/PartnerControls"/>
    <ds:schemaRef ds:uri="http://schemas.openxmlformats.org/package/2006/metadata/core-properties"/>
    <ds:schemaRef ds:uri="98238fb0-9d32-45fe-8193-88cfa25ccac2"/>
    <ds:schemaRef ds:uri="http://www.w3.org/XML/1998/namespace"/>
  </ds:schemaRefs>
</ds:datastoreItem>
</file>

<file path=customXml/itemProps2.xml><?xml version="1.0" encoding="utf-8"?>
<ds:datastoreItem xmlns:ds="http://schemas.openxmlformats.org/officeDocument/2006/customXml" ds:itemID="{A08F0CC9-2C09-470C-B69A-15C5C9EF459F}"/>
</file>

<file path=customXml/itemProps3.xml><?xml version="1.0" encoding="utf-8"?>
<ds:datastoreItem xmlns:ds="http://schemas.openxmlformats.org/officeDocument/2006/customXml" ds:itemID="{1DDEA136-90CB-4538-BAD7-6A3809FBD32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1026</Words>
  <Application>Microsoft Office PowerPoint</Application>
  <PresentationFormat>A3 Paper (297x420 mm)</PresentationFormat>
  <Paragraphs>49</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Avenir Next LT Pro</vt:lpstr>
      <vt:lpstr>Verdana</vt:lpstr>
      <vt:lpstr>AccentBoxVTI</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Heather Wood</dc:creator>
  <cp:lastModifiedBy>Heather Wood</cp:lastModifiedBy>
  <cp:revision>83</cp:revision>
  <dcterms:created xsi:type="dcterms:W3CDTF">2025-03-25T16:53:38Z</dcterms:created>
  <dcterms:modified xsi:type="dcterms:W3CDTF">2025-04-11T14:27:50Z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0x010100F73DAFEC90788A47A3F1964604A77DCB</vt:lpwstr>
  </property>
  <property fmtid="{D5CDD505-2E9C-101B-9397-08002B2CF9AE}" pid="3" name="ClassificationContentMarkingFooterText">
    <vt:lpwstr>OFFICIAL</vt:lpwstr>
  </property>
  <property fmtid="{D5CDD505-2E9C-101B-9397-08002B2CF9AE}" pid="4" name="ClassificationContentMarkingFooterLocations">
    <vt:lpwstr>office theme:8</vt:lpwstr>
  </property>
  <property fmtid="{D5CDD505-2E9C-101B-9397-08002B2CF9AE}" pid="5" name="MSIP_Label_a17471b1-27ab-4640-9264-e69a67407ca3_Enabled">
    <vt:lpwstr>true</vt:lpwstr>
  </property>
  <property fmtid="{D5CDD505-2E9C-101B-9397-08002B2CF9AE}" pid="6" name="MSIP_Label_a17471b1-27ab-4640-9264-e69a67407ca3_SetDate">
    <vt:lpwstr>2025-03-25T16:54:05Z</vt:lpwstr>
  </property>
  <property fmtid="{D5CDD505-2E9C-101B-9397-08002B2CF9AE}" pid="7" name="MSIP_Label_a17471b1-27ab-4640-9264-e69a67407ca3_Method">
    <vt:lpwstr>Standard</vt:lpwstr>
  </property>
  <property fmtid="{D5CDD505-2E9C-101B-9397-08002B2CF9AE}" pid="8" name="MSIP_Label_a17471b1-27ab-4640-9264-e69a67407ca3_Name">
    <vt:lpwstr>BCC - OFFICIAL</vt:lpwstr>
  </property>
  <property fmtid="{D5CDD505-2E9C-101B-9397-08002B2CF9AE}" pid="9" name="MSIP_Label_a17471b1-27ab-4640-9264-e69a67407ca3_SiteId">
    <vt:lpwstr>699ace67-d2e4-4bcd-b303-d2bbe2b9bbf1</vt:lpwstr>
  </property>
  <property fmtid="{D5CDD505-2E9C-101B-9397-08002B2CF9AE}" pid="10" name="MSIP_Label_a17471b1-27ab-4640-9264-e69a67407ca3_ActionId">
    <vt:lpwstr>b9c4e9be-1011-45c4-b5a7-49d7cc02c5ec</vt:lpwstr>
  </property>
  <property fmtid="{D5CDD505-2E9C-101B-9397-08002B2CF9AE}" pid="11" name="MSIP_Label_a17471b1-27ab-4640-9264-e69a67407ca3_ContentBits">
    <vt:lpwstr>2</vt:lpwstr>
  </property>
  <property fmtid="{D5CDD505-2E9C-101B-9397-08002B2CF9AE}" pid="12" name="MSIP_Label_a17471b1-27ab-4640-9264-e69a67407ca3_Tag">
    <vt:lpwstr>10, 3, 0, 2</vt:lpwstr>
  </property>
  <property fmtid="{D5CDD505-2E9C-101B-9397-08002B2CF9AE}" pid="13" name="MediaServiceImageTags">
    <vt:lpwstr/>
  </property>
</Properties>
</file>