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6" r:id="rId5"/>
    <p:sldId id="257" r:id="rId6"/>
  </p:sldIdLst>
  <p:sldSz cx="12801600" cy="9601200" type="A3"/>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A770A2-0CF1-4AED-E2F4-E8289CDBFB1A}" v="195" dt="2025-04-03T12:36:06.613"/>
    <p1510:client id="{AF0C09D5-2D87-4E15-A194-492F57C2866E}" v="25" dt="2025-04-03T12:35:56.655"/>
    <p1510:client id="{E2163D94-4350-41E9-B3E8-D789757A0524}" v="1" dt="2025-04-04T11:51:02.6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1770"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571308"/>
            <a:ext cx="9601200" cy="334264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600200" y="5042853"/>
            <a:ext cx="9601200" cy="231806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691111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668331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5" y="511175"/>
            <a:ext cx="2760345" cy="81365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80110" y="511175"/>
            <a:ext cx="8121015" cy="81365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123024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04961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4"/>
            <a:ext cx="11041380" cy="3993832"/>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73443" y="6425249"/>
            <a:ext cx="11041380" cy="2100262"/>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074743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80110" y="2555875"/>
            <a:ext cx="5440680" cy="60918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80810" y="2555875"/>
            <a:ext cx="5440680" cy="60918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39200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6"/>
            <a:ext cx="11041380" cy="1855788"/>
          </a:xfrm>
        </p:spPr>
        <p:txBody>
          <a:bodyPr/>
          <a:lstStyle/>
          <a:p>
            <a:r>
              <a:rPr lang="en-US"/>
              <a:t>Click to edit Master title style</a:t>
            </a:r>
          </a:p>
        </p:txBody>
      </p:sp>
      <p:sp>
        <p:nvSpPr>
          <p:cNvPr id="3" name="Text Placeholder 2"/>
          <p:cNvSpPr>
            <a:spLocks noGrp="1"/>
          </p:cNvSpPr>
          <p:nvPr>
            <p:ph type="body" idx="1"/>
          </p:nvPr>
        </p:nvSpPr>
        <p:spPr>
          <a:xfrm>
            <a:off x="881778" y="2353628"/>
            <a:ext cx="5415676" cy="11534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81778" y="3507105"/>
            <a:ext cx="5415676" cy="51584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80810" y="2353628"/>
            <a:ext cx="5442347" cy="11534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80810" y="3507105"/>
            <a:ext cx="5442347" cy="51584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4/4/2025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654178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4/4/2025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18578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565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442347" y="1382396"/>
            <a:ext cx="6480810" cy="68230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81778" y="2880360"/>
            <a:ext cx="4128849" cy="533622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867795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442347" y="1382396"/>
            <a:ext cx="6480810" cy="682307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81778" y="2880360"/>
            <a:ext cx="4128849" cy="533622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89977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6"/>
            <a:ext cx="11041380" cy="185578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80110" y="8898891"/>
            <a:ext cx="2880360" cy="511175"/>
          </a:xfrm>
          <a:prstGeom prst="rect">
            <a:avLst/>
          </a:prstGeom>
        </p:spPr>
        <p:txBody>
          <a:bodyPr vert="horz" lIns="91440" tIns="45720" rIns="91440" bIns="45720" rtlCol="0" anchor="ctr"/>
          <a:lstStyle>
            <a:lvl1pPr algn="l">
              <a:defRPr sz="1200">
                <a:solidFill>
                  <a:schemeClr val="tx1">
                    <a:tint val="82000"/>
                  </a:schemeClr>
                </a:solidFill>
              </a:defRPr>
            </a:lvl1pPr>
          </a:lstStyle>
          <a:p>
            <a:fld id="{C764DE79-268F-4C1A-8933-263129D2AF90}" type="datetimeFigureOut">
              <a:rPr lang="en-US" dirty="0"/>
              <a:t>4/4/2025</a:t>
            </a:fld>
            <a:endParaRPr lang="en-US"/>
          </a:p>
        </p:txBody>
      </p:sp>
      <p:sp>
        <p:nvSpPr>
          <p:cNvPr id="5" name="Footer Placeholder 4"/>
          <p:cNvSpPr>
            <a:spLocks noGrp="1"/>
          </p:cNvSpPr>
          <p:nvPr>
            <p:ph type="ftr" sz="quarter" idx="3"/>
          </p:nvPr>
        </p:nvSpPr>
        <p:spPr>
          <a:xfrm>
            <a:off x="4240530" y="8898891"/>
            <a:ext cx="4320540" cy="51117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9041130" y="8898891"/>
            <a:ext cx="2880360" cy="511175"/>
          </a:xfrm>
          <a:prstGeom prst="rect">
            <a:avLst/>
          </a:prstGeom>
        </p:spPr>
        <p:txBody>
          <a:bodyPr vert="horz" lIns="91440" tIns="45720" rIns="91440" bIns="45720" rtlCol="0" anchor="ctr"/>
          <a:lstStyle>
            <a:lvl1pPr algn="r">
              <a:defRPr sz="1200">
                <a:solidFill>
                  <a:schemeClr val="tx1">
                    <a:tint val="82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3243173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F3FC3A0-B47C-8F43-1099-D5A667EF6925}"/>
              </a:ext>
            </a:extLst>
          </p:cNvPr>
          <p:cNvGrpSpPr/>
          <p:nvPr/>
        </p:nvGrpSpPr>
        <p:grpSpPr>
          <a:xfrm>
            <a:off x="265230" y="278817"/>
            <a:ext cx="3615366" cy="4344069"/>
            <a:chOff x="0" y="0"/>
            <a:chExt cx="2591377" cy="3679575"/>
          </a:xfrm>
        </p:grpSpPr>
        <p:sp>
          <p:nvSpPr>
            <p:cNvPr id="35" name="Freeform 7">
              <a:extLst>
                <a:ext uri="{FF2B5EF4-FFF2-40B4-BE49-F238E27FC236}">
                  <a16:creationId xmlns:a16="http://schemas.microsoft.com/office/drawing/2014/main" id="{4E01665F-9366-DF87-B4A2-A68D43AC8951}"/>
                </a:ext>
              </a:extLst>
            </p:cNvPr>
            <p:cNvSpPr/>
            <p:nvPr/>
          </p:nvSpPr>
          <p:spPr>
            <a:xfrm>
              <a:off x="0" y="0"/>
              <a:ext cx="2591377" cy="3679575"/>
            </a:xfrm>
            <a:custGeom>
              <a:avLst/>
              <a:gdLst/>
              <a:ahLst/>
              <a:cxnLst/>
              <a:rect l="l" t="t" r="r" b="b"/>
              <a:pathLst>
                <a:path w="2591377" h="3679575">
                  <a:moveTo>
                    <a:pt x="2466916" y="59690"/>
                  </a:moveTo>
                  <a:cubicBezTo>
                    <a:pt x="2502476" y="59690"/>
                    <a:pt x="2531686" y="88900"/>
                    <a:pt x="2531686" y="124460"/>
                  </a:cubicBezTo>
                  <a:lnTo>
                    <a:pt x="2531686" y="3555115"/>
                  </a:lnTo>
                  <a:cubicBezTo>
                    <a:pt x="2531686" y="3590675"/>
                    <a:pt x="2502476" y="3619884"/>
                    <a:pt x="2466916" y="3619884"/>
                  </a:cubicBezTo>
                  <a:lnTo>
                    <a:pt x="124460" y="3619884"/>
                  </a:lnTo>
                  <a:cubicBezTo>
                    <a:pt x="88900" y="3619884"/>
                    <a:pt x="59690" y="3590675"/>
                    <a:pt x="59690" y="3555115"/>
                  </a:cubicBezTo>
                  <a:lnTo>
                    <a:pt x="59690" y="124460"/>
                  </a:lnTo>
                  <a:cubicBezTo>
                    <a:pt x="59690" y="88900"/>
                    <a:pt x="88900" y="59690"/>
                    <a:pt x="124460" y="59690"/>
                  </a:cubicBezTo>
                  <a:lnTo>
                    <a:pt x="2466916" y="59690"/>
                  </a:lnTo>
                  <a:moveTo>
                    <a:pt x="2466916" y="0"/>
                  </a:moveTo>
                  <a:lnTo>
                    <a:pt x="124460" y="0"/>
                  </a:lnTo>
                  <a:cubicBezTo>
                    <a:pt x="55880" y="0"/>
                    <a:pt x="0" y="55880"/>
                    <a:pt x="0" y="124460"/>
                  </a:cubicBezTo>
                  <a:lnTo>
                    <a:pt x="0" y="3555115"/>
                  </a:lnTo>
                  <a:cubicBezTo>
                    <a:pt x="0" y="3623695"/>
                    <a:pt x="55880" y="3679575"/>
                    <a:pt x="124460" y="3679575"/>
                  </a:cubicBezTo>
                  <a:lnTo>
                    <a:pt x="2466916" y="3679575"/>
                  </a:lnTo>
                  <a:cubicBezTo>
                    <a:pt x="2535496" y="3679575"/>
                    <a:pt x="2591377" y="3623695"/>
                    <a:pt x="2591377" y="3555115"/>
                  </a:cubicBezTo>
                  <a:lnTo>
                    <a:pt x="2591377" y="124460"/>
                  </a:lnTo>
                  <a:cubicBezTo>
                    <a:pt x="2591376" y="55880"/>
                    <a:pt x="2535496" y="0"/>
                    <a:pt x="2466916" y="0"/>
                  </a:cubicBezTo>
                  <a:close/>
                </a:path>
              </a:pathLst>
            </a:custGeom>
            <a:solidFill>
              <a:srgbClr val="EF7C8E"/>
            </a:solid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grpSp>
        <p:nvGrpSpPr>
          <p:cNvPr id="8" name="Group 7">
            <a:extLst>
              <a:ext uri="{FF2B5EF4-FFF2-40B4-BE49-F238E27FC236}">
                <a16:creationId xmlns:a16="http://schemas.microsoft.com/office/drawing/2014/main" id="{9F822F88-C7D2-6C6E-A445-AF61C7ADAAD1}"/>
              </a:ext>
            </a:extLst>
          </p:cNvPr>
          <p:cNvGrpSpPr/>
          <p:nvPr/>
        </p:nvGrpSpPr>
        <p:grpSpPr>
          <a:xfrm>
            <a:off x="4291567" y="264407"/>
            <a:ext cx="3723239" cy="3539922"/>
            <a:chOff x="0" y="0"/>
            <a:chExt cx="2569395" cy="2869183"/>
          </a:xfrm>
        </p:grpSpPr>
        <p:sp>
          <p:nvSpPr>
            <p:cNvPr id="33" name="Freeform 11">
              <a:extLst>
                <a:ext uri="{FF2B5EF4-FFF2-40B4-BE49-F238E27FC236}">
                  <a16:creationId xmlns:a16="http://schemas.microsoft.com/office/drawing/2014/main" id="{A3F7DE98-55D1-2C1E-66C1-EE19E46FDFC4}"/>
                </a:ext>
              </a:extLst>
            </p:cNvPr>
            <p:cNvSpPr/>
            <p:nvPr/>
          </p:nvSpPr>
          <p:spPr>
            <a:xfrm>
              <a:off x="0" y="0"/>
              <a:ext cx="2569395" cy="2869183"/>
            </a:xfrm>
            <a:custGeom>
              <a:avLst/>
              <a:gdLst/>
              <a:ahLst/>
              <a:cxnLst/>
              <a:rect l="l" t="t" r="r" b="b"/>
              <a:pathLst>
                <a:path w="2569395" h="2869183">
                  <a:moveTo>
                    <a:pt x="2444935" y="59690"/>
                  </a:moveTo>
                  <a:cubicBezTo>
                    <a:pt x="2480495" y="59690"/>
                    <a:pt x="2509705" y="88900"/>
                    <a:pt x="2509705" y="124460"/>
                  </a:cubicBezTo>
                  <a:lnTo>
                    <a:pt x="2509705" y="2744723"/>
                  </a:lnTo>
                  <a:cubicBezTo>
                    <a:pt x="2509705" y="2780283"/>
                    <a:pt x="2480495" y="2809493"/>
                    <a:pt x="2444935" y="2809493"/>
                  </a:cubicBezTo>
                  <a:lnTo>
                    <a:pt x="124460" y="2809493"/>
                  </a:lnTo>
                  <a:cubicBezTo>
                    <a:pt x="88900" y="2809493"/>
                    <a:pt x="59690" y="2780283"/>
                    <a:pt x="59690" y="2744723"/>
                  </a:cubicBezTo>
                  <a:lnTo>
                    <a:pt x="59690" y="124460"/>
                  </a:lnTo>
                  <a:cubicBezTo>
                    <a:pt x="59690" y="88900"/>
                    <a:pt x="88900" y="59690"/>
                    <a:pt x="124460" y="59690"/>
                  </a:cubicBezTo>
                  <a:lnTo>
                    <a:pt x="2444935" y="59690"/>
                  </a:lnTo>
                  <a:moveTo>
                    <a:pt x="2444935" y="0"/>
                  </a:moveTo>
                  <a:lnTo>
                    <a:pt x="124460" y="0"/>
                  </a:lnTo>
                  <a:cubicBezTo>
                    <a:pt x="55880" y="0"/>
                    <a:pt x="0" y="55880"/>
                    <a:pt x="0" y="124460"/>
                  </a:cubicBezTo>
                  <a:lnTo>
                    <a:pt x="0" y="2744723"/>
                  </a:lnTo>
                  <a:cubicBezTo>
                    <a:pt x="0" y="2813303"/>
                    <a:pt x="55880" y="2869183"/>
                    <a:pt x="124460" y="2869183"/>
                  </a:cubicBezTo>
                  <a:lnTo>
                    <a:pt x="2444935" y="2869183"/>
                  </a:lnTo>
                  <a:cubicBezTo>
                    <a:pt x="2513515" y="2869183"/>
                    <a:pt x="2569395" y="2813303"/>
                    <a:pt x="2569395" y="2744723"/>
                  </a:cubicBezTo>
                  <a:lnTo>
                    <a:pt x="2569395" y="124460"/>
                  </a:lnTo>
                  <a:cubicBezTo>
                    <a:pt x="2569395" y="55880"/>
                    <a:pt x="2513515" y="0"/>
                    <a:pt x="2444935" y="0"/>
                  </a:cubicBezTo>
                  <a:close/>
                </a:path>
              </a:pathLst>
            </a:custGeom>
            <a:solidFill>
              <a:srgbClr val="5CE1E6"/>
            </a:solid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grpSp>
        <p:nvGrpSpPr>
          <p:cNvPr id="9" name="Group 8">
            <a:extLst>
              <a:ext uri="{FF2B5EF4-FFF2-40B4-BE49-F238E27FC236}">
                <a16:creationId xmlns:a16="http://schemas.microsoft.com/office/drawing/2014/main" id="{802A048E-5387-DDCF-FCBD-242669DF14FF}"/>
              </a:ext>
            </a:extLst>
          </p:cNvPr>
          <p:cNvGrpSpPr/>
          <p:nvPr/>
        </p:nvGrpSpPr>
        <p:grpSpPr>
          <a:xfrm>
            <a:off x="212036" y="5121636"/>
            <a:ext cx="3894743" cy="2928982"/>
            <a:chOff x="0" y="0"/>
            <a:chExt cx="4485706" cy="2298999"/>
          </a:xfrm>
        </p:grpSpPr>
        <p:sp>
          <p:nvSpPr>
            <p:cNvPr id="32" name="Freeform 13">
              <a:extLst>
                <a:ext uri="{FF2B5EF4-FFF2-40B4-BE49-F238E27FC236}">
                  <a16:creationId xmlns:a16="http://schemas.microsoft.com/office/drawing/2014/main" id="{0419A968-47E9-D8D0-F4AD-A5118A65731B}"/>
                </a:ext>
              </a:extLst>
            </p:cNvPr>
            <p:cNvSpPr/>
            <p:nvPr/>
          </p:nvSpPr>
          <p:spPr>
            <a:xfrm>
              <a:off x="0" y="0"/>
              <a:ext cx="4485706" cy="2298999"/>
            </a:xfrm>
            <a:custGeom>
              <a:avLst/>
              <a:gdLst/>
              <a:ahLst/>
              <a:cxnLst/>
              <a:rect l="l" t="t" r="r" b="b"/>
              <a:pathLst>
                <a:path w="4485706" h="2298999">
                  <a:moveTo>
                    <a:pt x="4361246" y="59690"/>
                  </a:moveTo>
                  <a:cubicBezTo>
                    <a:pt x="4396806" y="59690"/>
                    <a:pt x="4426016" y="88900"/>
                    <a:pt x="4426016" y="124460"/>
                  </a:cubicBezTo>
                  <a:lnTo>
                    <a:pt x="4426016" y="2174539"/>
                  </a:lnTo>
                  <a:cubicBezTo>
                    <a:pt x="4426016" y="2210099"/>
                    <a:pt x="4396806" y="2239309"/>
                    <a:pt x="4361246" y="2239309"/>
                  </a:cubicBezTo>
                  <a:lnTo>
                    <a:pt x="124460" y="2239309"/>
                  </a:lnTo>
                  <a:cubicBezTo>
                    <a:pt x="88900" y="2239309"/>
                    <a:pt x="59690" y="2210099"/>
                    <a:pt x="59690" y="2174539"/>
                  </a:cubicBezTo>
                  <a:lnTo>
                    <a:pt x="59690" y="124460"/>
                  </a:lnTo>
                  <a:cubicBezTo>
                    <a:pt x="59690" y="88900"/>
                    <a:pt x="88900" y="59690"/>
                    <a:pt x="124460" y="59690"/>
                  </a:cubicBezTo>
                  <a:lnTo>
                    <a:pt x="4361246" y="59690"/>
                  </a:lnTo>
                  <a:moveTo>
                    <a:pt x="4361246" y="0"/>
                  </a:moveTo>
                  <a:lnTo>
                    <a:pt x="124460" y="0"/>
                  </a:lnTo>
                  <a:cubicBezTo>
                    <a:pt x="55880" y="0"/>
                    <a:pt x="0" y="55880"/>
                    <a:pt x="0" y="124460"/>
                  </a:cubicBezTo>
                  <a:lnTo>
                    <a:pt x="0" y="2174539"/>
                  </a:lnTo>
                  <a:cubicBezTo>
                    <a:pt x="0" y="2243119"/>
                    <a:pt x="55880" y="2298999"/>
                    <a:pt x="124460" y="2298999"/>
                  </a:cubicBezTo>
                  <a:lnTo>
                    <a:pt x="4361246" y="2298999"/>
                  </a:lnTo>
                  <a:cubicBezTo>
                    <a:pt x="4429826" y="2298999"/>
                    <a:pt x="4485706" y="2243119"/>
                    <a:pt x="4485706" y="2174539"/>
                  </a:cubicBezTo>
                  <a:lnTo>
                    <a:pt x="4485706" y="124460"/>
                  </a:lnTo>
                  <a:cubicBezTo>
                    <a:pt x="4485706" y="55880"/>
                    <a:pt x="4429826" y="0"/>
                    <a:pt x="4361246" y="0"/>
                  </a:cubicBezTo>
                  <a:close/>
                </a:path>
              </a:pathLst>
            </a:custGeom>
            <a:solidFill>
              <a:srgbClr val="FEEDAA"/>
            </a:solid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sp>
        <p:nvSpPr>
          <p:cNvPr id="13" name="Freeform 17">
            <a:extLst>
              <a:ext uri="{FF2B5EF4-FFF2-40B4-BE49-F238E27FC236}">
                <a16:creationId xmlns:a16="http://schemas.microsoft.com/office/drawing/2014/main" id="{6FA9DF9B-826D-39A8-9DFE-530CF3A3A2C2}"/>
              </a:ext>
            </a:extLst>
          </p:cNvPr>
          <p:cNvSpPr/>
          <p:nvPr/>
        </p:nvSpPr>
        <p:spPr>
          <a:xfrm flipH="1" flipV="1">
            <a:off x="4018708" y="3913668"/>
            <a:ext cx="482919" cy="349513"/>
          </a:xfrm>
          <a:custGeom>
            <a:avLst/>
            <a:gdLst/>
            <a:ahLst/>
            <a:cxnLst/>
            <a:rect l="l" t="t" r="r" b="b"/>
            <a:pathLst>
              <a:path w="482919" h="349513">
                <a:moveTo>
                  <a:pt x="482919" y="349513"/>
                </a:moveTo>
                <a:lnTo>
                  <a:pt x="0" y="349513"/>
                </a:lnTo>
                <a:lnTo>
                  <a:pt x="0" y="0"/>
                </a:lnTo>
                <a:lnTo>
                  <a:pt x="482919" y="0"/>
                </a:lnTo>
                <a:lnTo>
                  <a:pt x="482919" y="349513"/>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sp>
        <p:nvSpPr>
          <p:cNvPr id="14" name="Freeform 18">
            <a:extLst>
              <a:ext uri="{FF2B5EF4-FFF2-40B4-BE49-F238E27FC236}">
                <a16:creationId xmlns:a16="http://schemas.microsoft.com/office/drawing/2014/main" id="{604BE2A1-7706-2A00-C80C-AD9B91F6C3FD}"/>
              </a:ext>
            </a:extLst>
          </p:cNvPr>
          <p:cNvSpPr/>
          <p:nvPr/>
        </p:nvSpPr>
        <p:spPr>
          <a:xfrm flipV="1">
            <a:off x="7933579" y="3954556"/>
            <a:ext cx="482919" cy="349513"/>
          </a:xfrm>
          <a:custGeom>
            <a:avLst/>
            <a:gdLst/>
            <a:ahLst/>
            <a:cxnLst/>
            <a:rect l="l" t="t" r="r" b="b"/>
            <a:pathLst>
              <a:path w="482919" h="349513">
                <a:moveTo>
                  <a:pt x="0" y="349513"/>
                </a:moveTo>
                <a:lnTo>
                  <a:pt x="482919" y="349513"/>
                </a:lnTo>
                <a:lnTo>
                  <a:pt x="482919" y="0"/>
                </a:lnTo>
                <a:lnTo>
                  <a:pt x="0" y="0"/>
                </a:lnTo>
                <a:lnTo>
                  <a:pt x="0" y="349513"/>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sp>
        <p:nvSpPr>
          <p:cNvPr id="15" name="Freeform 19">
            <a:extLst>
              <a:ext uri="{FF2B5EF4-FFF2-40B4-BE49-F238E27FC236}">
                <a16:creationId xmlns:a16="http://schemas.microsoft.com/office/drawing/2014/main" id="{5C4A1F81-7EE9-368F-F557-663CB195F3EB}"/>
              </a:ext>
            </a:extLst>
          </p:cNvPr>
          <p:cNvSpPr/>
          <p:nvPr/>
        </p:nvSpPr>
        <p:spPr>
          <a:xfrm rot="13020000">
            <a:off x="3889574" y="6105647"/>
            <a:ext cx="489603" cy="465511"/>
          </a:xfrm>
          <a:custGeom>
            <a:avLst/>
            <a:gdLst/>
            <a:ahLst/>
            <a:cxnLst/>
            <a:rect l="l" t="t" r="r" b="b"/>
            <a:pathLst>
              <a:path w="489603" h="465511">
                <a:moveTo>
                  <a:pt x="0" y="0"/>
                </a:moveTo>
                <a:lnTo>
                  <a:pt x="489603" y="0"/>
                </a:lnTo>
                <a:lnTo>
                  <a:pt x="489603" y="465511"/>
                </a:lnTo>
                <a:lnTo>
                  <a:pt x="0" y="465511"/>
                </a:lnTo>
                <a:lnTo>
                  <a:pt x="0" y="0"/>
                </a:lnTo>
                <a:close/>
              </a:path>
            </a:pathLst>
          </a:custGeom>
          <a:blipFill>
            <a:blip r:embed="rId2">
              <a:extLst>
                <a:ext uri="{96DAC541-7B7A-43D3-8B79-37D633B846F1}">
                  <asvg:svgBlip xmlns:asvg="http://schemas.microsoft.com/office/drawing/2016/SVG/main" r:embed="rId3"/>
                </a:ext>
              </a:extLst>
            </a:blip>
            <a:stretch>
              <a:fillRect l="-31370"/>
            </a:stretch>
          </a:blip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nvGrpSpPr>
          <p:cNvPr id="16" name="Group 15">
            <a:extLst>
              <a:ext uri="{FF2B5EF4-FFF2-40B4-BE49-F238E27FC236}">
                <a16:creationId xmlns:a16="http://schemas.microsoft.com/office/drawing/2014/main" id="{2BD5B73D-4FF4-3250-2B4F-33B6A40D765E}"/>
              </a:ext>
            </a:extLst>
          </p:cNvPr>
          <p:cNvGrpSpPr/>
          <p:nvPr/>
        </p:nvGrpSpPr>
        <p:grpSpPr>
          <a:xfrm>
            <a:off x="8415024" y="51536"/>
            <a:ext cx="4228426" cy="9549664"/>
            <a:chOff x="0" y="0"/>
            <a:chExt cx="4485706" cy="2298999"/>
          </a:xfrm>
        </p:grpSpPr>
        <p:sp>
          <p:nvSpPr>
            <p:cNvPr id="31" name="Freeform 21">
              <a:extLst>
                <a:ext uri="{FF2B5EF4-FFF2-40B4-BE49-F238E27FC236}">
                  <a16:creationId xmlns:a16="http://schemas.microsoft.com/office/drawing/2014/main" id="{311C9BB0-E475-0A7D-4BEC-5D1E58EDE8FC}"/>
                </a:ext>
              </a:extLst>
            </p:cNvPr>
            <p:cNvSpPr/>
            <p:nvPr/>
          </p:nvSpPr>
          <p:spPr>
            <a:xfrm>
              <a:off x="0" y="0"/>
              <a:ext cx="4485706" cy="2298999"/>
            </a:xfrm>
            <a:custGeom>
              <a:avLst/>
              <a:gdLst/>
              <a:ahLst/>
              <a:cxnLst/>
              <a:rect l="l" t="t" r="r" b="b"/>
              <a:pathLst>
                <a:path w="4485706" h="2298999">
                  <a:moveTo>
                    <a:pt x="4361246" y="59690"/>
                  </a:moveTo>
                  <a:cubicBezTo>
                    <a:pt x="4396806" y="59690"/>
                    <a:pt x="4426016" y="88900"/>
                    <a:pt x="4426016" y="124460"/>
                  </a:cubicBezTo>
                  <a:lnTo>
                    <a:pt x="4426016" y="2174539"/>
                  </a:lnTo>
                  <a:cubicBezTo>
                    <a:pt x="4426016" y="2210099"/>
                    <a:pt x="4396806" y="2239309"/>
                    <a:pt x="4361246" y="2239309"/>
                  </a:cubicBezTo>
                  <a:lnTo>
                    <a:pt x="124460" y="2239309"/>
                  </a:lnTo>
                  <a:cubicBezTo>
                    <a:pt x="88900" y="2239309"/>
                    <a:pt x="59690" y="2210099"/>
                    <a:pt x="59690" y="2174539"/>
                  </a:cubicBezTo>
                  <a:lnTo>
                    <a:pt x="59690" y="124460"/>
                  </a:lnTo>
                  <a:cubicBezTo>
                    <a:pt x="59690" y="88900"/>
                    <a:pt x="88900" y="59690"/>
                    <a:pt x="124460" y="59690"/>
                  </a:cubicBezTo>
                  <a:lnTo>
                    <a:pt x="4361246" y="59690"/>
                  </a:lnTo>
                  <a:moveTo>
                    <a:pt x="4361246" y="0"/>
                  </a:moveTo>
                  <a:lnTo>
                    <a:pt x="124460" y="0"/>
                  </a:lnTo>
                  <a:cubicBezTo>
                    <a:pt x="55880" y="0"/>
                    <a:pt x="0" y="55880"/>
                    <a:pt x="0" y="124460"/>
                  </a:cubicBezTo>
                  <a:lnTo>
                    <a:pt x="0" y="2174539"/>
                  </a:lnTo>
                  <a:cubicBezTo>
                    <a:pt x="0" y="2243119"/>
                    <a:pt x="55880" y="2298999"/>
                    <a:pt x="124460" y="2298999"/>
                  </a:cubicBezTo>
                  <a:lnTo>
                    <a:pt x="4361246" y="2298999"/>
                  </a:lnTo>
                  <a:cubicBezTo>
                    <a:pt x="4429826" y="2298999"/>
                    <a:pt x="4485706" y="2243119"/>
                    <a:pt x="4485706" y="2174539"/>
                  </a:cubicBezTo>
                  <a:lnTo>
                    <a:pt x="4485706" y="124460"/>
                  </a:lnTo>
                  <a:cubicBezTo>
                    <a:pt x="4485706" y="55880"/>
                    <a:pt x="4429826" y="0"/>
                    <a:pt x="4361246" y="0"/>
                  </a:cubicBezTo>
                  <a:close/>
                </a:path>
              </a:pathLst>
            </a:custGeom>
            <a:solidFill>
              <a:srgbClr val="CB6CE6"/>
            </a:solid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sp>
        <p:nvSpPr>
          <p:cNvPr id="17" name="TextBox 22">
            <a:extLst>
              <a:ext uri="{FF2B5EF4-FFF2-40B4-BE49-F238E27FC236}">
                <a16:creationId xmlns:a16="http://schemas.microsoft.com/office/drawing/2014/main" id="{E54C92E2-77E3-5679-9F47-77ACE688F393}"/>
              </a:ext>
            </a:extLst>
          </p:cNvPr>
          <p:cNvSpPr txBox="1"/>
          <p:nvPr/>
        </p:nvSpPr>
        <p:spPr>
          <a:xfrm>
            <a:off x="825714" y="-861912"/>
            <a:ext cx="2190936" cy="284950"/>
          </a:xfrm>
          <a:prstGeom prst="rect">
            <a:avLst/>
          </a:prstGeom>
        </p:spPr>
        <p:txBody>
          <a:bodyPr wrap="square" lIns="0" tIns="0" rIns="0" bIns="0" rtlCol="0" anchor="t">
            <a:spAutoFit/>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pPr algn="ctr">
              <a:lnSpc>
                <a:spcPts val="2380"/>
              </a:lnSpc>
              <a:spcBef>
                <a:spcPct val="0"/>
              </a:spcBef>
            </a:pPr>
            <a:r>
              <a:rPr lang="en-US" sz="1600">
                <a:solidFill>
                  <a:srgbClr val="000000"/>
                </a:solidFill>
                <a:latin typeface="Calibri"/>
                <a:ea typeface="Calibri"/>
                <a:cs typeface="Calibri"/>
                <a:sym typeface="KG Primary Penmanship"/>
              </a:rPr>
              <a:t>Background</a:t>
            </a:r>
            <a:endParaRPr lang="en-US" sz="1600">
              <a:solidFill>
                <a:srgbClr val="000000"/>
              </a:solidFill>
              <a:latin typeface="Calibri"/>
              <a:ea typeface="Calibri"/>
              <a:cs typeface="Calibri"/>
            </a:endParaRPr>
          </a:p>
        </p:txBody>
      </p:sp>
      <p:sp>
        <p:nvSpPr>
          <p:cNvPr id="18" name="TextBox 23">
            <a:extLst>
              <a:ext uri="{FF2B5EF4-FFF2-40B4-BE49-F238E27FC236}">
                <a16:creationId xmlns:a16="http://schemas.microsoft.com/office/drawing/2014/main" id="{B4B58EC2-6086-6D0F-3945-232C276153AC}"/>
              </a:ext>
            </a:extLst>
          </p:cNvPr>
          <p:cNvSpPr txBox="1"/>
          <p:nvPr/>
        </p:nvSpPr>
        <p:spPr>
          <a:xfrm>
            <a:off x="5171404" y="-873384"/>
            <a:ext cx="2190936" cy="284950"/>
          </a:xfrm>
          <a:prstGeom prst="rect">
            <a:avLst/>
          </a:prstGeom>
        </p:spPr>
        <p:txBody>
          <a:bodyPr wrap="square" lIns="0" tIns="0" rIns="0" bIns="0" rtlCol="0" anchor="t">
            <a:spAutoFit/>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pPr algn="ctr">
              <a:lnSpc>
                <a:spcPts val="2380"/>
              </a:lnSpc>
              <a:spcBef>
                <a:spcPct val="0"/>
              </a:spcBef>
            </a:pPr>
            <a:r>
              <a:rPr lang="en-US" sz="1600">
                <a:solidFill>
                  <a:srgbClr val="000000"/>
                </a:solidFill>
                <a:latin typeface="Calibri"/>
                <a:ea typeface="Calibri"/>
                <a:cs typeface="Calibri"/>
                <a:sym typeface="KG Primary Penmanship"/>
              </a:rPr>
              <a:t>Focus/Problem</a:t>
            </a:r>
          </a:p>
        </p:txBody>
      </p:sp>
      <p:sp>
        <p:nvSpPr>
          <p:cNvPr id="19" name="TextBox 24">
            <a:extLst>
              <a:ext uri="{FF2B5EF4-FFF2-40B4-BE49-F238E27FC236}">
                <a16:creationId xmlns:a16="http://schemas.microsoft.com/office/drawing/2014/main" id="{2BE9EBCE-4738-635C-9CE0-9A6C7FD00E9C}"/>
              </a:ext>
            </a:extLst>
          </p:cNvPr>
          <p:cNvSpPr txBox="1"/>
          <p:nvPr/>
        </p:nvSpPr>
        <p:spPr>
          <a:xfrm>
            <a:off x="9489115" y="-1090408"/>
            <a:ext cx="2190936" cy="284950"/>
          </a:xfrm>
          <a:prstGeom prst="rect">
            <a:avLst/>
          </a:prstGeom>
        </p:spPr>
        <p:txBody>
          <a:bodyPr wrap="square" lIns="0" tIns="0" rIns="0" bIns="0" rtlCol="0" anchor="t">
            <a:spAutoFit/>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pPr algn="ctr">
              <a:lnSpc>
                <a:spcPts val="2380"/>
              </a:lnSpc>
              <a:spcBef>
                <a:spcPct val="0"/>
              </a:spcBef>
            </a:pPr>
            <a:r>
              <a:rPr lang="en-US" sz="1600">
                <a:solidFill>
                  <a:srgbClr val="000000"/>
                </a:solidFill>
                <a:latin typeface="Calibri"/>
                <a:ea typeface="Calibri"/>
                <a:cs typeface="Calibri"/>
                <a:sym typeface="KG Primary Penmanship"/>
              </a:rPr>
              <a:t>Plan of action</a:t>
            </a:r>
          </a:p>
        </p:txBody>
      </p:sp>
      <p:sp>
        <p:nvSpPr>
          <p:cNvPr id="22" name="Freeform 28">
            <a:extLst>
              <a:ext uri="{FF2B5EF4-FFF2-40B4-BE49-F238E27FC236}">
                <a16:creationId xmlns:a16="http://schemas.microsoft.com/office/drawing/2014/main" id="{9147054A-FECE-9989-F252-5FB82801B759}"/>
              </a:ext>
            </a:extLst>
          </p:cNvPr>
          <p:cNvSpPr/>
          <p:nvPr/>
        </p:nvSpPr>
        <p:spPr>
          <a:xfrm rot="16200001">
            <a:off x="5986069" y="3786255"/>
            <a:ext cx="489603" cy="465511"/>
          </a:xfrm>
          <a:custGeom>
            <a:avLst/>
            <a:gdLst/>
            <a:ahLst/>
            <a:cxnLst/>
            <a:rect l="l" t="t" r="r" b="b"/>
            <a:pathLst>
              <a:path w="489603" h="465511">
                <a:moveTo>
                  <a:pt x="0" y="0"/>
                </a:moveTo>
                <a:lnTo>
                  <a:pt x="489603" y="0"/>
                </a:lnTo>
                <a:lnTo>
                  <a:pt x="489603" y="465511"/>
                </a:lnTo>
                <a:lnTo>
                  <a:pt x="0" y="465511"/>
                </a:lnTo>
                <a:lnTo>
                  <a:pt x="0" y="0"/>
                </a:lnTo>
                <a:close/>
              </a:path>
            </a:pathLst>
          </a:custGeom>
          <a:blipFill>
            <a:blip r:embed="rId2">
              <a:extLst>
                <a:ext uri="{96DAC541-7B7A-43D3-8B79-37D633B846F1}">
                  <asvg:svgBlip xmlns:asvg="http://schemas.microsoft.com/office/drawing/2016/SVG/main" r:embed="rId3"/>
                </a:ext>
              </a:extLst>
            </a:blip>
            <a:stretch>
              <a:fillRect l="-31370"/>
            </a:stretch>
          </a:blip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sp>
        <p:nvSpPr>
          <p:cNvPr id="3" name="TextBox 2">
            <a:extLst>
              <a:ext uri="{FF2B5EF4-FFF2-40B4-BE49-F238E27FC236}">
                <a16:creationId xmlns:a16="http://schemas.microsoft.com/office/drawing/2014/main" id="{360C1607-3642-ABAA-3A0D-3E58360C880C}"/>
              </a:ext>
            </a:extLst>
          </p:cNvPr>
          <p:cNvSpPr txBox="1"/>
          <p:nvPr/>
        </p:nvSpPr>
        <p:spPr>
          <a:xfrm>
            <a:off x="207867" y="1068152"/>
            <a:ext cx="3684003" cy="3539430"/>
          </a:xfrm>
          <a:prstGeom prst="rect">
            <a:avLst/>
          </a:prstGeom>
          <a:noFill/>
        </p:spPr>
        <p:txBody>
          <a:bodyPr wrap="square">
            <a:spAutoFit/>
          </a:bodyPr>
          <a:lstStyle/>
          <a:p>
            <a:pPr marL="247917" lvl="1" indent="0" algn="l">
              <a:lnSpc>
                <a:spcPct val="100000"/>
              </a:lnSpc>
              <a:buFont typeface="Arial"/>
              <a:buNone/>
              <a:defRPr/>
            </a:pPr>
            <a:r>
              <a:rPr lang="en-US" sz="1400">
                <a:latin typeface="Calibri"/>
                <a:ea typeface="Calibri"/>
                <a:cs typeface="Calibri"/>
              </a:rPr>
              <a:t>Paganel Primary School is a two-form entry primary school situated</a:t>
            </a:r>
            <a:r>
              <a:rPr lang="en-US" sz="1400" baseline="0">
                <a:latin typeface="Calibri"/>
                <a:ea typeface="Calibri"/>
                <a:cs typeface="Calibri"/>
              </a:rPr>
              <a:t> in the Weoley Castle area of Birmingham. The school serves an </a:t>
            </a:r>
            <a:r>
              <a:rPr lang="en-US" sz="1400">
                <a:latin typeface="Calibri"/>
                <a:ea typeface="Calibri"/>
                <a:cs typeface="Calibri"/>
              </a:rPr>
              <a:t>area of high deprivation and has an above national average proportion of pupils in receipt of PPG (43.3%) and an above national average proportion of pupils identified as having a SEN or disability (18.5%). The school is supported by a central School improvement Team, which includes a Trust Inclusion Lead and Deputy Trust Inclusion Lead. </a:t>
            </a:r>
          </a:p>
          <a:p>
            <a:pPr marL="247917" lvl="1" indent="0" algn="l">
              <a:lnSpc>
                <a:spcPct val="100000"/>
              </a:lnSpc>
              <a:buFont typeface="Arial"/>
              <a:buNone/>
              <a:defRPr/>
            </a:pPr>
            <a:r>
              <a:rPr lang="en-US" sz="1400">
                <a:latin typeface="Calibri"/>
                <a:ea typeface="Calibri"/>
                <a:cs typeface="Calibri"/>
              </a:rPr>
              <a:t>The</a:t>
            </a:r>
            <a:r>
              <a:rPr lang="en-US" sz="1400" baseline="0">
                <a:latin typeface="Calibri"/>
                <a:ea typeface="Calibri"/>
                <a:cs typeface="Calibri"/>
              </a:rPr>
              <a:t> SENDCo forms </a:t>
            </a:r>
            <a:r>
              <a:rPr lang="en-US" sz="1400">
                <a:latin typeface="Calibri"/>
                <a:ea typeface="Calibri"/>
                <a:cs typeface="Calibri"/>
              </a:rPr>
              <a:t>part of the Trust’s SENCo network group which enables collaborative work across the Trust to develop inclusive practice.</a:t>
            </a:r>
          </a:p>
        </p:txBody>
      </p:sp>
      <p:sp>
        <p:nvSpPr>
          <p:cNvPr id="38" name="TextBox 37">
            <a:extLst>
              <a:ext uri="{FF2B5EF4-FFF2-40B4-BE49-F238E27FC236}">
                <a16:creationId xmlns:a16="http://schemas.microsoft.com/office/drawing/2014/main" id="{A766BD03-25E1-8A7B-2CFB-E27C02FE5CE7}"/>
              </a:ext>
            </a:extLst>
          </p:cNvPr>
          <p:cNvSpPr txBox="1"/>
          <p:nvPr/>
        </p:nvSpPr>
        <p:spPr>
          <a:xfrm>
            <a:off x="9435931" y="307062"/>
            <a:ext cx="2526220" cy="461665"/>
          </a:xfrm>
          <a:prstGeom prst="rect">
            <a:avLst/>
          </a:prstGeom>
          <a:noFill/>
        </p:spPr>
        <p:txBody>
          <a:bodyPr wrap="square" rtlCol="0">
            <a:spAutoFit/>
          </a:bodyPr>
          <a:lstStyle/>
          <a:p>
            <a:pPr algn="ctr"/>
            <a:r>
              <a:rPr lang="en-GB" sz="2400" b="1">
                <a:latin typeface="Calibri"/>
                <a:ea typeface="Calibri"/>
                <a:cs typeface="Calibri"/>
              </a:rPr>
              <a:t>What did we do</a:t>
            </a:r>
          </a:p>
        </p:txBody>
      </p:sp>
      <p:sp>
        <p:nvSpPr>
          <p:cNvPr id="40" name="TextBox 39">
            <a:extLst>
              <a:ext uri="{FF2B5EF4-FFF2-40B4-BE49-F238E27FC236}">
                <a16:creationId xmlns:a16="http://schemas.microsoft.com/office/drawing/2014/main" id="{ED9BD44D-0A44-520E-64CB-99DF4EC7301A}"/>
              </a:ext>
            </a:extLst>
          </p:cNvPr>
          <p:cNvSpPr txBox="1"/>
          <p:nvPr/>
        </p:nvSpPr>
        <p:spPr>
          <a:xfrm>
            <a:off x="4293408" y="1141700"/>
            <a:ext cx="3723238" cy="2462213"/>
          </a:xfrm>
          <a:prstGeom prst="rect">
            <a:avLst/>
          </a:prstGeom>
          <a:noFill/>
        </p:spPr>
        <p:txBody>
          <a:bodyPr wrap="square">
            <a:spAutoFit/>
          </a:bodyPr>
          <a:lstStyle/>
          <a:p>
            <a:r>
              <a:rPr lang="en-GB" sz="1400" kern="1200">
                <a:solidFill>
                  <a:schemeClr val="tx1"/>
                </a:solidFill>
                <a:effectLst/>
                <a:latin typeface="Calibri"/>
                <a:ea typeface="Calibri"/>
                <a:cs typeface="Calibri"/>
              </a:rPr>
              <a:t>  In light of the OAG guidance:</a:t>
            </a:r>
          </a:p>
          <a:p>
            <a:pPr marL="171450" indent="-171450">
              <a:buFont typeface="Arial" panose="020B0604020202020204" pitchFamily="34" charset="0"/>
              <a:buChar char="•"/>
            </a:pPr>
            <a:r>
              <a:rPr lang="en-GB" sz="1400" kern="1200">
                <a:solidFill>
                  <a:schemeClr val="tx1"/>
                </a:solidFill>
                <a:effectLst/>
                <a:latin typeface="Calibri"/>
                <a:ea typeface="Calibri"/>
                <a:cs typeface="Calibri"/>
              </a:rPr>
              <a:t>What does the graduated approach look like across the trust and how do we align this?</a:t>
            </a:r>
          </a:p>
          <a:p>
            <a:pPr marL="171450" lvl="0" indent="-171450">
              <a:buFont typeface="Arial" panose="020B0604020202020204" pitchFamily="34" charset="0"/>
              <a:buChar char="•"/>
            </a:pPr>
            <a:r>
              <a:rPr lang="en-GB" sz="1400" kern="1200">
                <a:solidFill>
                  <a:schemeClr val="tx1"/>
                </a:solidFill>
                <a:effectLst/>
                <a:latin typeface="Calibri"/>
                <a:ea typeface="Calibri"/>
                <a:cs typeface="Calibri"/>
              </a:rPr>
              <a:t>How confident are staff in understanding and implementing the graduated approach?</a:t>
            </a:r>
          </a:p>
          <a:p>
            <a:pPr marL="171450" lvl="0" indent="-171450">
              <a:buFont typeface="Arial" panose="020B0604020202020204" pitchFamily="34" charset="0"/>
              <a:buChar char="•"/>
            </a:pPr>
            <a:r>
              <a:rPr lang="en-GB" sz="1400" kern="1200">
                <a:solidFill>
                  <a:schemeClr val="tx1"/>
                </a:solidFill>
                <a:effectLst/>
                <a:latin typeface="Calibri"/>
                <a:ea typeface="Calibri"/>
                <a:cs typeface="Calibri"/>
              </a:rPr>
              <a:t>Does the alignment of the graduated approach enable strength through collaboration – e.g. through a shared understanding, sharing of resources and therefore better outcomes and provision for CYP?</a:t>
            </a:r>
          </a:p>
        </p:txBody>
      </p:sp>
      <p:sp>
        <p:nvSpPr>
          <p:cNvPr id="41" name="TextBox 40">
            <a:extLst>
              <a:ext uri="{FF2B5EF4-FFF2-40B4-BE49-F238E27FC236}">
                <a16:creationId xmlns:a16="http://schemas.microsoft.com/office/drawing/2014/main" id="{5B2BC5E0-699B-EBEF-1BD6-4FDE22A467F5}"/>
              </a:ext>
            </a:extLst>
          </p:cNvPr>
          <p:cNvSpPr txBox="1"/>
          <p:nvPr/>
        </p:nvSpPr>
        <p:spPr>
          <a:xfrm>
            <a:off x="4161946" y="314206"/>
            <a:ext cx="3785757" cy="830997"/>
          </a:xfrm>
          <a:prstGeom prst="rect">
            <a:avLst/>
          </a:prstGeom>
          <a:noFill/>
        </p:spPr>
        <p:txBody>
          <a:bodyPr wrap="square" rtlCol="0">
            <a:spAutoFit/>
          </a:bodyPr>
          <a:lstStyle/>
          <a:p>
            <a:pPr algn="ctr"/>
            <a:r>
              <a:rPr lang="en-GB" sz="2400" b="1">
                <a:latin typeface="Calibri"/>
                <a:ea typeface="Calibri"/>
                <a:cs typeface="Calibri"/>
              </a:rPr>
              <a:t>Our focus around implementation</a:t>
            </a:r>
          </a:p>
        </p:txBody>
      </p:sp>
      <p:sp>
        <p:nvSpPr>
          <p:cNvPr id="43" name="TextBox 42">
            <a:extLst>
              <a:ext uri="{FF2B5EF4-FFF2-40B4-BE49-F238E27FC236}">
                <a16:creationId xmlns:a16="http://schemas.microsoft.com/office/drawing/2014/main" id="{CDAF9DC3-2AA9-8356-244C-CFE3ED2109E5}"/>
              </a:ext>
            </a:extLst>
          </p:cNvPr>
          <p:cNvSpPr txBox="1"/>
          <p:nvPr/>
        </p:nvSpPr>
        <p:spPr>
          <a:xfrm>
            <a:off x="8541970" y="1234871"/>
            <a:ext cx="4089412" cy="6771084"/>
          </a:xfrm>
          <a:prstGeom prst="rect">
            <a:avLst/>
          </a:prstGeom>
          <a:noFill/>
        </p:spPr>
        <p:txBody>
          <a:bodyPr wrap="square">
            <a:spAutoFit/>
          </a:bodyPr>
          <a:lstStyle/>
          <a:p>
            <a:pPr lvl="0" algn="l">
              <a:lnSpc>
                <a:spcPct val="100000"/>
              </a:lnSpc>
            </a:pPr>
            <a:r>
              <a:rPr lang="en-GB" sz="1400" kern="1200">
                <a:solidFill>
                  <a:schemeClr val="tx1"/>
                </a:solidFill>
                <a:effectLst/>
                <a:latin typeface="Calibri"/>
                <a:ea typeface="Calibri"/>
                <a:cs typeface="Calibri"/>
              </a:rPr>
              <a:t>Through engagement in a whole school SEND deep dive and SIT review, we reviewed the current approaches to the graduated approach, what is being delivered when and how and how is this tracked.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a:solidFill>
                  <a:schemeClr val="tx1"/>
                </a:solidFill>
                <a:effectLst/>
                <a:latin typeface="Calibri"/>
                <a:ea typeface="Calibri"/>
                <a:cs typeface="Calibri"/>
              </a:rPr>
              <a:t>By</a:t>
            </a:r>
            <a:r>
              <a:rPr lang="en-GB" sz="1400" kern="1200" baseline="0">
                <a:solidFill>
                  <a:schemeClr val="tx1"/>
                </a:solidFill>
                <a:effectLst/>
                <a:latin typeface="Calibri"/>
                <a:ea typeface="Calibri"/>
                <a:cs typeface="Calibri"/>
              </a:rPr>
              <a:t> attending SENDCo Network meetings, the SENDCo d</a:t>
            </a:r>
            <a:r>
              <a:rPr lang="en-GB" sz="1400" kern="1200">
                <a:solidFill>
                  <a:schemeClr val="tx1"/>
                </a:solidFill>
                <a:effectLst/>
                <a:latin typeface="Calibri"/>
                <a:ea typeface="Calibri"/>
                <a:cs typeface="Calibri"/>
              </a:rPr>
              <a:t>eveloped a shared understanding of the graduated approach alongside the OAG, which informed the school’s Information Report.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a:solidFill>
                  <a:schemeClr val="tx1"/>
                </a:solidFill>
                <a:effectLst/>
                <a:latin typeface="Calibri"/>
                <a:ea typeface="Calibri"/>
                <a:cs typeface="Calibri"/>
              </a:rPr>
              <a:t>The SENDCo developed a shared CPD session (with other Birmingham SENDCos) for sharing the aligned graduated approach alongside the OAG documentation for all staff.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a:solidFill>
                  <a:schemeClr val="tx1"/>
                </a:solidFill>
                <a:effectLst/>
                <a:latin typeface="Calibri"/>
                <a:ea typeface="Calibri"/>
                <a:cs typeface="Calibri"/>
              </a:rPr>
              <a:t>Within school, the SENDCo shared the OAG model with all stakeholders, including how it can be used to adapt the Trust curriculum offer. </a:t>
            </a:r>
          </a:p>
          <a:p>
            <a:pPr lvl="0" algn="l">
              <a:lnSpc>
                <a:spcPct val="100000"/>
              </a:lnSpc>
            </a:pPr>
            <a:r>
              <a:rPr lang="en-GB" sz="1400" kern="1200">
                <a:solidFill>
                  <a:schemeClr val="tx1"/>
                </a:solidFill>
                <a:effectLst/>
                <a:latin typeface="Calibri"/>
                <a:ea typeface="Calibri"/>
                <a:cs typeface="Calibri"/>
              </a:rPr>
              <a:t>SENCos, Trust Inclusion Leads and Subject Co-ordinators worked collaboratively on the curriculum plans to identify the key knowledge and content for all pupils including pupils with SEND to be able to understand (baseline, not a ceiling) as well as providing adaptation guidance for all activities to support the universal provision across wider curriculum subjects.</a:t>
            </a:r>
          </a:p>
          <a:p>
            <a:pPr lvl="0" algn="l">
              <a:lnSpc>
                <a:spcPct val="100000"/>
              </a:lnSpc>
            </a:pPr>
            <a:r>
              <a:rPr lang="en-GB" sz="1400" kern="1200">
                <a:solidFill>
                  <a:schemeClr val="tx1"/>
                </a:solidFill>
                <a:effectLst/>
                <a:latin typeface="Calibri"/>
                <a:ea typeface="Calibri"/>
                <a:cs typeface="Calibri"/>
              </a:rPr>
              <a:t>SENDCo is an identified SEND Champion for Cognition and Learning needs. </a:t>
            </a:r>
          </a:p>
          <a:p>
            <a:pPr lvl="0" algn="l">
              <a:lnSpc>
                <a:spcPct val="100000"/>
              </a:lnSpc>
            </a:pPr>
            <a:r>
              <a:rPr lang="en-GB" sz="1400" kern="1200">
                <a:solidFill>
                  <a:schemeClr val="tx1"/>
                </a:solidFill>
                <a:effectLst/>
                <a:latin typeface="Calibri"/>
                <a:ea typeface="Calibri"/>
                <a:cs typeface="Calibri"/>
              </a:rPr>
              <a:t>SENDCo has adapted SEND referral and identification pathway to incorporate OAG, encouraging staff to reflect on universal provisions. </a:t>
            </a:r>
          </a:p>
          <a:p>
            <a:pPr lvl="0" algn="l">
              <a:lnSpc>
                <a:spcPct val="100000"/>
              </a:lnSpc>
            </a:pPr>
            <a:r>
              <a:rPr lang="en-GB" sz="1400" kern="1200">
                <a:solidFill>
                  <a:schemeClr val="tx1"/>
                </a:solidFill>
                <a:effectLst/>
                <a:latin typeface="Calibri"/>
                <a:ea typeface="Calibri"/>
                <a:cs typeface="Calibri"/>
              </a:rPr>
              <a:t>SENDCo has undertaken an audit of within school that will support the implementation of OAG, including adaptive resources within IT. </a:t>
            </a:r>
          </a:p>
        </p:txBody>
      </p:sp>
      <p:sp>
        <p:nvSpPr>
          <p:cNvPr id="45" name="TextBox 44">
            <a:extLst>
              <a:ext uri="{FF2B5EF4-FFF2-40B4-BE49-F238E27FC236}">
                <a16:creationId xmlns:a16="http://schemas.microsoft.com/office/drawing/2014/main" id="{74C142A4-B4CA-7D37-8E5B-49D2475C6903}"/>
              </a:ext>
            </a:extLst>
          </p:cNvPr>
          <p:cNvSpPr txBox="1"/>
          <p:nvPr/>
        </p:nvSpPr>
        <p:spPr>
          <a:xfrm>
            <a:off x="467481" y="6040110"/>
            <a:ext cx="3551227" cy="1815882"/>
          </a:xfrm>
          <a:prstGeom prst="rect">
            <a:avLst/>
          </a:prstGeom>
          <a:noFill/>
        </p:spPr>
        <p:txBody>
          <a:bodyPr wrap="square">
            <a:spAutoFit/>
          </a:bodyPr>
          <a:lstStyle/>
          <a:p>
            <a:pPr marL="285750" indent="-285750" algn="l">
              <a:lnSpc>
                <a:spcPct val="100000"/>
              </a:lnSpc>
              <a:buFont typeface="Arial" panose="020B0604020202020204" pitchFamily="34" charset="0"/>
              <a:buChar char="•"/>
              <a:defRPr/>
            </a:pPr>
            <a:r>
              <a:rPr lang="en-US" sz="1400">
                <a:latin typeface="Calibri"/>
                <a:ea typeface="Calibri"/>
                <a:cs typeface="Calibri"/>
              </a:rPr>
              <a:t>School Improvement Team (SIT)</a:t>
            </a:r>
          </a:p>
          <a:p>
            <a:pPr marL="285750" indent="-285750" algn="l">
              <a:lnSpc>
                <a:spcPct val="100000"/>
              </a:lnSpc>
              <a:buFont typeface="Arial" panose="020B0604020202020204" pitchFamily="34" charset="0"/>
              <a:buChar char="•"/>
              <a:defRPr/>
            </a:pPr>
            <a:r>
              <a:rPr lang="en-US" sz="1400">
                <a:latin typeface="Calibri"/>
                <a:ea typeface="Calibri"/>
                <a:cs typeface="Calibri"/>
              </a:rPr>
              <a:t>Senior Leadership Team (Headteacher, Deputy Headteacher and Assistant Headteachers)</a:t>
            </a:r>
          </a:p>
          <a:p>
            <a:pPr marL="285750" indent="-285750" algn="l">
              <a:lnSpc>
                <a:spcPct val="100000"/>
              </a:lnSpc>
              <a:buFont typeface="Arial" panose="020B0604020202020204" pitchFamily="34" charset="0"/>
              <a:buChar char="•"/>
              <a:defRPr/>
            </a:pPr>
            <a:r>
              <a:rPr lang="en-US" sz="1400">
                <a:latin typeface="Calibri"/>
                <a:ea typeface="Calibri"/>
                <a:cs typeface="Calibri"/>
              </a:rPr>
              <a:t>SENDCos</a:t>
            </a:r>
          </a:p>
          <a:p>
            <a:pPr marL="285750" indent="-285750" algn="l">
              <a:lnSpc>
                <a:spcPct val="100000"/>
              </a:lnSpc>
              <a:buFont typeface="Arial" panose="020B0604020202020204" pitchFamily="34" charset="0"/>
              <a:buChar char="•"/>
              <a:defRPr/>
            </a:pPr>
            <a:r>
              <a:rPr lang="en-US" sz="1400">
                <a:latin typeface="Calibri"/>
                <a:ea typeface="Calibri"/>
                <a:cs typeface="Calibri"/>
              </a:rPr>
              <a:t>Subject Leaders</a:t>
            </a:r>
          </a:p>
          <a:p>
            <a:pPr marL="285750" indent="-285750" algn="l">
              <a:lnSpc>
                <a:spcPct val="100000"/>
              </a:lnSpc>
              <a:buFont typeface="Arial" panose="020B0604020202020204" pitchFamily="34" charset="0"/>
              <a:buChar char="•"/>
              <a:defRPr/>
            </a:pPr>
            <a:r>
              <a:rPr lang="en-US" sz="1400">
                <a:latin typeface="Calibri"/>
                <a:ea typeface="Calibri"/>
                <a:cs typeface="Calibri"/>
              </a:rPr>
              <a:t>Teachers</a:t>
            </a:r>
          </a:p>
          <a:p>
            <a:pPr marL="285750" indent="-285750" algn="l">
              <a:lnSpc>
                <a:spcPct val="100000"/>
              </a:lnSpc>
              <a:buFont typeface="Arial" panose="020B0604020202020204" pitchFamily="34" charset="0"/>
              <a:buChar char="•"/>
              <a:defRPr/>
            </a:pPr>
            <a:r>
              <a:rPr lang="en-US" sz="1400">
                <a:latin typeface="Calibri"/>
                <a:ea typeface="Calibri"/>
                <a:cs typeface="Calibri"/>
              </a:rPr>
              <a:t>Parents/ Carers</a:t>
            </a:r>
          </a:p>
        </p:txBody>
      </p:sp>
      <p:sp>
        <p:nvSpPr>
          <p:cNvPr id="46" name="TextBox 45">
            <a:extLst>
              <a:ext uri="{FF2B5EF4-FFF2-40B4-BE49-F238E27FC236}">
                <a16:creationId xmlns:a16="http://schemas.microsoft.com/office/drawing/2014/main" id="{C1695E71-EF29-A4F2-93A6-6538CCF4BA60}"/>
              </a:ext>
            </a:extLst>
          </p:cNvPr>
          <p:cNvSpPr txBox="1"/>
          <p:nvPr/>
        </p:nvSpPr>
        <p:spPr>
          <a:xfrm>
            <a:off x="996903" y="5312817"/>
            <a:ext cx="1842535" cy="830997"/>
          </a:xfrm>
          <a:prstGeom prst="rect">
            <a:avLst/>
          </a:prstGeom>
          <a:noFill/>
        </p:spPr>
        <p:txBody>
          <a:bodyPr wrap="square" rtlCol="0">
            <a:spAutoFit/>
          </a:bodyPr>
          <a:lstStyle/>
          <a:p>
            <a:pPr algn="ctr"/>
            <a:r>
              <a:rPr lang="en-GB" sz="2400" b="1">
                <a:latin typeface="Calibri"/>
                <a:ea typeface="Calibri"/>
                <a:cs typeface="Calibri"/>
              </a:rPr>
              <a:t>Who we did it with</a:t>
            </a:r>
          </a:p>
        </p:txBody>
      </p:sp>
      <p:sp>
        <p:nvSpPr>
          <p:cNvPr id="51" name="TextBox 50">
            <a:extLst>
              <a:ext uri="{FF2B5EF4-FFF2-40B4-BE49-F238E27FC236}">
                <a16:creationId xmlns:a16="http://schemas.microsoft.com/office/drawing/2014/main" id="{CAEDB266-A225-BE80-CC2E-F2CE04292E51}"/>
              </a:ext>
            </a:extLst>
          </p:cNvPr>
          <p:cNvSpPr txBox="1"/>
          <p:nvPr/>
        </p:nvSpPr>
        <p:spPr>
          <a:xfrm>
            <a:off x="1096435" y="535221"/>
            <a:ext cx="1842535" cy="461665"/>
          </a:xfrm>
          <a:prstGeom prst="rect">
            <a:avLst/>
          </a:prstGeom>
          <a:noFill/>
        </p:spPr>
        <p:txBody>
          <a:bodyPr wrap="square" rtlCol="0">
            <a:spAutoFit/>
          </a:bodyPr>
          <a:lstStyle/>
          <a:p>
            <a:pPr algn="ctr"/>
            <a:r>
              <a:rPr lang="en-GB" sz="2400" b="1">
                <a:latin typeface="Calibri"/>
                <a:ea typeface="Calibri"/>
                <a:cs typeface="Calibri"/>
              </a:rPr>
              <a:t>Background</a:t>
            </a:r>
          </a:p>
        </p:txBody>
      </p:sp>
      <p:sp>
        <p:nvSpPr>
          <p:cNvPr id="54" name="TextBox 53">
            <a:extLst>
              <a:ext uri="{FF2B5EF4-FFF2-40B4-BE49-F238E27FC236}">
                <a16:creationId xmlns:a16="http://schemas.microsoft.com/office/drawing/2014/main" id="{DC0F30DD-7FA6-29C4-496B-9E865D688BED}"/>
              </a:ext>
            </a:extLst>
          </p:cNvPr>
          <p:cNvSpPr txBox="1"/>
          <p:nvPr/>
        </p:nvSpPr>
        <p:spPr>
          <a:xfrm>
            <a:off x="4451047" y="4312593"/>
            <a:ext cx="3616652" cy="3785652"/>
          </a:xfrm>
          <a:prstGeom prst="rect">
            <a:avLst/>
          </a:prstGeom>
          <a:solidFill>
            <a:srgbClr val="92D050"/>
          </a:solidFill>
          <a:ln w="57150">
            <a:solidFill>
              <a:schemeClr val="tx1"/>
            </a:solidFill>
          </a:ln>
        </p:spPr>
        <p:txBody>
          <a:bodyPr wrap="square" lIns="91440" tIns="45720" rIns="91440" bIns="45720" rtlCol="0" anchor="t">
            <a:spAutoFit/>
          </a:bodyPr>
          <a:lstStyle/>
          <a:p>
            <a:pPr algn="ctr"/>
            <a:r>
              <a:rPr lang="en-GB" sz="4000" b="1" err="1">
                <a:latin typeface="Calibri"/>
                <a:ea typeface="Calibri"/>
                <a:cs typeface="Calibri"/>
              </a:rPr>
              <a:t>Paganel</a:t>
            </a:r>
            <a:r>
              <a:rPr lang="en-GB" sz="4000" b="1">
                <a:latin typeface="Calibri"/>
                <a:ea typeface="Calibri"/>
                <a:cs typeface="Calibri"/>
              </a:rPr>
              <a:t> Primary School</a:t>
            </a:r>
          </a:p>
          <a:p>
            <a:pPr algn="ctr"/>
            <a:endParaRPr lang="en-GB" sz="4000" b="1">
              <a:latin typeface="Calibri"/>
              <a:ea typeface="Calibri"/>
              <a:cs typeface="Calibri"/>
            </a:endParaRPr>
          </a:p>
          <a:p>
            <a:pPr algn="ctr"/>
            <a:r>
              <a:rPr lang="en-GB" sz="4000" b="1">
                <a:latin typeface="Calibri"/>
                <a:ea typeface="Calibri"/>
                <a:cs typeface="Calibri"/>
              </a:rPr>
              <a:t>Our story of using the OAG</a:t>
            </a:r>
          </a:p>
          <a:p>
            <a:pPr algn="ctr"/>
            <a:endParaRPr lang="en-GB" sz="4000" b="1">
              <a:latin typeface="Calibri"/>
              <a:ea typeface="Calibri"/>
              <a:cs typeface="Calibri"/>
            </a:endParaRPr>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D9B15-273B-A79F-47B6-10F89CBE1761}"/>
            </a:ext>
          </a:extLst>
        </p:cNvPr>
        <p:cNvGrpSpPr/>
        <p:nvPr/>
      </p:nvGrpSpPr>
      <p:grpSpPr>
        <a:xfrm>
          <a:off x="0" y="0"/>
          <a:ext cx="0" cy="0"/>
          <a:chOff x="0" y="0"/>
          <a:chExt cx="0" cy="0"/>
        </a:xfrm>
      </p:grpSpPr>
      <p:grpSp>
        <p:nvGrpSpPr>
          <p:cNvPr id="7" name="Group 6">
            <a:extLst>
              <a:ext uri="{FF2B5EF4-FFF2-40B4-BE49-F238E27FC236}">
                <a16:creationId xmlns:a16="http://schemas.microsoft.com/office/drawing/2014/main" id="{49C236EE-A5B0-54D0-327D-6047C759F098}"/>
              </a:ext>
            </a:extLst>
          </p:cNvPr>
          <p:cNvGrpSpPr/>
          <p:nvPr/>
        </p:nvGrpSpPr>
        <p:grpSpPr>
          <a:xfrm>
            <a:off x="245725" y="148093"/>
            <a:ext cx="3693808" cy="8561191"/>
            <a:chOff x="-8689746" y="-560492"/>
            <a:chExt cx="2569395" cy="3682492"/>
          </a:xfrm>
        </p:grpSpPr>
        <p:sp>
          <p:nvSpPr>
            <p:cNvPr id="34" name="Freeform 9">
              <a:extLst>
                <a:ext uri="{FF2B5EF4-FFF2-40B4-BE49-F238E27FC236}">
                  <a16:creationId xmlns:a16="http://schemas.microsoft.com/office/drawing/2014/main" id="{A6FC9F38-0C79-0077-B344-0048C517BB82}"/>
                </a:ext>
              </a:extLst>
            </p:cNvPr>
            <p:cNvSpPr/>
            <p:nvPr/>
          </p:nvSpPr>
          <p:spPr>
            <a:xfrm>
              <a:off x="-8689746" y="-560492"/>
              <a:ext cx="2569395" cy="3682492"/>
            </a:xfrm>
            <a:custGeom>
              <a:avLst/>
              <a:gdLst/>
              <a:ahLst/>
              <a:cxnLst/>
              <a:rect l="l" t="t" r="r" b="b"/>
              <a:pathLst>
                <a:path w="2569395" h="3682492">
                  <a:moveTo>
                    <a:pt x="2444935" y="59690"/>
                  </a:moveTo>
                  <a:cubicBezTo>
                    <a:pt x="2480495" y="59690"/>
                    <a:pt x="2509705" y="88900"/>
                    <a:pt x="2509705" y="124460"/>
                  </a:cubicBezTo>
                  <a:lnTo>
                    <a:pt x="2509705" y="3558032"/>
                  </a:lnTo>
                  <a:cubicBezTo>
                    <a:pt x="2509705" y="3593592"/>
                    <a:pt x="2480495" y="3622802"/>
                    <a:pt x="2444935" y="3622802"/>
                  </a:cubicBezTo>
                  <a:lnTo>
                    <a:pt x="124460" y="3622802"/>
                  </a:lnTo>
                  <a:cubicBezTo>
                    <a:pt x="88900" y="3622802"/>
                    <a:pt x="59690" y="3593592"/>
                    <a:pt x="59690" y="3558032"/>
                  </a:cubicBezTo>
                  <a:lnTo>
                    <a:pt x="59690" y="124460"/>
                  </a:lnTo>
                  <a:cubicBezTo>
                    <a:pt x="59690" y="88900"/>
                    <a:pt x="88900" y="59690"/>
                    <a:pt x="124460" y="59690"/>
                  </a:cubicBezTo>
                  <a:lnTo>
                    <a:pt x="2444935" y="59690"/>
                  </a:lnTo>
                  <a:moveTo>
                    <a:pt x="2444935" y="0"/>
                  </a:moveTo>
                  <a:lnTo>
                    <a:pt x="124460" y="0"/>
                  </a:lnTo>
                  <a:cubicBezTo>
                    <a:pt x="55880" y="0"/>
                    <a:pt x="0" y="55880"/>
                    <a:pt x="0" y="124460"/>
                  </a:cubicBezTo>
                  <a:lnTo>
                    <a:pt x="0" y="3558032"/>
                  </a:lnTo>
                  <a:cubicBezTo>
                    <a:pt x="0" y="3626612"/>
                    <a:pt x="55880" y="3682492"/>
                    <a:pt x="124460" y="3682492"/>
                  </a:cubicBezTo>
                  <a:lnTo>
                    <a:pt x="2444935" y="3682492"/>
                  </a:lnTo>
                  <a:cubicBezTo>
                    <a:pt x="2513515" y="3682492"/>
                    <a:pt x="2569395" y="3626612"/>
                    <a:pt x="2569395" y="3558032"/>
                  </a:cubicBezTo>
                  <a:lnTo>
                    <a:pt x="2569395" y="124460"/>
                  </a:lnTo>
                  <a:cubicBezTo>
                    <a:pt x="2569395" y="55880"/>
                    <a:pt x="2513515" y="0"/>
                    <a:pt x="2444935" y="0"/>
                  </a:cubicBezTo>
                  <a:close/>
                </a:path>
              </a:pathLst>
            </a:custGeom>
            <a:solidFill>
              <a:srgbClr val="C1FF72"/>
            </a:solid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grpSp>
        <p:nvGrpSpPr>
          <p:cNvPr id="8" name="Group 7">
            <a:extLst>
              <a:ext uri="{FF2B5EF4-FFF2-40B4-BE49-F238E27FC236}">
                <a16:creationId xmlns:a16="http://schemas.microsoft.com/office/drawing/2014/main" id="{774E7B29-2020-5D48-EE95-D47F69468B96}"/>
              </a:ext>
            </a:extLst>
          </p:cNvPr>
          <p:cNvGrpSpPr/>
          <p:nvPr/>
        </p:nvGrpSpPr>
        <p:grpSpPr>
          <a:xfrm>
            <a:off x="4291567" y="264407"/>
            <a:ext cx="8264308" cy="3539922"/>
            <a:chOff x="0" y="0"/>
            <a:chExt cx="2569395" cy="2869183"/>
          </a:xfrm>
        </p:grpSpPr>
        <p:sp>
          <p:nvSpPr>
            <p:cNvPr id="33" name="Freeform 11">
              <a:extLst>
                <a:ext uri="{FF2B5EF4-FFF2-40B4-BE49-F238E27FC236}">
                  <a16:creationId xmlns:a16="http://schemas.microsoft.com/office/drawing/2014/main" id="{2FC42457-15F8-5962-2991-CE1424BC9658}"/>
                </a:ext>
              </a:extLst>
            </p:cNvPr>
            <p:cNvSpPr/>
            <p:nvPr/>
          </p:nvSpPr>
          <p:spPr>
            <a:xfrm>
              <a:off x="0" y="0"/>
              <a:ext cx="2569395" cy="2869183"/>
            </a:xfrm>
            <a:custGeom>
              <a:avLst/>
              <a:gdLst/>
              <a:ahLst/>
              <a:cxnLst/>
              <a:rect l="l" t="t" r="r" b="b"/>
              <a:pathLst>
                <a:path w="2569395" h="2869183">
                  <a:moveTo>
                    <a:pt x="2444935" y="59690"/>
                  </a:moveTo>
                  <a:cubicBezTo>
                    <a:pt x="2480495" y="59690"/>
                    <a:pt x="2509705" y="88900"/>
                    <a:pt x="2509705" y="124460"/>
                  </a:cubicBezTo>
                  <a:lnTo>
                    <a:pt x="2509705" y="2744723"/>
                  </a:lnTo>
                  <a:cubicBezTo>
                    <a:pt x="2509705" y="2780283"/>
                    <a:pt x="2480495" y="2809493"/>
                    <a:pt x="2444935" y="2809493"/>
                  </a:cubicBezTo>
                  <a:lnTo>
                    <a:pt x="124460" y="2809493"/>
                  </a:lnTo>
                  <a:cubicBezTo>
                    <a:pt x="88900" y="2809493"/>
                    <a:pt x="59690" y="2780283"/>
                    <a:pt x="59690" y="2744723"/>
                  </a:cubicBezTo>
                  <a:lnTo>
                    <a:pt x="59690" y="124460"/>
                  </a:lnTo>
                  <a:cubicBezTo>
                    <a:pt x="59690" y="88900"/>
                    <a:pt x="88900" y="59690"/>
                    <a:pt x="124460" y="59690"/>
                  </a:cubicBezTo>
                  <a:lnTo>
                    <a:pt x="2444935" y="59690"/>
                  </a:lnTo>
                  <a:moveTo>
                    <a:pt x="2444935" y="0"/>
                  </a:moveTo>
                  <a:lnTo>
                    <a:pt x="124460" y="0"/>
                  </a:lnTo>
                  <a:cubicBezTo>
                    <a:pt x="55880" y="0"/>
                    <a:pt x="0" y="55880"/>
                    <a:pt x="0" y="124460"/>
                  </a:cubicBezTo>
                  <a:lnTo>
                    <a:pt x="0" y="2744723"/>
                  </a:lnTo>
                  <a:cubicBezTo>
                    <a:pt x="0" y="2813303"/>
                    <a:pt x="55880" y="2869183"/>
                    <a:pt x="124460" y="2869183"/>
                  </a:cubicBezTo>
                  <a:lnTo>
                    <a:pt x="2444935" y="2869183"/>
                  </a:lnTo>
                  <a:cubicBezTo>
                    <a:pt x="2513515" y="2869183"/>
                    <a:pt x="2569395" y="2813303"/>
                    <a:pt x="2569395" y="2744723"/>
                  </a:cubicBezTo>
                  <a:lnTo>
                    <a:pt x="2569395" y="124460"/>
                  </a:lnTo>
                  <a:cubicBezTo>
                    <a:pt x="2569395" y="55880"/>
                    <a:pt x="2513515" y="0"/>
                    <a:pt x="2444935" y="0"/>
                  </a:cubicBezTo>
                  <a:close/>
                </a:path>
              </a:pathLst>
            </a:custGeom>
            <a:solidFill>
              <a:srgbClr val="5CE1E6"/>
            </a:solid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grpSp>
        <p:nvGrpSpPr>
          <p:cNvPr id="9" name="Group 8">
            <a:extLst>
              <a:ext uri="{FF2B5EF4-FFF2-40B4-BE49-F238E27FC236}">
                <a16:creationId xmlns:a16="http://schemas.microsoft.com/office/drawing/2014/main" id="{DA626847-EE00-03F1-38CB-9FCDA7503D1B}"/>
              </a:ext>
            </a:extLst>
          </p:cNvPr>
          <p:cNvGrpSpPr/>
          <p:nvPr/>
        </p:nvGrpSpPr>
        <p:grpSpPr>
          <a:xfrm>
            <a:off x="4109560" y="6198053"/>
            <a:ext cx="4228426" cy="3175606"/>
            <a:chOff x="0" y="0"/>
            <a:chExt cx="4485706" cy="2298999"/>
          </a:xfrm>
        </p:grpSpPr>
        <p:sp>
          <p:nvSpPr>
            <p:cNvPr id="32" name="Freeform 13">
              <a:extLst>
                <a:ext uri="{FF2B5EF4-FFF2-40B4-BE49-F238E27FC236}">
                  <a16:creationId xmlns:a16="http://schemas.microsoft.com/office/drawing/2014/main" id="{915F3B64-2A7D-D676-16E1-6C54C0A46C47}"/>
                </a:ext>
              </a:extLst>
            </p:cNvPr>
            <p:cNvSpPr/>
            <p:nvPr/>
          </p:nvSpPr>
          <p:spPr>
            <a:xfrm>
              <a:off x="0" y="0"/>
              <a:ext cx="4485706" cy="2298999"/>
            </a:xfrm>
            <a:custGeom>
              <a:avLst/>
              <a:gdLst/>
              <a:ahLst/>
              <a:cxnLst/>
              <a:rect l="l" t="t" r="r" b="b"/>
              <a:pathLst>
                <a:path w="4485706" h="2298999">
                  <a:moveTo>
                    <a:pt x="4361246" y="59690"/>
                  </a:moveTo>
                  <a:cubicBezTo>
                    <a:pt x="4396806" y="59690"/>
                    <a:pt x="4426016" y="88900"/>
                    <a:pt x="4426016" y="124460"/>
                  </a:cubicBezTo>
                  <a:lnTo>
                    <a:pt x="4426016" y="2174539"/>
                  </a:lnTo>
                  <a:cubicBezTo>
                    <a:pt x="4426016" y="2210099"/>
                    <a:pt x="4396806" y="2239309"/>
                    <a:pt x="4361246" y="2239309"/>
                  </a:cubicBezTo>
                  <a:lnTo>
                    <a:pt x="124460" y="2239309"/>
                  </a:lnTo>
                  <a:cubicBezTo>
                    <a:pt x="88900" y="2239309"/>
                    <a:pt x="59690" y="2210099"/>
                    <a:pt x="59690" y="2174539"/>
                  </a:cubicBezTo>
                  <a:lnTo>
                    <a:pt x="59690" y="124460"/>
                  </a:lnTo>
                  <a:cubicBezTo>
                    <a:pt x="59690" y="88900"/>
                    <a:pt x="88900" y="59690"/>
                    <a:pt x="124460" y="59690"/>
                  </a:cubicBezTo>
                  <a:lnTo>
                    <a:pt x="4361246" y="59690"/>
                  </a:lnTo>
                  <a:moveTo>
                    <a:pt x="4361246" y="0"/>
                  </a:moveTo>
                  <a:lnTo>
                    <a:pt x="124460" y="0"/>
                  </a:lnTo>
                  <a:cubicBezTo>
                    <a:pt x="55880" y="0"/>
                    <a:pt x="0" y="55880"/>
                    <a:pt x="0" y="124460"/>
                  </a:cubicBezTo>
                  <a:lnTo>
                    <a:pt x="0" y="2174539"/>
                  </a:lnTo>
                  <a:cubicBezTo>
                    <a:pt x="0" y="2243119"/>
                    <a:pt x="55880" y="2298999"/>
                    <a:pt x="124460" y="2298999"/>
                  </a:cubicBezTo>
                  <a:lnTo>
                    <a:pt x="4361246" y="2298999"/>
                  </a:lnTo>
                  <a:cubicBezTo>
                    <a:pt x="4429826" y="2298999"/>
                    <a:pt x="4485706" y="2243119"/>
                    <a:pt x="4485706" y="2174539"/>
                  </a:cubicBezTo>
                  <a:lnTo>
                    <a:pt x="4485706" y="124460"/>
                  </a:lnTo>
                  <a:cubicBezTo>
                    <a:pt x="4485706" y="55880"/>
                    <a:pt x="4429826" y="0"/>
                    <a:pt x="4361246" y="0"/>
                  </a:cubicBezTo>
                  <a:close/>
                </a:path>
              </a:pathLst>
            </a:custGeom>
            <a:solidFill>
              <a:srgbClr val="FEEDAA"/>
            </a:solid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sp>
        <p:nvSpPr>
          <p:cNvPr id="12" name="TextBox 16">
            <a:extLst>
              <a:ext uri="{FF2B5EF4-FFF2-40B4-BE49-F238E27FC236}">
                <a16:creationId xmlns:a16="http://schemas.microsoft.com/office/drawing/2014/main" id="{3658994A-8669-7C42-31EB-914ED2FDBADB}"/>
              </a:ext>
            </a:extLst>
          </p:cNvPr>
          <p:cNvSpPr txBox="1"/>
          <p:nvPr/>
        </p:nvSpPr>
        <p:spPr>
          <a:xfrm>
            <a:off x="4143697" y="4016859"/>
            <a:ext cx="4206246" cy="1757725"/>
          </a:xfrm>
          <a:prstGeom prst="rect">
            <a:avLst/>
          </a:prstGeom>
          <a:solidFill>
            <a:srgbClr val="92D050"/>
          </a:solidFill>
          <a:ln w="57150">
            <a:solidFill>
              <a:schemeClr val="tx1"/>
            </a:solidFill>
          </a:ln>
        </p:spPr>
        <p:txBody>
          <a:bodyPr wrap="square" lIns="0" tIns="0" rIns="0" bIns="0" rtlCol="0" anchor="t">
            <a:spAutoFit/>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pPr algn="ctr">
              <a:lnSpc>
                <a:spcPts val="3499"/>
              </a:lnSpc>
              <a:spcBef>
                <a:spcPct val="0"/>
              </a:spcBef>
            </a:pPr>
            <a:endParaRPr lang="en-US" sz="3200" b="1">
              <a:solidFill>
                <a:srgbClr val="000000"/>
              </a:solidFill>
              <a:latin typeface="Calibri"/>
              <a:ea typeface="Calibri"/>
              <a:cs typeface="Calibri"/>
              <a:sym typeface="KG Primary Penmanship"/>
            </a:endParaRPr>
          </a:p>
          <a:p>
            <a:pPr algn="ctr">
              <a:lnSpc>
                <a:spcPts val="3499"/>
              </a:lnSpc>
              <a:spcBef>
                <a:spcPct val="0"/>
              </a:spcBef>
            </a:pPr>
            <a:r>
              <a:rPr lang="en-US" sz="3200" b="1">
                <a:solidFill>
                  <a:srgbClr val="000000"/>
                </a:solidFill>
                <a:latin typeface="Calibri"/>
                <a:ea typeface="Calibri"/>
                <a:cs typeface="Calibri"/>
                <a:sym typeface="KG Primary Penmanship"/>
              </a:rPr>
              <a:t>Paganel Primary </a:t>
            </a:r>
            <a:endParaRPr lang="en-US" sz="2100"/>
          </a:p>
          <a:p>
            <a:pPr algn="ctr">
              <a:lnSpc>
                <a:spcPts val="3499"/>
              </a:lnSpc>
              <a:spcBef>
                <a:spcPct val="0"/>
              </a:spcBef>
            </a:pPr>
            <a:r>
              <a:rPr lang="en-US" sz="3200" b="1">
                <a:solidFill>
                  <a:srgbClr val="000000"/>
                </a:solidFill>
                <a:latin typeface="Calibri"/>
                <a:ea typeface="Calibri"/>
                <a:cs typeface="Calibri"/>
                <a:sym typeface="KG Primary Penmanship"/>
              </a:rPr>
              <a:t>School</a:t>
            </a:r>
          </a:p>
          <a:p>
            <a:pPr algn="ctr">
              <a:lnSpc>
                <a:spcPts val="3499"/>
              </a:lnSpc>
              <a:spcBef>
                <a:spcPct val="0"/>
              </a:spcBef>
            </a:pPr>
            <a:endParaRPr lang="en-US" sz="2100"/>
          </a:p>
        </p:txBody>
      </p:sp>
      <p:sp>
        <p:nvSpPr>
          <p:cNvPr id="13" name="Freeform 17">
            <a:extLst>
              <a:ext uri="{FF2B5EF4-FFF2-40B4-BE49-F238E27FC236}">
                <a16:creationId xmlns:a16="http://schemas.microsoft.com/office/drawing/2014/main" id="{DBEF322B-B898-E589-224B-DCFEBEFFAE2A}"/>
              </a:ext>
            </a:extLst>
          </p:cNvPr>
          <p:cNvSpPr/>
          <p:nvPr/>
        </p:nvSpPr>
        <p:spPr>
          <a:xfrm flipH="1" flipV="1">
            <a:off x="4018708" y="3656349"/>
            <a:ext cx="482919" cy="349513"/>
          </a:xfrm>
          <a:custGeom>
            <a:avLst/>
            <a:gdLst/>
            <a:ahLst/>
            <a:cxnLst/>
            <a:rect l="l" t="t" r="r" b="b"/>
            <a:pathLst>
              <a:path w="482919" h="349513">
                <a:moveTo>
                  <a:pt x="482919" y="349513"/>
                </a:moveTo>
                <a:lnTo>
                  <a:pt x="0" y="349513"/>
                </a:lnTo>
                <a:lnTo>
                  <a:pt x="0" y="0"/>
                </a:lnTo>
                <a:lnTo>
                  <a:pt x="482919" y="0"/>
                </a:lnTo>
                <a:lnTo>
                  <a:pt x="482919" y="349513"/>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sp>
        <p:nvSpPr>
          <p:cNvPr id="14" name="Freeform 18">
            <a:extLst>
              <a:ext uri="{FF2B5EF4-FFF2-40B4-BE49-F238E27FC236}">
                <a16:creationId xmlns:a16="http://schemas.microsoft.com/office/drawing/2014/main" id="{D52C1D27-FE84-134E-FF36-19FC3F9C8ED6}"/>
              </a:ext>
            </a:extLst>
          </p:cNvPr>
          <p:cNvSpPr/>
          <p:nvPr/>
        </p:nvSpPr>
        <p:spPr>
          <a:xfrm flipV="1">
            <a:off x="8094403" y="3632908"/>
            <a:ext cx="482919" cy="349513"/>
          </a:xfrm>
          <a:custGeom>
            <a:avLst/>
            <a:gdLst/>
            <a:ahLst/>
            <a:cxnLst/>
            <a:rect l="l" t="t" r="r" b="b"/>
            <a:pathLst>
              <a:path w="482919" h="349513">
                <a:moveTo>
                  <a:pt x="0" y="349513"/>
                </a:moveTo>
                <a:lnTo>
                  <a:pt x="482919" y="349513"/>
                </a:lnTo>
                <a:lnTo>
                  <a:pt x="482919" y="0"/>
                </a:lnTo>
                <a:lnTo>
                  <a:pt x="0" y="0"/>
                </a:lnTo>
                <a:lnTo>
                  <a:pt x="0" y="349513"/>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sp>
        <p:nvSpPr>
          <p:cNvPr id="15" name="Freeform 19">
            <a:extLst>
              <a:ext uri="{FF2B5EF4-FFF2-40B4-BE49-F238E27FC236}">
                <a16:creationId xmlns:a16="http://schemas.microsoft.com/office/drawing/2014/main" id="{065393C3-86C5-C895-9A25-47E1AFF1A64C}"/>
              </a:ext>
            </a:extLst>
          </p:cNvPr>
          <p:cNvSpPr/>
          <p:nvPr/>
        </p:nvSpPr>
        <p:spPr>
          <a:xfrm rot="5303998">
            <a:off x="6205441" y="5751046"/>
            <a:ext cx="489603" cy="465511"/>
          </a:xfrm>
          <a:custGeom>
            <a:avLst/>
            <a:gdLst/>
            <a:ahLst/>
            <a:cxnLst/>
            <a:rect l="l" t="t" r="r" b="b"/>
            <a:pathLst>
              <a:path w="489603" h="465511">
                <a:moveTo>
                  <a:pt x="0" y="0"/>
                </a:moveTo>
                <a:lnTo>
                  <a:pt x="489603" y="0"/>
                </a:lnTo>
                <a:lnTo>
                  <a:pt x="489603" y="465511"/>
                </a:lnTo>
                <a:lnTo>
                  <a:pt x="0" y="465511"/>
                </a:lnTo>
                <a:lnTo>
                  <a:pt x="0" y="0"/>
                </a:lnTo>
                <a:close/>
              </a:path>
            </a:pathLst>
          </a:custGeom>
          <a:blipFill>
            <a:blip r:embed="rId2">
              <a:extLst>
                <a:ext uri="{96DAC541-7B7A-43D3-8B79-37D633B846F1}">
                  <asvg:svgBlip xmlns:asvg="http://schemas.microsoft.com/office/drawing/2016/SVG/main" r:embed="rId3"/>
                </a:ext>
              </a:extLst>
            </a:blip>
            <a:stretch>
              <a:fillRect l="-31370"/>
            </a:stretch>
          </a:blip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nvGrpSpPr>
          <p:cNvPr id="16" name="Group 15">
            <a:extLst>
              <a:ext uri="{FF2B5EF4-FFF2-40B4-BE49-F238E27FC236}">
                <a16:creationId xmlns:a16="http://schemas.microsoft.com/office/drawing/2014/main" id="{179C0CE3-DAA0-86A6-CBD1-76C375CC9E5C}"/>
              </a:ext>
            </a:extLst>
          </p:cNvPr>
          <p:cNvGrpSpPr/>
          <p:nvPr/>
        </p:nvGrpSpPr>
        <p:grpSpPr>
          <a:xfrm>
            <a:off x="8434936" y="3892378"/>
            <a:ext cx="4228426" cy="5581406"/>
            <a:chOff x="5184132" y="292275"/>
            <a:chExt cx="4485706" cy="413220"/>
          </a:xfrm>
        </p:grpSpPr>
        <p:sp>
          <p:nvSpPr>
            <p:cNvPr id="31" name="Freeform 21">
              <a:extLst>
                <a:ext uri="{FF2B5EF4-FFF2-40B4-BE49-F238E27FC236}">
                  <a16:creationId xmlns:a16="http://schemas.microsoft.com/office/drawing/2014/main" id="{DAAA000D-A469-66BE-9742-98B79F78A1F5}"/>
                </a:ext>
              </a:extLst>
            </p:cNvPr>
            <p:cNvSpPr/>
            <p:nvPr/>
          </p:nvSpPr>
          <p:spPr>
            <a:xfrm>
              <a:off x="5184132" y="292275"/>
              <a:ext cx="4485706" cy="413220"/>
            </a:xfrm>
            <a:custGeom>
              <a:avLst/>
              <a:gdLst/>
              <a:ahLst/>
              <a:cxnLst/>
              <a:rect l="l" t="t" r="r" b="b"/>
              <a:pathLst>
                <a:path w="4485706" h="2298999">
                  <a:moveTo>
                    <a:pt x="4361246" y="59690"/>
                  </a:moveTo>
                  <a:cubicBezTo>
                    <a:pt x="4396806" y="59690"/>
                    <a:pt x="4426016" y="88900"/>
                    <a:pt x="4426016" y="124460"/>
                  </a:cubicBezTo>
                  <a:lnTo>
                    <a:pt x="4426016" y="2174539"/>
                  </a:lnTo>
                  <a:cubicBezTo>
                    <a:pt x="4426016" y="2210099"/>
                    <a:pt x="4396806" y="2239309"/>
                    <a:pt x="4361246" y="2239309"/>
                  </a:cubicBezTo>
                  <a:lnTo>
                    <a:pt x="124460" y="2239309"/>
                  </a:lnTo>
                  <a:cubicBezTo>
                    <a:pt x="88900" y="2239309"/>
                    <a:pt x="59690" y="2210099"/>
                    <a:pt x="59690" y="2174539"/>
                  </a:cubicBezTo>
                  <a:lnTo>
                    <a:pt x="59690" y="124460"/>
                  </a:lnTo>
                  <a:cubicBezTo>
                    <a:pt x="59690" y="88900"/>
                    <a:pt x="88900" y="59690"/>
                    <a:pt x="124460" y="59690"/>
                  </a:cubicBezTo>
                  <a:lnTo>
                    <a:pt x="4361246" y="59690"/>
                  </a:lnTo>
                  <a:moveTo>
                    <a:pt x="4361246" y="0"/>
                  </a:moveTo>
                  <a:lnTo>
                    <a:pt x="124460" y="0"/>
                  </a:lnTo>
                  <a:cubicBezTo>
                    <a:pt x="55880" y="0"/>
                    <a:pt x="0" y="55880"/>
                    <a:pt x="0" y="124460"/>
                  </a:cubicBezTo>
                  <a:lnTo>
                    <a:pt x="0" y="2174539"/>
                  </a:lnTo>
                  <a:cubicBezTo>
                    <a:pt x="0" y="2243119"/>
                    <a:pt x="55880" y="2298999"/>
                    <a:pt x="124460" y="2298999"/>
                  </a:cubicBezTo>
                  <a:lnTo>
                    <a:pt x="4361246" y="2298999"/>
                  </a:lnTo>
                  <a:cubicBezTo>
                    <a:pt x="4429826" y="2298999"/>
                    <a:pt x="4485706" y="2243119"/>
                    <a:pt x="4485706" y="2174539"/>
                  </a:cubicBezTo>
                  <a:lnTo>
                    <a:pt x="4485706" y="124460"/>
                  </a:lnTo>
                  <a:cubicBezTo>
                    <a:pt x="4485706" y="55880"/>
                    <a:pt x="4429826" y="0"/>
                    <a:pt x="4361246" y="0"/>
                  </a:cubicBezTo>
                  <a:close/>
                </a:path>
              </a:pathLst>
            </a:custGeom>
            <a:solidFill>
              <a:srgbClr val="CB6CE6"/>
            </a:solid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grpSp>
      <p:sp>
        <p:nvSpPr>
          <p:cNvPr id="17" name="TextBox 22">
            <a:extLst>
              <a:ext uri="{FF2B5EF4-FFF2-40B4-BE49-F238E27FC236}">
                <a16:creationId xmlns:a16="http://schemas.microsoft.com/office/drawing/2014/main" id="{9B43272C-7DC2-6160-5D87-63AE0A7FB8D3}"/>
              </a:ext>
            </a:extLst>
          </p:cNvPr>
          <p:cNvSpPr txBox="1"/>
          <p:nvPr/>
        </p:nvSpPr>
        <p:spPr>
          <a:xfrm>
            <a:off x="825714" y="-861912"/>
            <a:ext cx="2190936" cy="284950"/>
          </a:xfrm>
          <a:prstGeom prst="rect">
            <a:avLst/>
          </a:prstGeom>
        </p:spPr>
        <p:txBody>
          <a:bodyPr wrap="square" lIns="0" tIns="0" rIns="0" bIns="0" rtlCol="0" anchor="t">
            <a:spAutoFit/>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pPr algn="ctr">
              <a:lnSpc>
                <a:spcPts val="2380"/>
              </a:lnSpc>
              <a:spcBef>
                <a:spcPct val="0"/>
              </a:spcBef>
            </a:pPr>
            <a:r>
              <a:rPr lang="en-US" sz="1600">
                <a:solidFill>
                  <a:srgbClr val="000000"/>
                </a:solidFill>
                <a:latin typeface="Calibri"/>
                <a:ea typeface="Calibri"/>
                <a:cs typeface="Calibri"/>
                <a:sym typeface="KG Primary Penmanship"/>
              </a:rPr>
              <a:t>Background</a:t>
            </a:r>
            <a:endParaRPr lang="en-US" sz="1600">
              <a:solidFill>
                <a:srgbClr val="000000"/>
              </a:solidFill>
              <a:latin typeface="Calibri"/>
              <a:ea typeface="Calibri"/>
              <a:cs typeface="Calibri"/>
            </a:endParaRPr>
          </a:p>
        </p:txBody>
      </p:sp>
      <p:sp>
        <p:nvSpPr>
          <p:cNvPr id="18" name="TextBox 23">
            <a:extLst>
              <a:ext uri="{FF2B5EF4-FFF2-40B4-BE49-F238E27FC236}">
                <a16:creationId xmlns:a16="http://schemas.microsoft.com/office/drawing/2014/main" id="{1E12F969-EDC2-4907-CE36-A6F7872AA441}"/>
              </a:ext>
            </a:extLst>
          </p:cNvPr>
          <p:cNvSpPr txBox="1"/>
          <p:nvPr/>
        </p:nvSpPr>
        <p:spPr>
          <a:xfrm>
            <a:off x="5171404" y="-873384"/>
            <a:ext cx="2190936" cy="284950"/>
          </a:xfrm>
          <a:prstGeom prst="rect">
            <a:avLst/>
          </a:prstGeom>
        </p:spPr>
        <p:txBody>
          <a:bodyPr wrap="square" lIns="0" tIns="0" rIns="0" bIns="0" rtlCol="0" anchor="t">
            <a:spAutoFit/>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pPr algn="ctr">
              <a:lnSpc>
                <a:spcPts val="2380"/>
              </a:lnSpc>
              <a:spcBef>
                <a:spcPct val="0"/>
              </a:spcBef>
            </a:pPr>
            <a:r>
              <a:rPr lang="en-US" sz="1600">
                <a:solidFill>
                  <a:srgbClr val="000000"/>
                </a:solidFill>
                <a:latin typeface="Calibri"/>
                <a:ea typeface="Calibri"/>
                <a:cs typeface="Calibri"/>
                <a:sym typeface="KG Primary Penmanship"/>
              </a:rPr>
              <a:t>Focus/Problem</a:t>
            </a:r>
          </a:p>
        </p:txBody>
      </p:sp>
      <p:sp>
        <p:nvSpPr>
          <p:cNvPr id="19" name="TextBox 24">
            <a:extLst>
              <a:ext uri="{FF2B5EF4-FFF2-40B4-BE49-F238E27FC236}">
                <a16:creationId xmlns:a16="http://schemas.microsoft.com/office/drawing/2014/main" id="{0BFCFC39-A62C-F111-EAE5-8F913B272E48}"/>
              </a:ext>
            </a:extLst>
          </p:cNvPr>
          <p:cNvSpPr txBox="1"/>
          <p:nvPr/>
        </p:nvSpPr>
        <p:spPr>
          <a:xfrm>
            <a:off x="9489115" y="-1090408"/>
            <a:ext cx="2190936" cy="284950"/>
          </a:xfrm>
          <a:prstGeom prst="rect">
            <a:avLst/>
          </a:prstGeom>
        </p:spPr>
        <p:txBody>
          <a:bodyPr wrap="square" lIns="0" tIns="0" rIns="0" bIns="0" rtlCol="0" anchor="t">
            <a:spAutoFit/>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pPr algn="ctr">
              <a:lnSpc>
                <a:spcPts val="2380"/>
              </a:lnSpc>
              <a:spcBef>
                <a:spcPct val="0"/>
              </a:spcBef>
            </a:pPr>
            <a:r>
              <a:rPr lang="en-US" sz="1600">
                <a:solidFill>
                  <a:srgbClr val="000000"/>
                </a:solidFill>
                <a:latin typeface="Calibri"/>
                <a:ea typeface="Calibri"/>
                <a:cs typeface="Calibri"/>
                <a:sym typeface="KG Primary Penmanship"/>
              </a:rPr>
              <a:t>Plan of action</a:t>
            </a:r>
          </a:p>
        </p:txBody>
      </p:sp>
      <p:sp>
        <p:nvSpPr>
          <p:cNvPr id="22" name="Freeform 28">
            <a:extLst>
              <a:ext uri="{FF2B5EF4-FFF2-40B4-BE49-F238E27FC236}">
                <a16:creationId xmlns:a16="http://schemas.microsoft.com/office/drawing/2014/main" id="{2A4DBE7B-0FB4-7D80-1402-2CE51EF03D43}"/>
              </a:ext>
            </a:extLst>
          </p:cNvPr>
          <p:cNvSpPr/>
          <p:nvPr/>
        </p:nvSpPr>
        <p:spPr>
          <a:xfrm rot="16200001">
            <a:off x="5986069" y="3561101"/>
            <a:ext cx="489603" cy="465511"/>
          </a:xfrm>
          <a:custGeom>
            <a:avLst/>
            <a:gdLst/>
            <a:ahLst/>
            <a:cxnLst/>
            <a:rect l="l" t="t" r="r" b="b"/>
            <a:pathLst>
              <a:path w="489603" h="465511">
                <a:moveTo>
                  <a:pt x="0" y="0"/>
                </a:moveTo>
                <a:lnTo>
                  <a:pt x="489603" y="0"/>
                </a:lnTo>
                <a:lnTo>
                  <a:pt x="489603" y="465511"/>
                </a:lnTo>
                <a:lnTo>
                  <a:pt x="0" y="465511"/>
                </a:lnTo>
                <a:lnTo>
                  <a:pt x="0" y="0"/>
                </a:lnTo>
                <a:close/>
              </a:path>
            </a:pathLst>
          </a:custGeom>
          <a:blipFill>
            <a:blip r:embed="rId2">
              <a:extLst>
                <a:ext uri="{96DAC541-7B7A-43D3-8B79-37D633B846F1}">
                  <asvg:svgBlip xmlns:asvg="http://schemas.microsoft.com/office/drawing/2016/SVG/main" r:embed="rId3"/>
                </a:ext>
              </a:extLst>
            </a:blip>
            <a:stretch>
              <a:fillRect l="-31370"/>
            </a:stretch>
          </a:blipFill>
        </p:spPr>
        <p:txBody>
          <a:bodyP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endParaRPr lang="en-GB" sz="1600">
              <a:latin typeface="Calibri"/>
              <a:ea typeface="Calibri"/>
              <a:cs typeface="Calibri"/>
            </a:endParaRPr>
          </a:p>
        </p:txBody>
      </p:sp>
      <p:sp>
        <p:nvSpPr>
          <p:cNvPr id="38" name="TextBox 37">
            <a:extLst>
              <a:ext uri="{FF2B5EF4-FFF2-40B4-BE49-F238E27FC236}">
                <a16:creationId xmlns:a16="http://schemas.microsoft.com/office/drawing/2014/main" id="{1D0D2627-13D2-68B2-F3F6-FE0EA7107166}"/>
              </a:ext>
            </a:extLst>
          </p:cNvPr>
          <p:cNvSpPr txBox="1"/>
          <p:nvPr/>
        </p:nvSpPr>
        <p:spPr>
          <a:xfrm>
            <a:off x="962781" y="520291"/>
            <a:ext cx="1842535" cy="830997"/>
          </a:xfrm>
          <a:prstGeom prst="rect">
            <a:avLst/>
          </a:prstGeom>
          <a:noFill/>
        </p:spPr>
        <p:txBody>
          <a:bodyPr wrap="square" rtlCol="0">
            <a:spAutoFit/>
          </a:bodyPr>
          <a:lstStyle/>
          <a:p>
            <a:pPr algn="ctr"/>
            <a:r>
              <a:rPr lang="en-GB" sz="2400" b="1">
                <a:latin typeface="Calibri"/>
                <a:ea typeface="Calibri"/>
                <a:cs typeface="Calibri"/>
              </a:rPr>
              <a:t>What we found</a:t>
            </a:r>
          </a:p>
        </p:txBody>
      </p:sp>
      <p:sp>
        <p:nvSpPr>
          <p:cNvPr id="41" name="TextBox 40">
            <a:extLst>
              <a:ext uri="{FF2B5EF4-FFF2-40B4-BE49-F238E27FC236}">
                <a16:creationId xmlns:a16="http://schemas.microsoft.com/office/drawing/2014/main" id="{8575D679-7645-5CCA-8BDD-E816671F68EA}"/>
              </a:ext>
            </a:extLst>
          </p:cNvPr>
          <p:cNvSpPr txBox="1"/>
          <p:nvPr/>
        </p:nvSpPr>
        <p:spPr>
          <a:xfrm>
            <a:off x="7384554" y="368459"/>
            <a:ext cx="1842535" cy="461665"/>
          </a:xfrm>
          <a:prstGeom prst="rect">
            <a:avLst/>
          </a:prstGeom>
          <a:noFill/>
        </p:spPr>
        <p:txBody>
          <a:bodyPr wrap="square" rtlCol="0">
            <a:spAutoFit/>
          </a:bodyPr>
          <a:lstStyle/>
          <a:p>
            <a:pPr algn="ctr"/>
            <a:r>
              <a:rPr lang="en-GB" sz="2400" b="1">
                <a:latin typeface="Calibri"/>
                <a:ea typeface="Calibri"/>
                <a:cs typeface="Calibri"/>
              </a:rPr>
              <a:t>Our data</a:t>
            </a:r>
          </a:p>
        </p:txBody>
      </p:sp>
      <p:sp>
        <p:nvSpPr>
          <p:cNvPr id="48" name="TextBox 47">
            <a:extLst>
              <a:ext uri="{FF2B5EF4-FFF2-40B4-BE49-F238E27FC236}">
                <a16:creationId xmlns:a16="http://schemas.microsoft.com/office/drawing/2014/main" id="{4D7B2AFF-2345-225B-1B62-0B0BF0D9593B}"/>
              </a:ext>
            </a:extLst>
          </p:cNvPr>
          <p:cNvSpPr txBox="1"/>
          <p:nvPr/>
        </p:nvSpPr>
        <p:spPr>
          <a:xfrm>
            <a:off x="84236" y="1515157"/>
            <a:ext cx="3923124" cy="6555641"/>
          </a:xfrm>
          <a:prstGeom prst="rect">
            <a:avLst/>
          </a:prstGeom>
          <a:noFill/>
        </p:spPr>
        <p:txBody>
          <a:bodyPr wrap="square">
            <a:spAutoFit/>
          </a:bodyPr>
          <a:lstStyle/>
          <a:p>
            <a:pPr marL="247650" lvl="1" indent="0" algn="l">
              <a:lnSpc>
                <a:spcPct val="100000"/>
              </a:lnSpc>
              <a:buFont typeface="Arial"/>
              <a:buNone/>
            </a:pPr>
            <a:r>
              <a:rPr lang="en-US" sz="1400">
                <a:solidFill>
                  <a:srgbClr val="000000"/>
                </a:solidFill>
                <a:latin typeface="Calibri"/>
                <a:ea typeface="Calibri"/>
                <a:cs typeface="Calibri"/>
                <a:sym typeface="Kollektif"/>
              </a:rPr>
              <a:t>Through the alignment of the graduated approach across the Trust, there has been an increased awareness of both the OAG and SLT knowledge of SEND provision. </a:t>
            </a:r>
            <a:r>
              <a:rPr lang="en-US" sz="1400" b="0" i="0" u="none" strike="noStrike" noProof="0">
                <a:solidFill>
                  <a:srgbClr val="000000"/>
                </a:solidFill>
                <a:latin typeface="Calibri"/>
                <a:ea typeface="Calibri"/>
                <a:cs typeface="Calibri"/>
              </a:rPr>
              <a:t>The OAG documentation was used by SENCos to create an alignment in understanding on the adaptations and expectations particularly at the universal and universal plus stages, which has supported the high-quality provision. This has also supported the evidence of impact and supporting the APDR cycles to enable pupils to be escalated up the graduated approach and receive the provisions needed to meet their needs.</a:t>
            </a:r>
            <a:endParaRPr lang="en-US" sz="1400" baseline="0">
              <a:solidFill>
                <a:srgbClr val="000000"/>
              </a:solidFill>
              <a:latin typeface="Calibri"/>
              <a:ea typeface="Calibri"/>
              <a:cs typeface="Calibri"/>
              <a:sym typeface="Kollektif"/>
            </a:endParaRPr>
          </a:p>
          <a:p>
            <a:pPr marL="247650" lvl="1" indent="0" algn="l">
              <a:lnSpc>
                <a:spcPct val="100000"/>
              </a:lnSpc>
              <a:buFont typeface="Arial"/>
              <a:buNone/>
              <a:defRPr/>
            </a:pPr>
            <a:endParaRPr lang="en-US" sz="1400" baseline="0">
              <a:solidFill>
                <a:srgbClr val="000000"/>
              </a:solidFill>
              <a:latin typeface="Calibri"/>
              <a:ea typeface="Calibri"/>
              <a:cs typeface="Calibri"/>
              <a:sym typeface="Kollektif"/>
            </a:endParaRPr>
          </a:p>
          <a:p>
            <a:pPr marL="247650" lvl="1" indent="0" algn="l">
              <a:lnSpc>
                <a:spcPct val="100000"/>
              </a:lnSpc>
              <a:buFont typeface="Arial"/>
              <a:buNone/>
            </a:pPr>
            <a:r>
              <a:rPr lang="en-US" sz="1400" baseline="0">
                <a:solidFill>
                  <a:srgbClr val="000000"/>
                </a:solidFill>
                <a:latin typeface="Calibri"/>
                <a:ea typeface="Calibri"/>
                <a:cs typeface="Calibri"/>
                <a:sym typeface="Kollektif"/>
              </a:rPr>
              <a:t>Our wider curriculum offer is being identified as a strength, particularly when considering the universal adaptations for pupils. </a:t>
            </a:r>
            <a:r>
              <a:rPr lang="en-US" sz="1400" b="0" i="0" u="none" strike="noStrike" baseline="0" noProof="0">
                <a:solidFill>
                  <a:srgbClr val="000000"/>
                </a:solidFill>
                <a:latin typeface="Calibri"/>
                <a:ea typeface="Calibri"/>
                <a:cs typeface="Calibri"/>
              </a:rPr>
              <a:t>This has been supported by using the OAG guidance to support in the development of the adaptations and strategies within the curriculum. Leaders also </a:t>
            </a:r>
            <a:r>
              <a:rPr lang="en-US" sz="1400" b="0" i="0" u="none" strike="noStrike" baseline="0" noProof="0" err="1">
                <a:solidFill>
                  <a:srgbClr val="000000"/>
                </a:solidFill>
                <a:latin typeface="Calibri"/>
                <a:ea typeface="Calibri"/>
                <a:cs typeface="Calibri"/>
              </a:rPr>
              <a:t>utilise</a:t>
            </a:r>
            <a:r>
              <a:rPr lang="en-US" sz="1400" b="0" i="0" u="none" strike="noStrike" baseline="0" noProof="0">
                <a:solidFill>
                  <a:srgbClr val="000000"/>
                </a:solidFill>
                <a:latin typeface="Calibri"/>
                <a:ea typeface="Calibri"/>
                <a:cs typeface="Calibri"/>
              </a:rPr>
              <a:t> the OAG document for reference for any further adaptations and SENCos for the additional interventions.</a:t>
            </a:r>
            <a:endParaRPr lang="en-US" sz="1400" b="0" i="0" u="none" strike="noStrike" baseline="0" noProof="0">
              <a:solidFill>
                <a:srgbClr val="000000"/>
              </a:solidFill>
              <a:latin typeface="Calibri"/>
              <a:ea typeface="Calibri"/>
              <a:cs typeface="Calibri"/>
              <a:sym typeface="Kollektif"/>
            </a:endParaRPr>
          </a:p>
          <a:p>
            <a:pPr marL="247916" lvl="1" indent="0" algn="l">
              <a:lnSpc>
                <a:spcPct val="100000"/>
              </a:lnSpc>
              <a:buFont typeface="Arial"/>
              <a:buNone/>
              <a:defRPr/>
            </a:pPr>
            <a:endParaRPr lang="en-US" sz="1400" baseline="0">
              <a:solidFill>
                <a:srgbClr val="000000"/>
              </a:solidFill>
              <a:latin typeface="Calibri"/>
              <a:ea typeface="Calibri"/>
              <a:cs typeface="Calibri"/>
              <a:sym typeface="Kollektif"/>
            </a:endParaRPr>
          </a:p>
          <a:p>
            <a:pPr marL="247650" lvl="1" indent="0" algn="l">
              <a:lnSpc>
                <a:spcPct val="100000"/>
              </a:lnSpc>
              <a:buFont typeface="Arial"/>
              <a:buNone/>
              <a:defRPr/>
            </a:pPr>
            <a:endParaRPr lang="en-US" sz="1400" baseline="0">
              <a:solidFill>
                <a:srgbClr val="000000"/>
              </a:solidFill>
              <a:latin typeface="Calibri"/>
              <a:ea typeface="Calibri"/>
              <a:cs typeface="Calibri"/>
              <a:sym typeface="Kollektif"/>
            </a:endParaRPr>
          </a:p>
          <a:p>
            <a:pPr marL="247650" lvl="1" indent="0" algn="l">
              <a:lnSpc>
                <a:spcPct val="100000"/>
              </a:lnSpc>
              <a:buFont typeface="Arial"/>
              <a:buNone/>
            </a:pPr>
            <a:r>
              <a:rPr lang="en-US" sz="1400" baseline="0">
                <a:solidFill>
                  <a:srgbClr val="000000"/>
                </a:solidFill>
                <a:latin typeface="Calibri"/>
                <a:ea typeface="Calibri"/>
                <a:cs typeface="Calibri"/>
                <a:sym typeface="Kollektif"/>
              </a:rPr>
              <a:t>Pupil outcomes are improving with </a:t>
            </a:r>
            <a:r>
              <a:rPr lang="en-US" sz="1400" baseline="0">
                <a:solidFill>
                  <a:srgbClr val="000000"/>
                </a:solidFill>
                <a:latin typeface="Calibri"/>
                <a:ea typeface="Calibri"/>
                <a:cs typeface="Calibri"/>
              </a:rPr>
              <a:t>most </a:t>
            </a:r>
            <a:r>
              <a:rPr lang="en-US" sz="1400" baseline="0">
                <a:solidFill>
                  <a:srgbClr val="000000"/>
                </a:solidFill>
                <a:latin typeface="Calibri"/>
                <a:ea typeface="Calibri"/>
                <a:cs typeface="Calibri"/>
                <a:sym typeface="Kollektif"/>
              </a:rPr>
              <a:t>pupils with SEND making progress from their starting points over the course of the academic year (2023/24). </a:t>
            </a:r>
            <a:endParaRPr lang="en-US" sz="1400">
              <a:solidFill>
                <a:srgbClr val="000000"/>
              </a:solidFill>
              <a:latin typeface="Calibri"/>
              <a:ea typeface="Calibri"/>
              <a:cs typeface="Calibri"/>
              <a:sym typeface="Kollektif"/>
            </a:endParaRPr>
          </a:p>
        </p:txBody>
      </p:sp>
      <p:sp>
        <p:nvSpPr>
          <p:cNvPr id="50" name="TextBox 49">
            <a:extLst>
              <a:ext uri="{FF2B5EF4-FFF2-40B4-BE49-F238E27FC236}">
                <a16:creationId xmlns:a16="http://schemas.microsoft.com/office/drawing/2014/main" id="{8C7C0156-C040-F7A8-55A6-65A0818C0CEC}"/>
              </a:ext>
            </a:extLst>
          </p:cNvPr>
          <p:cNvSpPr txBox="1"/>
          <p:nvPr/>
        </p:nvSpPr>
        <p:spPr>
          <a:xfrm>
            <a:off x="4267257" y="792778"/>
            <a:ext cx="8069648" cy="2893100"/>
          </a:xfrm>
          <a:prstGeom prst="rect">
            <a:avLst/>
          </a:prstGeom>
          <a:noFill/>
        </p:spPr>
        <p:txBody>
          <a:bodyPr wrap="square">
            <a:spAutoFit/>
          </a:bodyPr>
          <a:lstStyle/>
          <a:p>
            <a:pPr marL="247650" lvl="1" indent="0" algn="l">
              <a:lnSpc>
                <a:spcPct val="100000"/>
              </a:lnSpc>
              <a:buFont typeface="Arial"/>
              <a:buNone/>
            </a:pPr>
            <a:r>
              <a:rPr lang="en-US" sz="1400" kern="1200">
                <a:solidFill>
                  <a:srgbClr val="000000"/>
                </a:solidFill>
                <a:latin typeface="Calibri"/>
                <a:ea typeface="Calibri"/>
                <a:cs typeface="Calibri"/>
                <a:sym typeface="Kollektif"/>
              </a:rPr>
              <a:t>OAG Post-Measures</a:t>
            </a:r>
            <a:r>
              <a:rPr lang="en-US" sz="1400" kern="1200" baseline="0">
                <a:solidFill>
                  <a:srgbClr val="000000"/>
                </a:solidFill>
                <a:latin typeface="Calibri"/>
                <a:ea typeface="Calibri"/>
                <a:cs typeface="Calibri"/>
                <a:sym typeface="Kollektif"/>
              </a:rPr>
              <a:t> questionnaire identified an improved awareness of the OAG amongst SLT and teaching staff. This includes an improved knowledge amongst SLT of SEND provision at Paganel. Data identified that there is an improved confidence amongst SLT in articulating the progress towards SEND areas of development and that teachers are becoming increasingly aware of </a:t>
            </a:r>
            <a:r>
              <a:rPr lang="en-US" sz="1400" kern="1200" baseline="0" err="1">
                <a:solidFill>
                  <a:srgbClr val="000000"/>
                </a:solidFill>
                <a:latin typeface="Calibri"/>
                <a:ea typeface="Calibri"/>
                <a:cs typeface="Calibri"/>
                <a:sym typeface="Kollektif"/>
              </a:rPr>
              <a:t>Paganel’s</a:t>
            </a:r>
            <a:r>
              <a:rPr lang="en-US" sz="1400" kern="1200" baseline="0">
                <a:solidFill>
                  <a:srgbClr val="000000"/>
                </a:solidFill>
                <a:latin typeface="Calibri"/>
                <a:ea typeface="Calibri"/>
                <a:cs typeface="Calibri"/>
                <a:sym typeface="Kollektif"/>
              </a:rPr>
              <a:t> core offer. </a:t>
            </a:r>
          </a:p>
          <a:p>
            <a:pPr marL="247917" lvl="1" indent="0" algn="l">
              <a:lnSpc>
                <a:spcPct val="100000"/>
              </a:lnSpc>
              <a:buFont typeface="Arial"/>
              <a:buNone/>
            </a:pPr>
            <a:endParaRPr lang="en-US" sz="1400" kern="1200" baseline="0">
              <a:solidFill>
                <a:srgbClr val="000000"/>
              </a:solidFill>
              <a:latin typeface="Calibri"/>
              <a:ea typeface="Calibri"/>
              <a:cs typeface="Calibri"/>
              <a:sym typeface="Kollektif"/>
            </a:endParaRPr>
          </a:p>
          <a:p>
            <a:pPr marL="247650" lvl="1" indent="0" algn="l">
              <a:lnSpc>
                <a:spcPct val="100000"/>
              </a:lnSpc>
              <a:buFont typeface="Arial"/>
              <a:buNone/>
            </a:pPr>
            <a:r>
              <a:rPr lang="en-US" sz="1400" kern="1200" baseline="0">
                <a:solidFill>
                  <a:srgbClr val="000000"/>
                </a:solidFill>
                <a:latin typeface="Calibri"/>
                <a:ea typeface="Calibri"/>
                <a:cs typeface="Calibri"/>
                <a:sym typeface="Kollektif"/>
              </a:rPr>
              <a:t>SIT reviews </a:t>
            </a:r>
            <a:r>
              <a:rPr lang="en-US" sz="1400" kern="1200" baseline="0" err="1">
                <a:solidFill>
                  <a:srgbClr val="000000"/>
                </a:solidFill>
                <a:latin typeface="Calibri"/>
                <a:ea typeface="Calibri"/>
                <a:cs typeface="Calibri"/>
                <a:sym typeface="Kollektif"/>
              </a:rPr>
              <a:t>recognise</a:t>
            </a:r>
            <a:r>
              <a:rPr lang="en-US" sz="1400" kern="1200" baseline="0">
                <a:solidFill>
                  <a:srgbClr val="000000"/>
                </a:solidFill>
                <a:latin typeface="Calibri"/>
                <a:ea typeface="Calibri"/>
                <a:cs typeface="Calibri"/>
                <a:sym typeface="Kollektif"/>
              </a:rPr>
              <a:t> the wider curriculum offer as a strength within the school, particularly the adaptations for pupils with SEND. </a:t>
            </a:r>
          </a:p>
          <a:p>
            <a:pPr marL="247650" lvl="1" indent="0" algn="l">
              <a:lnSpc>
                <a:spcPct val="100000"/>
              </a:lnSpc>
              <a:buFont typeface="Arial"/>
              <a:buNone/>
            </a:pPr>
            <a:r>
              <a:rPr lang="en-US" sz="1400" kern="1200" baseline="0" err="1">
                <a:solidFill>
                  <a:srgbClr val="000000"/>
                </a:solidFill>
                <a:latin typeface="Calibri"/>
                <a:ea typeface="Calibri"/>
                <a:cs typeface="Calibri"/>
                <a:sym typeface="Kollektif"/>
              </a:rPr>
              <a:t>Paganel’s</a:t>
            </a:r>
            <a:r>
              <a:rPr lang="en-US" sz="1400" kern="1200" baseline="0">
                <a:solidFill>
                  <a:srgbClr val="000000"/>
                </a:solidFill>
                <a:latin typeface="Calibri"/>
                <a:ea typeface="Calibri"/>
                <a:cs typeface="Calibri"/>
                <a:sym typeface="Kollektif"/>
              </a:rPr>
              <a:t> end of year SIT report (July 2024) states “</a:t>
            </a:r>
            <a:r>
              <a:rPr lang="en-US" sz="1400" b="0" i="0" kern="1200">
                <a:solidFill>
                  <a:schemeClr val="tx1"/>
                </a:solidFill>
                <a:effectLst/>
                <a:latin typeface="Calibri"/>
                <a:ea typeface="Calibri"/>
                <a:cs typeface="Calibri"/>
              </a:rPr>
              <a:t>The use of widget to support access to lessons has been evident in provision observed on the day of the review and is used consistently within both the core and wider curriculum subjects.”</a:t>
            </a:r>
            <a:endParaRPr lang="en-US" sz="1400" kern="1200" baseline="0">
              <a:solidFill>
                <a:srgbClr val="000000"/>
              </a:solidFill>
              <a:latin typeface="Calibri"/>
              <a:ea typeface="Calibri"/>
              <a:cs typeface="Calibri"/>
              <a:sym typeface="Kollektif"/>
            </a:endParaRPr>
          </a:p>
          <a:p>
            <a:pPr marL="247650" lvl="1" indent="0" algn="l">
              <a:lnSpc>
                <a:spcPct val="100000"/>
              </a:lnSpc>
              <a:buFont typeface="Arial"/>
              <a:buNone/>
            </a:pPr>
            <a:endParaRPr lang="en-US" sz="1400" kern="1200" baseline="0">
              <a:solidFill>
                <a:srgbClr val="000000"/>
              </a:solidFill>
              <a:latin typeface="Calibri"/>
              <a:ea typeface="Calibri"/>
              <a:cs typeface="Calibri"/>
              <a:sym typeface="Kollektif"/>
            </a:endParaRPr>
          </a:p>
          <a:p>
            <a:pPr marL="247650" lvl="1" indent="0" algn="l">
              <a:lnSpc>
                <a:spcPct val="100000"/>
              </a:lnSpc>
              <a:buFont typeface="Arial"/>
              <a:buNone/>
            </a:pPr>
            <a:r>
              <a:rPr lang="en-US" sz="1400" kern="1200" baseline="0">
                <a:solidFill>
                  <a:srgbClr val="000000"/>
                </a:solidFill>
                <a:latin typeface="Calibri"/>
                <a:ea typeface="Calibri"/>
                <a:cs typeface="Calibri"/>
                <a:sym typeface="Kollektif"/>
              </a:rPr>
              <a:t>Most pupils with SEND have made progress from their baseline assessments in reading, writing and </a:t>
            </a:r>
            <a:r>
              <a:rPr lang="en-US" sz="1400" kern="1200" baseline="0" err="1">
                <a:solidFill>
                  <a:srgbClr val="000000"/>
                </a:solidFill>
                <a:latin typeface="Calibri"/>
                <a:ea typeface="Calibri"/>
                <a:cs typeface="Calibri"/>
                <a:sym typeface="Kollektif"/>
              </a:rPr>
              <a:t>maths</a:t>
            </a:r>
            <a:r>
              <a:rPr lang="en-US" sz="1400" kern="1200" baseline="0">
                <a:solidFill>
                  <a:srgbClr val="000000"/>
                </a:solidFill>
                <a:latin typeface="Calibri"/>
                <a:ea typeface="Calibri"/>
                <a:cs typeface="Calibri"/>
                <a:sym typeface="Kollektif"/>
              </a:rPr>
              <a:t>. </a:t>
            </a:r>
          </a:p>
        </p:txBody>
      </p:sp>
      <p:sp>
        <p:nvSpPr>
          <p:cNvPr id="20" name="TextBox 19">
            <a:extLst>
              <a:ext uri="{FF2B5EF4-FFF2-40B4-BE49-F238E27FC236}">
                <a16:creationId xmlns:a16="http://schemas.microsoft.com/office/drawing/2014/main" id="{E695652F-CB9C-18D1-1700-A71E0E779441}"/>
              </a:ext>
            </a:extLst>
          </p:cNvPr>
          <p:cNvSpPr txBox="1"/>
          <p:nvPr/>
        </p:nvSpPr>
        <p:spPr>
          <a:xfrm>
            <a:off x="8441069" y="4792977"/>
            <a:ext cx="4228425" cy="3970318"/>
          </a:xfrm>
          <a:prstGeom prst="rect">
            <a:avLst/>
          </a:prstGeom>
          <a:noFill/>
        </p:spPr>
        <p:txBody>
          <a:bodyPr wrap="square">
            <a:spAutoFit/>
          </a:bodyPr>
          <a:lstStyle/>
          <a:p>
            <a:pPr algn="l">
              <a:lnSpc>
                <a:spcPct val="100000"/>
              </a:lnSpc>
              <a:defRPr/>
            </a:pPr>
            <a:r>
              <a:rPr lang="en-US" sz="1400">
                <a:latin typeface="Calibri"/>
                <a:ea typeface="Calibri"/>
                <a:cs typeface="Calibri"/>
              </a:rPr>
              <a:t>OAG Post-Measures questionnaire highlight that there has been a significant improvement in the awareness of the OAG within </a:t>
            </a:r>
            <a:r>
              <a:rPr lang="en-US" sz="1400" err="1">
                <a:latin typeface="Calibri"/>
                <a:ea typeface="Calibri"/>
                <a:cs typeface="Calibri"/>
              </a:rPr>
              <a:t>Paganel’s</a:t>
            </a:r>
            <a:r>
              <a:rPr lang="en-US" sz="1400">
                <a:latin typeface="Calibri"/>
                <a:ea typeface="Calibri"/>
                <a:cs typeface="Calibri"/>
              </a:rPr>
              <a:t> internal staff. However, there is a need for further development of this across wider stakeholders (e.g. parents/ carers).</a:t>
            </a:r>
          </a:p>
          <a:p>
            <a:pPr algn="l">
              <a:lnSpc>
                <a:spcPct val="100000"/>
              </a:lnSpc>
              <a:defRPr/>
            </a:pPr>
            <a:endParaRPr lang="en-US" sz="1400">
              <a:latin typeface="Calibri"/>
              <a:ea typeface="Calibri"/>
              <a:cs typeface="Calibri"/>
            </a:endParaRPr>
          </a:p>
          <a:p>
            <a:pPr algn="l">
              <a:lnSpc>
                <a:spcPct val="100000"/>
              </a:lnSpc>
              <a:defRPr/>
            </a:pPr>
            <a:r>
              <a:rPr lang="en-US" sz="1400">
                <a:latin typeface="Calibri"/>
                <a:ea typeface="Calibri"/>
                <a:cs typeface="Calibri"/>
              </a:rPr>
              <a:t>The alignment of the graduated approach across the Trust, combined with the improved awareness of the OAG across our teaching staff has identified improved provision for our pupils. However, there is further development for a greater consistency of the implementation across the whole school. </a:t>
            </a:r>
          </a:p>
          <a:p>
            <a:pPr algn="l">
              <a:lnSpc>
                <a:spcPct val="100000"/>
              </a:lnSpc>
              <a:defRPr/>
            </a:pPr>
            <a:endParaRPr lang="en-US" sz="1400">
              <a:latin typeface="Calibri"/>
              <a:ea typeface="Calibri"/>
              <a:cs typeface="Calibri"/>
            </a:endParaRPr>
          </a:p>
          <a:p>
            <a:pPr algn="l">
              <a:lnSpc>
                <a:spcPct val="100000"/>
              </a:lnSpc>
              <a:defRPr/>
            </a:pPr>
            <a:r>
              <a:rPr lang="en-US" sz="1400">
                <a:latin typeface="Calibri"/>
                <a:ea typeface="Calibri"/>
                <a:cs typeface="Calibri"/>
              </a:rPr>
              <a:t>Teacher awareness of the OAG has improved. However, the use of this to evidence impact on provision for pupils with SEND support and staff in understanding of their roles and responsibilities for supporting pupils with SEND continues to develop. </a:t>
            </a:r>
          </a:p>
        </p:txBody>
      </p:sp>
      <p:sp>
        <p:nvSpPr>
          <p:cNvPr id="21" name="TextBox 20">
            <a:extLst>
              <a:ext uri="{FF2B5EF4-FFF2-40B4-BE49-F238E27FC236}">
                <a16:creationId xmlns:a16="http://schemas.microsoft.com/office/drawing/2014/main" id="{D16D0BF9-81DE-F1F4-6DF2-EC6667EA1289}"/>
              </a:ext>
            </a:extLst>
          </p:cNvPr>
          <p:cNvSpPr txBox="1"/>
          <p:nvPr/>
        </p:nvSpPr>
        <p:spPr>
          <a:xfrm>
            <a:off x="9399925" y="4041973"/>
            <a:ext cx="1842535" cy="461665"/>
          </a:xfrm>
          <a:prstGeom prst="rect">
            <a:avLst/>
          </a:prstGeom>
          <a:noFill/>
        </p:spPr>
        <p:txBody>
          <a:bodyPr wrap="square" rtlCol="0">
            <a:spAutoFit/>
          </a:bodyPr>
          <a:lstStyle/>
          <a:p>
            <a:pPr algn="ctr"/>
            <a:r>
              <a:rPr lang="en-GB" sz="2400" b="1">
                <a:latin typeface="Calibri"/>
                <a:ea typeface="Calibri"/>
                <a:cs typeface="Calibri"/>
              </a:rPr>
              <a:t>Reflections</a:t>
            </a:r>
          </a:p>
        </p:txBody>
      </p:sp>
      <p:sp>
        <p:nvSpPr>
          <p:cNvPr id="24" name="TextBox 23">
            <a:extLst>
              <a:ext uri="{FF2B5EF4-FFF2-40B4-BE49-F238E27FC236}">
                <a16:creationId xmlns:a16="http://schemas.microsoft.com/office/drawing/2014/main" id="{BFE6A626-5184-D9B6-6442-93C0AF1A28DE}"/>
              </a:ext>
            </a:extLst>
          </p:cNvPr>
          <p:cNvSpPr txBox="1"/>
          <p:nvPr/>
        </p:nvSpPr>
        <p:spPr>
          <a:xfrm>
            <a:off x="4136474" y="6770528"/>
            <a:ext cx="4160600" cy="2462213"/>
          </a:xfrm>
          <a:prstGeom prst="rect">
            <a:avLst/>
          </a:prstGeom>
          <a:noFill/>
        </p:spPr>
        <p:txBody>
          <a:bodyPr wrap="square">
            <a:spAutoFit/>
          </a:bodyPr>
          <a:lstStyle/>
          <a:p>
            <a:pPr algn="l">
              <a:lnSpc>
                <a:spcPct val="100000"/>
              </a:lnSpc>
              <a:defRPr/>
            </a:pPr>
            <a:r>
              <a:rPr lang="en-US" sz="1400">
                <a:latin typeface="Calibri"/>
                <a:ea typeface="Calibri"/>
                <a:cs typeface="Calibri"/>
              </a:rPr>
              <a:t>Continue working with parents/ carers to raise awareness of the Trust’s core offer for SEND, in collaboration with Birmingham PCAF.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a:solidFill>
                <a:schemeClr val="tx1"/>
              </a:solidFill>
              <a:effectLst/>
              <a:latin typeface="Calibri"/>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a:solidFill>
                  <a:schemeClr val="tx1"/>
                </a:solidFill>
                <a:effectLst/>
                <a:latin typeface="Calibri"/>
                <a:ea typeface="Calibri"/>
                <a:cs typeface="Calibri"/>
              </a:rPr>
              <a:t>Continue to work with teachers and SLT on how to make effective use of the OAG to inform provision.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a:solidFill>
                <a:schemeClr val="tx1"/>
              </a:solidFill>
              <a:effectLst/>
              <a:latin typeface="Calibri"/>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a:solidFill>
                  <a:schemeClr val="tx1"/>
                </a:solidFill>
                <a:effectLst/>
                <a:latin typeface="Calibri"/>
                <a:ea typeface="Calibri"/>
                <a:cs typeface="Calibri"/>
              </a:rPr>
              <a:t>SENDCo to deliver OAG CPD to all staff, to further embed a more consistent and secure understanding of how to support pupils through a universal and targeted approach. </a:t>
            </a:r>
          </a:p>
        </p:txBody>
      </p:sp>
      <p:sp>
        <p:nvSpPr>
          <p:cNvPr id="25" name="TextBox 24">
            <a:extLst>
              <a:ext uri="{FF2B5EF4-FFF2-40B4-BE49-F238E27FC236}">
                <a16:creationId xmlns:a16="http://schemas.microsoft.com/office/drawing/2014/main" id="{ECB57AC9-E635-E659-FFFD-6297547DA95A}"/>
              </a:ext>
            </a:extLst>
          </p:cNvPr>
          <p:cNvSpPr txBox="1"/>
          <p:nvPr/>
        </p:nvSpPr>
        <p:spPr>
          <a:xfrm>
            <a:off x="4989574" y="6212289"/>
            <a:ext cx="1842535" cy="461665"/>
          </a:xfrm>
          <a:prstGeom prst="rect">
            <a:avLst/>
          </a:prstGeom>
          <a:noFill/>
        </p:spPr>
        <p:txBody>
          <a:bodyPr wrap="square" rtlCol="0">
            <a:spAutoFit/>
          </a:bodyPr>
          <a:lstStyle/>
          <a:p>
            <a:pPr algn="ctr"/>
            <a:r>
              <a:rPr lang="en-GB" sz="2400" b="1">
                <a:latin typeface="Calibri"/>
                <a:ea typeface="Calibri"/>
                <a:cs typeface="Calibri"/>
              </a:rPr>
              <a:t>Next Steps</a:t>
            </a:r>
          </a:p>
        </p:txBody>
      </p:sp>
    </p:spTree>
    <p:extLst>
      <p:ext uri="{BB962C8B-B14F-4D97-AF65-F5344CB8AC3E}">
        <p14:creationId xmlns:p14="http://schemas.microsoft.com/office/powerpoint/2010/main" val="277166718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96B24"/>
      </a:accent1>
      <a:accent2>
        <a:srgbClr val="4EA72E"/>
      </a:accent2>
      <a:accent3>
        <a:srgbClr val="156082"/>
      </a:accent3>
      <a:accent4>
        <a:srgbClr val="0F9ED5"/>
      </a:accent4>
      <a:accent5>
        <a:srgbClr val="A02B93"/>
      </a:accent5>
      <a:accent6>
        <a:srgbClr val="E97132"/>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97E0A228-C590-4D20-B05F-A6BF04A0544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bfb9cd0-9a67-466a-80b4-0a02ac1b736a">
      <Terms xmlns="http://schemas.microsoft.com/office/infopath/2007/PartnerControls"/>
    </lcf76f155ced4ddcb4097134ff3c332f>
    <TaxCatchAll xmlns="b5310ec2-39a6-43f7-aa10-6e67189019e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73DAFEC90788A47A3F1964604A77DCB" ma:contentTypeVersion="11" ma:contentTypeDescription="Create a new document." ma:contentTypeScope="" ma:versionID="a76a22b9fe13099e67d9de44f3730ab7">
  <xsd:schema xmlns:xsd="http://www.w3.org/2001/XMLSchema" xmlns:xs="http://www.w3.org/2001/XMLSchema" xmlns:p="http://schemas.microsoft.com/office/2006/metadata/properties" xmlns:ns2="bbfb9cd0-9a67-466a-80b4-0a02ac1b736a" xmlns:ns3="b5310ec2-39a6-43f7-aa10-6e67189019ef" targetNamespace="http://schemas.microsoft.com/office/2006/metadata/properties" ma:root="true" ma:fieldsID="4dee7e04a54811e603fe9014dba51834" ns2:_="" ns3:_="">
    <xsd:import namespace="bbfb9cd0-9a67-466a-80b4-0a02ac1b736a"/>
    <xsd:import namespace="b5310ec2-39a6-43f7-aa10-6e67189019e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9cd0-9a67-466a-80b4-0a02ac1b73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7eb6393-bae5-439c-9df7-ed1047f9224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5310ec2-39a6-43f7-aa10-6e67189019e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c95e8649-f115-42fd-bc0b-f30bac37ddf9}" ma:internalName="TaxCatchAll" ma:showField="CatchAllData" ma:web="b5310ec2-39a6-43f7-aa10-6e67189019e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5B9680-2FC3-445B-B68B-53D8B3E3AE6E}">
  <ds:schemaRefs>
    <ds:schemaRef ds:uri="http://purl.org/dc/elements/1.1/"/>
    <ds:schemaRef ds:uri="http://schemas.microsoft.com/office/2006/metadata/properties"/>
    <ds:schemaRef ds:uri="fd90a138-e6a5-436e-b4a0-e771998852cb"/>
    <ds:schemaRef ds:uri="http://purl.org/dc/terms/"/>
    <ds:schemaRef ds:uri="http://purl.org/dc/dcmitype/"/>
    <ds:schemaRef ds:uri="http://schemas.microsoft.com/office/infopath/2007/PartnerControls"/>
    <ds:schemaRef ds:uri="http://schemas.microsoft.com/office/2006/documentManagement/types"/>
    <ds:schemaRef ds:uri="http://schemas.openxmlformats.org/package/2006/metadata/core-properties"/>
    <ds:schemaRef ds:uri="98238fb0-9d32-45fe-8193-88cfa25ccac2"/>
    <ds:schemaRef ds:uri="http://www.w3.org/XML/1998/namespace"/>
  </ds:schemaRefs>
</ds:datastoreItem>
</file>

<file path=customXml/itemProps2.xml><?xml version="1.0" encoding="utf-8"?>
<ds:datastoreItem xmlns:ds="http://schemas.openxmlformats.org/officeDocument/2006/customXml" ds:itemID="{649A595B-7349-4031-BF50-DC20AD1BB5AC}">
  <ds:schemaRefs>
    <ds:schemaRef ds:uri="http://schemas.microsoft.com/sharepoint/v3/contenttype/forms"/>
  </ds:schemaRefs>
</ds:datastoreItem>
</file>

<file path=customXml/itemProps3.xml><?xml version="1.0" encoding="utf-8"?>
<ds:datastoreItem xmlns:ds="http://schemas.openxmlformats.org/officeDocument/2006/customXml" ds:itemID="{691587BB-3AEC-4AF1-A533-FBCC6E215BFE}"/>
</file>

<file path=docProps/app.xml><?xml version="1.0" encoding="utf-8"?>
<Properties xmlns="http://schemas.openxmlformats.org/officeDocument/2006/extended-properties" xmlns:vt="http://schemas.openxmlformats.org/officeDocument/2006/docPropsVTypes">
  <Template>office theme</Template>
  <TotalTime>0</TotalTime>
  <Words>1013</Words>
  <Application>Microsoft Office PowerPoint</Application>
  <PresentationFormat>A3 Paper (297x420 mm)</PresentationFormat>
  <Paragraphs>62</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Aptos</vt:lpstr>
      <vt:lpstr>Aptos Display</vt:lpstr>
      <vt:lpstr>Arial</vt:lpstr>
      <vt:lpstr>Calibri</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Heather Wood</dc:creator>
  <cp:lastModifiedBy>Heather Wood</cp:lastModifiedBy>
  <cp:revision>2</cp:revision>
  <dcterms:created xsi:type="dcterms:W3CDTF">2025-03-28T14:31:48Z</dcterms:created>
  <dcterms:modified xsi:type="dcterms:W3CDTF">2025-04-04T11:51:02Z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0x010100F73DAFEC90788A47A3F1964604A77DCB</vt:lpwstr>
  </property>
  <property fmtid="{D5CDD505-2E9C-101B-9397-08002B2CF9AE}" pid="3" name="MSIP_Label_a17471b1-27ab-4640-9264-e69a67407ca3_Enabled">
    <vt:lpwstr>true</vt:lpwstr>
  </property>
  <property fmtid="{D5CDD505-2E9C-101B-9397-08002B2CF9AE}" pid="4" name="MSIP_Label_a17471b1-27ab-4640-9264-e69a67407ca3_SetDate">
    <vt:lpwstr>2025-03-28T14:33:37Z</vt:lpwstr>
  </property>
  <property fmtid="{D5CDD505-2E9C-101B-9397-08002B2CF9AE}" pid="5" name="MSIP_Label_a17471b1-27ab-4640-9264-e69a67407ca3_Method">
    <vt:lpwstr>Standard</vt:lpwstr>
  </property>
  <property fmtid="{D5CDD505-2E9C-101B-9397-08002B2CF9AE}" pid="6" name="MSIP_Label_a17471b1-27ab-4640-9264-e69a67407ca3_Name">
    <vt:lpwstr>BCC - OFFICIAL</vt:lpwstr>
  </property>
  <property fmtid="{D5CDD505-2E9C-101B-9397-08002B2CF9AE}" pid="7" name="MSIP_Label_a17471b1-27ab-4640-9264-e69a67407ca3_SiteId">
    <vt:lpwstr>699ace67-d2e4-4bcd-b303-d2bbe2b9bbf1</vt:lpwstr>
  </property>
  <property fmtid="{D5CDD505-2E9C-101B-9397-08002B2CF9AE}" pid="8" name="MSIP_Label_a17471b1-27ab-4640-9264-e69a67407ca3_ActionId">
    <vt:lpwstr>d59cea29-e871-4cc1-9474-eea1fbd643cd</vt:lpwstr>
  </property>
  <property fmtid="{D5CDD505-2E9C-101B-9397-08002B2CF9AE}" pid="9" name="MSIP_Label_a17471b1-27ab-4640-9264-e69a67407ca3_ContentBits">
    <vt:lpwstr>2</vt:lpwstr>
  </property>
  <property fmtid="{D5CDD505-2E9C-101B-9397-08002B2CF9AE}" pid="10" name="MSIP_Label_a17471b1-27ab-4640-9264-e69a67407ca3_Tag">
    <vt:lpwstr>10, 3, 0, 1</vt:lpwstr>
  </property>
  <property fmtid="{D5CDD505-2E9C-101B-9397-08002B2CF9AE}" pid="11" name="ClassificationContentMarkingFooterLocations">
    <vt:lpwstr>office theme:8</vt:lpwstr>
  </property>
  <property fmtid="{D5CDD505-2E9C-101B-9397-08002B2CF9AE}" pid="12" name="ClassificationContentMarkingFooterText">
    <vt:lpwstr>OFFICIAL</vt:lpwstr>
  </property>
  <property fmtid="{D5CDD505-2E9C-101B-9397-08002B2CF9AE}" pid="13" name="MediaServiceImageTags">
    <vt:lpwstr/>
  </property>
</Properties>
</file>