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57" r:id="rId5"/>
    <p:sldId id="258" r:id="rId6"/>
  </p:sldIdLst>
  <p:sldSz cx="12801600" cy="9601200" type="A3"/>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6" d="100"/>
          <a:sy n="76" d="100"/>
        </p:scale>
        <p:origin x="177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ather Wood" userId="242755dc-8b5b-4e65-b1b7-35d578f50da4" providerId="ADAL" clId="{7DD099BD-1634-4134-9B58-79EF338D68D2}"/>
    <pc:docChg chg="custSel modSld">
      <pc:chgData name="Heather Wood" userId="242755dc-8b5b-4e65-b1b7-35d578f50da4" providerId="ADAL" clId="{7DD099BD-1634-4134-9B58-79EF338D68D2}" dt="2025-04-08T10:27:26.061" v="3" actId="478"/>
      <pc:docMkLst>
        <pc:docMk/>
      </pc:docMkLst>
      <pc:sldChg chg="delSp mod">
        <pc:chgData name="Heather Wood" userId="242755dc-8b5b-4e65-b1b7-35d578f50da4" providerId="ADAL" clId="{7DD099BD-1634-4134-9B58-79EF338D68D2}" dt="2025-04-08T10:27:26.061" v="3" actId="478"/>
        <pc:sldMkLst>
          <pc:docMk/>
          <pc:sldMk cId="3166973544" sldId="257"/>
        </pc:sldMkLst>
        <pc:spChg chg="del">
          <ac:chgData name="Heather Wood" userId="242755dc-8b5b-4e65-b1b7-35d578f50da4" providerId="ADAL" clId="{7DD099BD-1634-4134-9B58-79EF338D68D2}" dt="2025-04-08T10:27:06.773" v="0" actId="478"/>
          <ac:spMkLst>
            <pc:docMk/>
            <pc:sldMk cId="3166973544" sldId="257"/>
            <ac:spMk id="2" creationId="{EC8397A4-806B-BB52-D19C-D1B8AA400423}"/>
          </ac:spMkLst>
        </pc:spChg>
        <pc:spChg chg="del">
          <ac:chgData name="Heather Wood" userId="242755dc-8b5b-4e65-b1b7-35d578f50da4" providerId="ADAL" clId="{7DD099BD-1634-4134-9B58-79EF338D68D2}" dt="2025-04-08T10:27:26.061" v="3" actId="478"/>
          <ac:spMkLst>
            <pc:docMk/>
            <pc:sldMk cId="3166973544" sldId="257"/>
            <ac:spMk id="4" creationId="{0A00FF0D-7473-B301-530F-D459CAE622F6}"/>
          </ac:spMkLst>
        </pc:spChg>
      </pc:sldChg>
      <pc:sldChg chg="delSp mod">
        <pc:chgData name="Heather Wood" userId="242755dc-8b5b-4e65-b1b7-35d578f50da4" providerId="ADAL" clId="{7DD099BD-1634-4134-9B58-79EF338D68D2}" dt="2025-04-08T10:27:20.879" v="2" actId="478"/>
        <pc:sldMkLst>
          <pc:docMk/>
          <pc:sldMk cId="73436925" sldId="258"/>
        </pc:sldMkLst>
        <pc:spChg chg="del">
          <ac:chgData name="Heather Wood" userId="242755dc-8b5b-4e65-b1b7-35d578f50da4" providerId="ADAL" clId="{7DD099BD-1634-4134-9B58-79EF338D68D2}" dt="2025-04-08T10:27:11.193" v="1" actId="478"/>
          <ac:spMkLst>
            <pc:docMk/>
            <pc:sldMk cId="73436925" sldId="258"/>
            <ac:spMk id="2" creationId="{4A855A48-FDDA-4B81-2FB3-FD50101274E3}"/>
          </ac:spMkLst>
        </pc:spChg>
        <pc:spChg chg="del">
          <ac:chgData name="Heather Wood" userId="242755dc-8b5b-4e65-b1b7-35d578f50da4" providerId="ADAL" clId="{7DD099BD-1634-4134-9B58-79EF338D68D2}" dt="2025-04-08T10:27:20.879" v="2" actId="478"/>
          <ac:spMkLst>
            <pc:docMk/>
            <pc:sldMk cId="73436925" sldId="258"/>
            <ac:spMk id="4" creationId="{4E732C87-2AC9-5669-0A6E-BDB5CA5F049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2417020" y="1571308"/>
            <a:ext cx="7967563" cy="3669616"/>
          </a:xfrm>
        </p:spPr>
        <p:txBody>
          <a:bodyPr anchor="b">
            <a:normAutofit/>
          </a:bodyPr>
          <a:lstStyle>
            <a:lvl1pPr algn="ctr">
              <a:defRPr sz="5333"/>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2417020" y="5381192"/>
            <a:ext cx="7967563" cy="1979727"/>
          </a:xfrm>
        </p:spPr>
        <p:txBody>
          <a:bodyPr>
            <a:normAutofit/>
          </a:bodyPr>
          <a:lstStyle>
            <a:lvl1pPr marL="0" indent="0" algn="ctr">
              <a:buNone/>
              <a:defRPr sz="2400"/>
            </a:lvl1pPr>
            <a:lvl2pPr marL="609585" indent="0" algn="ctr">
              <a:buNone/>
              <a:defRPr sz="2400"/>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77CA0979-F579-4E9B-A675-1F5ABBFF00DB}" type="datetimeFigureOut">
              <a:rPr lang="en-US" dirty="0"/>
              <a:t>4/8/2025</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2543577026"/>
      </p:ext>
    </p:extLst>
  </p:cSld>
  <p:clrMapOvr>
    <a:masterClrMapping/>
  </p:clrMapOvr>
  <p:extLst>
    <p:ext uri="{DCECCB84-F9BA-43D5-87BE-67443E8EF086}">
      <p15:sldGuideLst xmlns:p15="http://schemas.microsoft.com/office/powerpoint/2012/main">
        <p15:guide id="5" orient="horz" pos="3024" userDrawn="1">
          <p15:clr>
            <a:srgbClr val="FBAE40"/>
          </p15:clr>
        </p15:guide>
        <p15:guide id="6" pos="403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E956D-CB73-C986-F100-46487310D11E}"/>
              </a:ext>
            </a:extLst>
          </p:cNvPr>
          <p:cNvSpPr>
            <a:spLocks noGrp="1"/>
          </p:cNvSpPr>
          <p:nvPr>
            <p:ph type="title"/>
          </p:nvPr>
        </p:nvSpPr>
        <p:spPr>
          <a:xfrm>
            <a:off x="643280" y="768096"/>
            <a:ext cx="11041380" cy="1585161"/>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423E6A-A07C-BF0D-EA30-9A8A854E48F1}"/>
              </a:ext>
            </a:extLst>
          </p:cNvPr>
          <p:cNvSpPr>
            <a:spLocks noGrp="1"/>
          </p:cNvSpPr>
          <p:nvPr>
            <p:ph type="body" orient="vert" idx="1"/>
          </p:nvPr>
        </p:nvSpPr>
        <p:spPr>
          <a:xfrm>
            <a:off x="643280" y="2353258"/>
            <a:ext cx="11041380" cy="62944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C9908-8F95-8DFC-72CC-158552B56735}"/>
              </a:ext>
            </a:extLst>
          </p:cNvPr>
          <p:cNvSpPr>
            <a:spLocks noGrp="1"/>
          </p:cNvSpPr>
          <p:nvPr>
            <p:ph type="dt" sz="half" idx="10"/>
          </p:nvPr>
        </p:nvSpPr>
        <p:spPr/>
        <p:txBody>
          <a:bodyPr/>
          <a:lstStyle/>
          <a:p>
            <a:fld id="{F7E76D0F-5A12-4D0A-80B0-1A6122B61E7B}" type="datetimeFigureOut">
              <a:rPr lang="en-US" dirty="0"/>
              <a:t>4/8/2025</a:t>
            </a:fld>
            <a:endParaRPr lang="en-US"/>
          </a:p>
        </p:txBody>
      </p:sp>
      <p:sp>
        <p:nvSpPr>
          <p:cNvPr id="5" name="Footer Placeholder 4">
            <a:extLst>
              <a:ext uri="{FF2B5EF4-FFF2-40B4-BE49-F238E27FC236}">
                <a16:creationId xmlns:a16="http://schemas.microsoft.com/office/drawing/2014/main" id="{2C26C9BE-9060-50CB-2BB7-07307FF89A7A}"/>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A84A835B-97D3-BC22-F0B8-4986D4636271}"/>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3649627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5B0252-346C-F6F4-3642-19F571550D45}"/>
              </a:ext>
            </a:extLst>
          </p:cNvPr>
          <p:cNvSpPr>
            <a:spLocks noGrp="1"/>
          </p:cNvSpPr>
          <p:nvPr>
            <p:ph type="title" orient="vert"/>
          </p:nvPr>
        </p:nvSpPr>
        <p:spPr>
          <a:xfrm>
            <a:off x="10116633" y="809896"/>
            <a:ext cx="2149389" cy="783785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798DA36-7351-9D6A-518B-678AB8A507D3}"/>
              </a:ext>
            </a:extLst>
          </p:cNvPr>
          <p:cNvSpPr>
            <a:spLocks noGrp="1"/>
          </p:cNvSpPr>
          <p:nvPr>
            <p:ph type="body" orient="vert" idx="1"/>
          </p:nvPr>
        </p:nvSpPr>
        <p:spPr>
          <a:xfrm>
            <a:off x="880110" y="809897"/>
            <a:ext cx="9236522" cy="78378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46BDFF-D746-836C-04B8-CA89AD5D1466}"/>
              </a:ext>
            </a:extLst>
          </p:cNvPr>
          <p:cNvSpPr>
            <a:spLocks noGrp="1"/>
          </p:cNvSpPr>
          <p:nvPr>
            <p:ph type="dt" sz="half" idx="10"/>
          </p:nvPr>
        </p:nvSpPr>
        <p:spPr/>
        <p:txBody>
          <a:bodyPr/>
          <a:lstStyle/>
          <a:p>
            <a:fld id="{8B9E8C84-89CA-44AB-B0BE-5C91BAF75478}" type="datetimeFigureOut">
              <a:rPr lang="en-US" dirty="0"/>
              <a:t>4/8/2025</a:t>
            </a:fld>
            <a:endParaRPr lang="en-US"/>
          </a:p>
        </p:txBody>
      </p:sp>
      <p:sp>
        <p:nvSpPr>
          <p:cNvPr id="5" name="Footer Placeholder 4">
            <a:extLst>
              <a:ext uri="{FF2B5EF4-FFF2-40B4-BE49-F238E27FC236}">
                <a16:creationId xmlns:a16="http://schemas.microsoft.com/office/drawing/2014/main" id="{919AA929-A9E6-FF9C-0C59-177F892D6A69}"/>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9316D893-7E81-90DC-4139-7687B39C3AC8}"/>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3440580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73E7156E-175E-4DBA-9D21-B772C320F342}" type="datetimeFigureOut">
              <a:rPr lang="en-US" dirty="0"/>
              <a:t>4/8/2025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2841219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633550" y="775063"/>
            <a:ext cx="8686797" cy="5612403"/>
          </a:xfrm>
        </p:spPr>
        <p:txBody>
          <a:bodyPr anchor="t">
            <a:normAutofit/>
          </a:bodyPr>
          <a:lstStyle>
            <a:lvl1pPr>
              <a:defRPr sz="7200" cap="all" baseline="0"/>
            </a:lvl1pPr>
          </a:lstStyle>
          <a:p>
            <a:r>
              <a:rPr lang="en-US"/>
              <a:t>Click to edit Master title style</a:t>
            </a:r>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633549" y="6425249"/>
            <a:ext cx="8686797" cy="1938464"/>
          </a:xfrm>
        </p:spPr>
        <p:txBody>
          <a:bodyPr anchor="b">
            <a:normAutofit/>
          </a:bodyPr>
          <a:lstStyle>
            <a:lvl1pPr marL="0" indent="0">
              <a:buNone/>
              <a:defRPr sz="2667">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p:txBody>
          <a:bodyPr/>
          <a:lstStyle/>
          <a:p>
            <a:fld id="{04895F6E-3D02-4292-95D1-C62B3126321B}" type="datetimeFigureOut">
              <a:rPr lang="en-US" dirty="0"/>
              <a:t>4/8/2025</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1584598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43280" y="768096"/>
            <a:ext cx="11278210" cy="1585161"/>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572E861E-DFBA-B4AA-9356-CDE3D3F57C04}"/>
              </a:ext>
            </a:extLst>
          </p:cNvPr>
          <p:cNvSpPr>
            <a:spLocks noGrp="1"/>
          </p:cNvSpPr>
          <p:nvPr>
            <p:ph sz="half" idx="1"/>
          </p:nvPr>
        </p:nvSpPr>
        <p:spPr>
          <a:xfrm>
            <a:off x="643280" y="2555875"/>
            <a:ext cx="5440680" cy="60918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1D7538-EC5A-3EE7-176F-A58920C50797}"/>
              </a:ext>
            </a:extLst>
          </p:cNvPr>
          <p:cNvSpPr>
            <a:spLocks noGrp="1"/>
          </p:cNvSpPr>
          <p:nvPr>
            <p:ph sz="half" idx="2"/>
          </p:nvPr>
        </p:nvSpPr>
        <p:spPr>
          <a:xfrm>
            <a:off x="6480810" y="2555875"/>
            <a:ext cx="5440680" cy="60918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EDCB5ACB-D10C-44A8-9570-124370F4CB38}" type="datetimeFigureOut">
              <a:rPr lang="en-US" dirty="0"/>
              <a:t>4/8/2025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1946756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640080" y="766354"/>
            <a:ext cx="11283077" cy="1600609"/>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640081" y="2360029"/>
            <a:ext cx="5415676" cy="783768"/>
          </a:xfrm>
        </p:spPr>
        <p:txBody>
          <a:bodyPr anchor="b">
            <a:normAutofit/>
          </a:bodyPr>
          <a:lstStyle>
            <a:lvl1pPr marL="0" indent="0">
              <a:lnSpc>
                <a:spcPct val="90000"/>
              </a:lnSpc>
              <a:buNone/>
              <a:defRPr sz="2667" b="1" cap="all"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94DA52B0-7419-A946-4523-6D34BCAD26D1}"/>
              </a:ext>
            </a:extLst>
          </p:cNvPr>
          <p:cNvSpPr>
            <a:spLocks noGrp="1"/>
          </p:cNvSpPr>
          <p:nvPr>
            <p:ph sz="half" idx="2"/>
          </p:nvPr>
        </p:nvSpPr>
        <p:spPr>
          <a:xfrm>
            <a:off x="640081" y="3341652"/>
            <a:ext cx="5415676" cy="5271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480810" y="2360029"/>
            <a:ext cx="5442347" cy="783768"/>
          </a:xfrm>
        </p:spPr>
        <p:txBody>
          <a:bodyPr anchor="b">
            <a:normAutofit/>
          </a:bodyPr>
          <a:lstStyle>
            <a:lvl1pPr marL="0" indent="0">
              <a:lnSpc>
                <a:spcPct val="90000"/>
              </a:lnSpc>
              <a:buNone/>
              <a:defRPr sz="2667" b="1" cap="all"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33BAE980-E611-98B5-04E9-DE4584B0E33F}"/>
              </a:ext>
            </a:extLst>
          </p:cNvPr>
          <p:cNvSpPr>
            <a:spLocks noGrp="1"/>
          </p:cNvSpPr>
          <p:nvPr>
            <p:ph sz="quarter" idx="4"/>
          </p:nvPr>
        </p:nvSpPr>
        <p:spPr>
          <a:xfrm>
            <a:off x="6480810" y="3341652"/>
            <a:ext cx="5442348" cy="5271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AB8D84F4-0E7A-4BDE-98C6-AE68FB974645}" type="datetimeFigureOut">
              <a:rPr lang="en-US" dirty="0"/>
              <a:t>4/8/2025</a:t>
            </a:fld>
            <a:endParaRPr lang="en-US"/>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r>
              <a:rPr lang="en-US"/>
              <a:t>
              </a:t>
            </a:r>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1487074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9F42-7FF7-F803-C075-BC4968D35E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89E8268-7232-2944-F1BD-399F9419B563}"/>
              </a:ext>
            </a:extLst>
          </p:cNvPr>
          <p:cNvSpPr>
            <a:spLocks noGrp="1"/>
          </p:cNvSpPr>
          <p:nvPr>
            <p:ph type="dt" sz="half" idx="10"/>
          </p:nvPr>
        </p:nvSpPr>
        <p:spPr/>
        <p:txBody>
          <a:bodyPr/>
          <a:lstStyle/>
          <a:p>
            <a:fld id="{CBEFF1D8-9801-4C4B-92F3-66C9A863BD74}" type="datetimeFigureOut">
              <a:rPr lang="en-US" dirty="0"/>
              <a:t>4/8/2025</a:t>
            </a:fld>
            <a:endParaRPr lang="en-US"/>
          </a:p>
        </p:txBody>
      </p:sp>
      <p:sp>
        <p:nvSpPr>
          <p:cNvPr id="4" name="Footer Placeholder 3">
            <a:extLst>
              <a:ext uri="{FF2B5EF4-FFF2-40B4-BE49-F238E27FC236}">
                <a16:creationId xmlns:a16="http://schemas.microsoft.com/office/drawing/2014/main" id="{6B968DDD-323F-89A1-84E3-DDBA626D9386}"/>
              </a:ext>
            </a:extLst>
          </p:cNvPr>
          <p:cNvSpPr>
            <a:spLocks noGrp="1"/>
          </p:cNvSpPr>
          <p:nvPr>
            <p:ph type="ftr" sz="quarter" idx="11"/>
          </p:nvPr>
        </p:nvSpPr>
        <p:spPr/>
        <p:txBody>
          <a:bodyPr/>
          <a:lstStyle/>
          <a:p>
            <a:r>
              <a:rPr lang="en-US"/>
              <a:t>
              </a:t>
            </a:r>
          </a:p>
        </p:txBody>
      </p:sp>
      <p:sp>
        <p:nvSpPr>
          <p:cNvPr id="5" name="Slide Number Placeholder 4">
            <a:extLst>
              <a:ext uri="{FF2B5EF4-FFF2-40B4-BE49-F238E27FC236}">
                <a16:creationId xmlns:a16="http://schemas.microsoft.com/office/drawing/2014/main" id="{98FBDC76-671D-1671-DCE2-D5658BD40E29}"/>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3958104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BC4D82-0182-501C-9231-46767680476E}"/>
              </a:ext>
            </a:extLst>
          </p:cNvPr>
          <p:cNvSpPr>
            <a:spLocks noGrp="1"/>
          </p:cNvSpPr>
          <p:nvPr>
            <p:ph type="dt" sz="half" idx="10"/>
          </p:nvPr>
        </p:nvSpPr>
        <p:spPr/>
        <p:txBody>
          <a:bodyPr/>
          <a:lstStyle/>
          <a:p>
            <a:fld id="{961FE8FD-B23E-4E1A-83EF-0847EBEA0105}" type="datetimeFigureOut">
              <a:rPr lang="en-US" dirty="0"/>
              <a:t>4/8/2025</a:t>
            </a:fld>
            <a:endParaRPr lang="en-US"/>
          </a:p>
        </p:txBody>
      </p:sp>
      <p:sp>
        <p:nvSpPr>
          <p:cNvPr id="3" name="Footer Placeholder 2">
            <a:extLst>
              <a:ext uri="{FF2B5EF4-FFF2-40B4-BE49-F238E27FC236}">
                <a16:creationId xmlns:a16="http://schemas.microsoft.com/office/drawing/2014/main" id="{10EAA6C9-A7F3-19F1-D17C-A1D83FAF553F}"/>
              </a:ext>
            </a:extLst>
          </p:cNvPr>
          <p:cNvSpPr>
            <a:spLocks noGrp="1"/>
          </p:cNvSpPr>
          <p:nvPr>
            <p:ph type="ftr" sz="quarter" idx="11"/>
          </p:nvPr>
        </p:nvSpPr>
        <p:spPr/>
        <p:txBody>
          <a:bodyPr/>
          <a:lstStyle/>
          <a:p>
            <a:r>
              <a:rPr lang="en-US"/>
              <a:t>
              </a:t>
            </a:r>
          </a:p>
        </p:txBody>
      </p:sp>
      <p:sp>
        <p:nvSpPr>
          <p:cNvPr id="4" name="Slide Number Placeholder 3">
            <a:extLst>
              <a:ext uri="{FF2B5EF4-FFF2-40B4-BE49-F238E27FC236}">
                <a16:creationId xmlns:a16="http://schemas.microsoft.com/office/drawing/2014/main" id="{34EBB816-1B94-116F-92D4-6043AE9E0C6B}"/>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3965354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0C37F-77BE-E128-4248-D001C39E79C6}"/>
              </a:ext>
            </a:extLst>
          </p:cNvPr>
          <p:cNvSpPr>
            <a:spLocks noGrp="1"/>
          </p:cNvSpPr>
          <p:nvPr>
            <p:ph type="title"/>
          </p:nvPr>
        </p:nvSpPr>
        <p:spPr>
          <a:xfrm>
            <a:off x="627018" y="775063"/>
            <a:ext cx="3775416" cy="2460507"/>
          </a:xfrm>
        </p:spPr>
        <p:txBody>
          <a:bodyPr anchor="t">
            <a:normAutofit/>
          </a:bodyPr>
          <a:lstStyle>
            <a:lvl1pPr>
              <a:defRPr sz="3733"/>
            </a:lvl1pPr>
          </a:lstStyle>
          <a:p>
            <a:r>
              <a:rPr lang="en-US"/>
              <a:t>Click to edit Master title style</a:t>
            </a:r>
          </a:p>
        </p:txBody>
      </p:sp>
      <p:sp>
        <p:nvSpPr>
          <p:cNvPr id="3" name="Content Placeholder 2">
            <a:extLst>
              <a:ext uri="{FF2B5EF4-FFF2-40B4-BE49-F238E27FC236}">
                <a16:creationId xmlns:a16="http://schemas.microsoft.com/office/drawing/2014/main" id="{2F3B20A8-A604-C977-02C0-083BA8663484}"/>
              </a:ext>
            </a:extLst>
          </p:cNvPr>
          <p:cNvSpPr>
            <a:spLocks noGrp="1"/>
          </p:cNvSpPr>
          <p:nvPr>
            <p:ph idx="1"/>
          </p:nvPr>
        </p:nvSpPr>
        <p:spPr>
          <a:xfrm>
            <a:off x="5391444" y="775062"/>
            <a:ext cx="6593728" cy="7680960"/>
          </a:xfrm>
        </p:spPr>
        <p:txBody>
          <a:bodyPr>
            <a:normAutofit/>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C0EEBFB-2026-6A35-33ED-F008376B67A0}"/>
              </a:ext>
            </a:extLst>
          </p:cNvPr>
          <p:cNvSpPr>
            <a:spLocks noGrp="1"/>
          </p:cNvSpPr>
          <p:nvPr>
            <p:ph type="body" sz="half" idx="2"/>
          </p:nvPr>
        </p:nvSpPr>
        <p:spPr>
          <a:xfrm>
            <a:off x="627018" y="3235570"/>
            <a:ext cx="3775416" cy="5220453"/>
          </a:xfrm>
        </p:spPr>
        <p:txBody>
          <a:bodyPr anchor="t">
            <a:normAutofit/>
          </a:bodyPr>
          <a:lstStyle>
            <a:lvl1pPr marL="0" indent="0">
              <a:buNone/>
              <a:defRPr sz="2400"/>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a:extLst>
              <a:ext uri="{FF2B5EF4-FFF2-40B4-BE49-F238E27FC236}">
                <a16:creationId xmlns:a16="http://schemas.microsoft.com/office/drawing/2014/main" id="{93F05638-7A56-469A-825A-1DFA600254C8}"/>
              </a:ext>
            </a:extLst>
          </p:cNvPr>
          <p:cNvSpPr>
            <a:spLocks noGrp="1"/>
          </p:cNvSpPr>
          <p:nvPr>
            <p:ph type="dt" sz="half" idx="10"/>
          </p:nvPr>
        </p:nvSpPr>
        <p:spPr/>
        <p:txBody>
          <a:bodyPr/>
          <a:lstStyle/>
          <a:p>
            <a:fld id="{8DDF891E-A7C2-465C-AD39-8EDCB0F58E3C}" type="datetimeFigureOut">
              <a:rPr lang="en-US" dirty="0"/>
              <a:t>4/8/2025</a:t>
            </a:fld>
            <a:endParaRPr lang="en-US"/>
          </a:p>
        </p:txBody>
      </p:sp>
      <p:sp>
        <p:nvSpPr>
          <p:cNvPr id="6" name="Footer Placeholder 5">
            <a:extLst>
              <a:ext uri="{FF2B5EF4-FFF2-40B4-BE49-F238E27FC236}">
                <a16:creationId xmlns:a16="http://schemas.microsoft.com/office/drawing/2014/main" id="{9C85A215-184B-2105-0279-ED02F6445831}"/>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32C7CA46-892B-253A-3A28-7414E17B837B}"/>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2269553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624078" y="780898"/>
            <a:ext cx="3775416" cy="3097238"/>
          </a:xfrm>
        </p:spPr>
        <p:txBody>
          <a:bodyPr anchor="t">
            <a:normAutofit/>
          </a:bodyPr>
          <a:lstStyle>
            <a:lvl1pPr>
              <a:defRPr sz="3733"/>
            </a:lvl1pPr>
          </a:lstStyle>
          <a:p>
            <a:r>
              <a:rPr lang="en-US"/>
              <a:t>Click to edit Master title style</a:t>
            </a:r>
          </a:p>
        </p:txBody>
      </p:sp>
      <p:sp>
        <p:nvSpPr>
          <p:cNvPr id="3" name="Picture Placeholder 2">
            <a:extLst>
              <a:ext uri="{FF2B5EF4-FFF2-40B4-BE49-F238E27FC236}">
                <a16:creationId xmlns:a16="http://schemas.microsoft.com/office/drawing/2014/main" id="{9571C769-CEC8-962A-01E6-15B0E056791E}"/>
              </a:ext>
            </a:extLst>
          </p:cNvPr>
          <p:cNvSpPr>
            <a:spLocks noGrp="1" noChangeAspect="1"/>
          </p:cNvSpPr>
          <p:nvPr>
            <p:ph type="pic" idx="1"/>
          </p:nvPr>
        </p:nvSpPr>
        <p:spPr>
          <a:xfrm>
            <a:off x="5316486" y="919944"/>
            <a:ext cx="6807871" cy="7778266"/>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640081" y="3956592"/>
            <a:ext cx="3764865" cy="4808493"/>
          </a:xfrm>
        </p:spPr>
        <p:txBody>
          <a:bodyPr anchor="b"/>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F39F93E5-AFB6-485C-8E3C-32F92A07875F}" type="datetimeFigureOut">
              <a:rPr lang="en-US" dirty="0"/>
              <a:t>4/8/2025</a:t>
            </a:fld>
            <a:endParaRPr lang="en-US"/>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CC057153-B650-4DEB-B370-79DDCFDCE934}" type="slidenum">
              <a:rPr lang="en-US" dirty="0"/>
              <a:t>‹#›</a:t>
            </a:fld>
            <a:endParaRPr lang="en-US"/>
          </a:p>
        </p:txBody>
      </p:sp>
    </p:spTree>
    <p:extLst>
      <p:ext uri="{BB962C8B-B14F-4D97-AF65-F5344CB8AC3E}">
        <p14:creationId xmlns:p14="http://schemas.microsoft.com/office/powerpoint/2010/main" val="1943905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643280" y="768096"/>
            <a:ext cx="11186257" cy="1585161"/>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643280" y="2401745"/>
            <a:ext cx="11186258" cy="643135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144018" y="9034204"/>
            <a:ext cx="3669030" cy="511175"/>
          </a:xfrm>
          <a:prstGeom prst="rect">
            <a:avLst/>
          </a:prstGeom>
        </p:spPr>
        <p:txBody>
          <a:bodyPr vert="horz" lIns="91440" tIns="45720" rIns="91440" bIns="45720" rtlCol="0" anchor="ctr"/>
          <a:lstStyle>
            <a:lvl1pPr algn="l">
              <a:defRPr sz="1200">
                <a:solidFill>
                  <a:schemeClr val="tx1"/>
                </a:solidFill>
              </a:defRPr>
            </a:lvl1pPr>
          </a:lstStyle>
          <a:p>
            <a:fld id="{3A332BE1-279E-4118-9FE3-7952B079A510}" type="datetimeFigureOut">
              <a:rPr lang="en-US" dirty="0"/>
              <a:t>4/8/2025</a:t>
            </a:fld>
            <a:endParaRPr lang="en-US"/>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9320348" y="9034204"/>
            <a:ext cx="2945675" cy="511175"/>
          </a:xfrm>
          <a:prstGeom prst="rect">
            <a:avLst/>
          </a:prstGeom>
        </p:spPr>
        <p:txBody>
          <a:bodyPr vert="horz" lIns="91440" tIns="45720" rIns="91440" bIns="45720" rtlCol="0" anchor="ctr"/>
          <a:lstStyle>
            <a:lvl1pPr algn="r">
              <a:defRPr sz="1200">
                <a:solidFill>
                  <a:schemeClr val="tx1"/>
                </a:solidFill>
              </a:defRPr>
            </a:lvl1pPr>
          </a:lstStyle>
          <a:p>
            <a:r>
              <a:rPr lang="en-US"/>
              <a:t>
              </a:t>
            </a:r>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2213771" y="9034204"/>
            <a:ext cx="450667" cy="511175"/>
          </a:xfrm>
          <a:prstGeom prst="rect">
            <a:avLst/>
          </a:prstGeom>
        </p:spPr>
        <p:txBody>
          <a:bodyPr vert="horz" lIns="91440" tIns="45720" rIns="91440" bIns="45720" rtlCol="0" anchor="ctr"/>
          <a:lstStyle>
            <a:lvl1pPr algn="r">
              <a:defRPr sz="1200">
                <a:solidFill>
                  <a:schemeClr val="tx1"/>
                </a:solidFill>
              </a:defRPr>
            </a:lvl1pPr>
          </a:lstStyle>
          <a:p>
            <a:fld id="{CC057153-B650-4DEB-B370-79DDCFDCE934}" type="slidenum">
              <a:rPr lang="en-US" dirty="0"/>
              <a:t>‹#›</a:t>
            </a:fld>
            <a:endParaRPr lang="en-US"/>
          </a:p>
        </p:txBody>
      </p:sp>
    </p:spTree>
    <p:extLst>
      <p:ext uri="{BB962C8B-B14F-4D97-AF65-F5344CB8AC3E}">
        <p14:creationId xmlns:p14="http://schemas.microsoft.com/office/powerpoint/2010/main" val="280312510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5" orient="horz" pos="3024" userDrawn="1">
          <p15:clr>
            <a:srgbClr val="F26B43"/>
          </p15:clr>
        </p15:guide>
        <p15:guide id="6" pos="403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5FF11EF-1669-96A2-A2B5-257FB593CFA4}"/>
              </a:ext>
            </a:extLst>
          </p:cNvPr>
          <p:cNvSpPr>
            <a:spLocks noGrp="1"/>
          </p:cNvSpPr>
          <p:nvPr>
            <p:ph type="ftr" sz="quarter" idx="11"/>
          </p:nvPr>
        </p:nvSpPr>
        <p:spPr/>
        <p:txBody>
          <a:bodyPr/>
          <a:lstStyle/>
          <a:p>
            <a:r>
              <a:rPr lang="en-US">
                <a:solidFill>
                  <a:srgbClr val="000000"/>
                </a:solidFill>
              </a:rPr>
              <a:t>
              </a:t>
            </a:r>
          </a:p>
        </p:txBody>
      </p:sp>
      <p:sp>
        <p:nvSpPr>
          <p:cNvPr id="6" name="Rectangle 5">
            <a:extLst>
              <a:ext uri="{FF2B5EF4-FFF2-40B4-BE49-F238E27FC236}">
                <a16:creationId xmlns:a16="http://schemas.microsoft.com/office/drawing/2014/main" id="{EF562CED-0457-2672-78E8-4815FB30E4DE}"/>
              </a:ext>
            </a:extLst>
          </p:cNvPr>
          <p:cNvSpPr/>
          <p:nvPr/>
        </p:nvSpPr>
        <p:spPr>
          <a:xfrm>
            <a:off x="267501" y="271334"/>
            <a:ext cx="12144563" cy="731217"/>
          </a:xfrm>
          <a:prstGeom prst="rect">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000000"/>
                </a:solidFill>
              </a:rPr>
              <a:t>Implementation of OAG: Audley Primary School</a:t>
            </a:r>
          </a:p>
        </p:txBody>
      </p:sp>
      <p:sp>
        <p:nvSpPr>
          <p:cNvPr id="7" name="Rectangle: Rounded Corners 6">
            <a:extLst>
              <a:ext uri="{FF2B5EF4-FFF2-40B4-BE49-F238E27FC236}">
                <a16:creationId xmlns:a16="http://schemas.microsoft.com/office/drawing/2014/main" id="{9687263C-140C-E26F-4C5D-1D7CF2B2B743}"/>
              </a:ext>
            </a:extLst>
          </p:cNvPr>
          <p:cNvSpPr/>
          <p:nvPr/>
        </p:nvSpPr>
        <p:spPr>
          <a:xfrm>
            <a:off x="349527" y="1306830"/>
            <a:ext cx="3155424" cy="44616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Background</a:t>
            </a:r>
            <a:endParaRPr lang="en-US" b="1" dirty="0">
              <a:solidFill>
                <a:srgbClr val="000000"/>
              </a:solidFill>
            </a:endParaRPr>
          </a:p>
          <a:p>
            <a:endParaRPr lang="en-GB" sz="700" dirty="0">
              <a:solidFill>
                <a:srgbClr val="000000"/>
              </a:solidFill>
              <a:latin typeface="Verdana"/>
              <a:ea typeface="Verdana"/>
            </a:endParaRPr>
          </a:p>
          <a:p>
            <a:r>
              <a:rPr lang="en-GB" sz="1200" dirty="0">
                <a:solidFill>
                  <a:srgbClr val="000000"/>
                </a:solidFill>
                <a:latin typeface="Verdana"/>
                <a:ea typeface="Verdana"/>
              </a:rPr>
              <a:t>Audley Primary School is a four-form entry primary school situated in North Birmingham. The school serves an area of high deprivation and has an above national average proportion of pupils in receipt of PPG (38.8%) and an above national average proportion of pupils identified as having a SEN or disability (21.9%). The school is supported by a central School improvement Team, which includes a Trust Inclusion Lead and Deputy Trust Inclusion Lead. </a:t>
            </a:r>
            <a:endParaRPr lang="en-GB" sz="1200" dirty="0">
              <a:solidFill>
                <a:srgbClr val="000000"/>
              </a:solidFill>
            </a:endParaRPr>
          </a:p>
          <a:p>
            <a:r>
              <a:rPr lang="en-GB" sz="1200" dirty="0">
                <a:solidFill>
                  <a:srgbClr val="000000"/>
                </a:solidFill>
                <a:latin typeface="Verdana"/>
                <a:ea typeface="Verdana"/>
              </a:rPr>
              <a:t>The SENDCo forms part of the Trust’s SENCo network group which enables collaborative work across the Trust to develop inclusive practice.</a:t>
            </a:r>
            <a:endParaRPr lang="en-GB" sz="1200" dirty="0">
              <a:solidFill>
                <a:srgbClr val="000000"/>
              </a:solidFill>
            </a:endParaRPr>
          </a:p>
          <a:p>
            <a:pPr algn="ctr"/>
            <a:endParaRPr lang="en-GB" dirty="0">
              <a:solidFill>
                <a:srgbClr val="000000"/>
              </a:solidFill>
            </a:endParaRPr>
          </a:p>
        </p:txBody>
      </p:sp>
      <p:sp>
        <p:nvSpPr>
          <p:cNvPr id="8" name="Rectangle: Rounded Corners 7">
            <a:extLst>
              <a:ext uri="{FF2B5EF4-FFF2-40B4-BE49-F238E27FC236}">
                <a16:creationId xmlns:a16="http://schemas.microsoft.com/office/drawing/2014/main" id="{75A4E71B-19CB-EB73-4760-3714DAE801B3}"/>
              </a:ext>
            </a:extLst>
          </p:cNvPr>
          <p:cNvSpPr/>
          <p:nvPr/>
        </p:nvSpPr>
        <p:spPr>
          <a:xfrm>
            <a:off x="3831501" y="1656168"/>
            <a:ext cx="3019871" cy="377177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Our focus around Implementation</a:t>
            </a:r>
            <a:endParaRPr lang="en-US" b="1" dirty="0">
              <a:solidFill>
                <a:srgbClr val="000000"/>
              </a:solidFill>
            </a:endParaRPr>
          </a:p>
          <a:p>
            <a:endParaRPr lang="en-GB" sz="1200" dirty="0">
              <a:solidFill>
                <a:srgbClr val="000000"/>
              </a:solidFill>
              <a:latin typeface="Verdana"/>
              <a:ea typeface="Verdana"/>
            </a:endParaRPr>
          </a:p>
          <a:p>
            <a:r>
              <a:rPr lang="en-GB" sz="1200" dirty="0">
                <a:solidFill>
                  <a:srgbClr val="000000"/>
                </a:solidFill>
                <a:latin typeface="Verdana"/>
                <a:ea typeface="Verdana"/>
              </a:rPr>
              <a:t>In light of the OAG guidance:</a:t>
            </a:r>
            <a:endParaRPr lang="en-GB" sz="1200" dirty="0">
              <a:solidFill>
                <a:srgbClr val="000000"/>
              </a:solidFill>
              <a:latin typeface="Verdana"/>
              <a:ea typeface="Verdana"/>
              <a:cs typeface="Arial"/>
            </a:endParaRPr>
          </a:p>
          <a:p>
            <a:r>
              <a:rPr lang="en-GB" sz="1200" dirty="0">
                <a:solidFill>
                  <a:srgbClr val="000000"/>
                </a:solidFill>
                <a:latin typeface="Arial"/>
                <a:cs typeface="Arial"/>
              </a:rPr>
              <a:t>•</a:t>
            </a:r>
            <a:r>
              <a:rPr lang="en-GB" sz="1200" dirty="0">
                <a:solidFill>
                  <a:srgbClr val="000000"/>
                </a:solidFill>
                <a:latin typeface="Verdana"/>
                <a:ea typeface="Verdana"/>
              </a:rPr>
              <a:t>What does the graduated approach look like across the trust and how do we align this?</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How confident are staff in understanding and implementing the graduated approach?</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Does the alignment of the graduated approach enable strength through collaboration – e.g. through a shared understanding, sharing of resources and therefore better outcomes and provision for CYP?</a:t>
            </a:r>
            <a:endParaRPr lang="en-GB" sz="1200" dirty="0">
              <a:solidFill>
                <a:srgbClr val="000000"/>
              </a:solidFill>
            </a:endParaRPr>
          </a:p>
          <a:p>
            <a:pPr algn="ctr"/>
            <a:endParaRPr lang="en-GB" dirty="0">
              <a:solidFill>
                <a:srgbClr val="000000"/>
              </a:solidFill>
            </a:endParaRPr>
          </a:p>
        </p:txBody>
      </p:sp>
      <p:sp>
        <p:nvSpPr>
          <p:cNvPr id="5" name="Rectangle: Rounded Corners 4">
            <a:extLst>
              <a:ext uri="{FF2B5EF4-FFF2-40B4-BE49-F238E27FC236}">
                <a16:creationId xmlns:a16="http://schemas.microsoft.com/office/drawing/2014/main" id="{1733CF3B-60CC-4C13-3C05-276B0C7F5277}"/>
              </a:ext>
            </a:extLst>
          </p:cNvPr>
          <p:cNvSpPr/>
          <p:nvPr/>
        </p:nvSpPr>
        <p:spPr>
          <a:xfrm>
            <a:off x="7133389" y="1304837"/>
            <a:ext cx="5143250" cy="584067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0000"/>
                </a:solidFill>
              </a:rPr>
              <a:t>What did we do?</a:t>
            </a:r>
            <a:endParaRPr lang="en-US" b="1" dirty="0">
              <a:solidFill>
                <a:srgbClr val="000000"/>
              </a:solidFill>
            </a:endParaRPr>
          </a:p>
          <a:p>
            <a:r>
              <a:rPr lang="en-GB" sz="1200" dirty="0">
                <a:solidFill>
                  <a:srgbClr val="000000"/>
                </a:solidFill>
                <a:latin typeface="Verdana"/>
                <a:ea typeface="Verdana"/>
              </a:rPr>
              <a:t>Through engagement in a whole school SEND deep dive and SIT review, we reviewed the current approaches to the graduated approach, what is being delivered when and how and how is this tracked.</a:t>
            </a:r>
            <a:endParaRPr lang="en-GB" sz="1200" dirty="0">
              <a:solidFill>
                <a:srgbClr val="000000"/>
              </a:solidFill>
            </a:endParaRPr>
          </a:p>
          <a:p>
            <a:r>
              <a:rPr lang="en-GB" sz="1200" dirty="0">
                <a:solidFill>
                  <a:srgbClr val="000000"/>
                </a:solidFill>
                <a:latin typeface="Verdana"/>
                <a:ea typeface="Verdana"/>
              </a:rPr>
              <a:t>By attending SENDCo Network meetings, the SENDCo developed a shared understanding of the graduated approach alongside the OAG, which informed the school’s Information Report. </a:t>
            </a:r>
            <a:endParaRPr lang="en-GB" sz="1200" dirty="0">
              <a:solidFill>
                <a:srgbClr val="000000"/>
              </a:solidFill>
            </a:endParaRPr>
          </a:p>
          <a:p>
            <a:r>
              <a:rPr lang="en-GB" sz="1200" dirty="0">
                <a:solidFill>
                  <a:srgbClr val="000000"/>
                </a:solidFill>
                <a:latin typeface="Verdana"/>
                <a:ea typeface="Verdana"/>
              </a:rPr>
              <a:t>The SENDCo developed a shared CPD session (with other Birmingham SENDCos) for sharing the aligned graduated approach alongside the OAG documentation for all staff. </a:t>
            </a:r>
            <a:endParaRPr lang="en-GB" sz="1200" dirty="0">
              <a:solidFill>
                <a:srgbClr val="000000"/>
              </a:solidFill>
            </a:endParaRPr>
          </a:p>
          <a:p>
            <a:r>
              <a:rPr lang="en-GB" sz="1200" dirty="0">
                <a:solidFill>
                  <a:srgbClr val="000000"/>
                </a:solidFill>
                <a:latin typeface="Verdana"/>
                <a:ea typeface="Verdana"/>
              </a:rPr>
              <a:t>Within school, the SENDCo shared the OAG model with all stakeholders, including how it can be used to adapt the Trust curriculum offer. </a:t>
            </a:r>
            <a:endParaRPr lang="en-GB" sz="1200" dirty="0">
              <a:solidFill>
                <a:srgbClr val="000000"/>
              </a:solidFill>
            </a:endParaRPr>
          </a:p>
          <a:p>
            <a:r>
              <a:rPr lang="en-GB" sz="1200" dirty="0">
                <a:solidFill>
                  <a:srgbClr val="000000"/>
                </a:solidFill>
                <a:latin typeface="Verdana"/>
                <a:ea typeface="Verdana"/>
              </a:rPr>
              <a:t>SENCos, Trust Inclusion Leads and Subject Co-ordinators worked collaboratively on the curriculum plans to identify the key knowledge and content for all pupils including pupils with SEND to be able to understand (baseline, not a ceiling) as well as providing adaptation guidance for all activities to support the universal provision across wider curriculum subjects.</a:t>
            </a:r>
            <a:endParaRPr lang="en-GB" sz="1200" dirty="0">
              <a:solidFill>
                <a:srgbClr val="000000"/>
              </a:solidFill>
            </a:endParaRPr>
          </a:p>
          <a:p>
            <a:r>
              <a:rPr lang="en-GB" sz="1200" dirty="0">
                <a:solidFill>
                  <a:srgbClr val="000000"/>
                </a:solidFill>
                <a:latin typeface="Verdana"/>
                <a:ea typeface="Verdana"/>
              </a:rPr>
              <a:t>SENDCo is an identified SEND Champion for Physical and Sensory needs. </a:t>
            </a:r>
            <a:endParaRPr lang="en-GB" sz="1200" dirty="0">
              <a:solidFill>
                <a:srgbClr val="000000"/>
              </a:solidFill>
            </a:endParaRPr>
          </a:p>
          <a:p>
            <a:r>
              <a:rPr lang="en-GB" sz="1200" dirty="0">
                <a:solidFill>
                  <a:srgbClr val="000000"/>
                </a:solidFill>
                <a:latin typeface="Verdana"/>
                <a:ea typeface="Verdana"/>
              </a:rPr>
              <a:t>SENDCo has adapted SEND referral and identification pathway to incorporate OAG, encouraging staff to reflect on universal provisions. </a:t>
            </a:r>
            <a:endParaRPr lang="en-GB" sz="1200" dirty="0">
              <a:solidFill>
                <a:srgbClr val="000000"/>
              </a:solidFill>
            </a:endParaRPr>
          </a:p>
          <a:p>
            <a:r>
              <a:rPr lang="en-GB" sz="1200" dirty="0">
                <a:solidFill>
                  <a:srgbClr val="000000"/>
                </a:solidFill>
                <a:latin typeface="Verdana"/>
                <a:ea typeface="Verdana"/>
              </a:rPr>
              <a:t>SENDCo has undertaken an audit of within school that will support the implementation of OAG, including adaptive resources within IT. </a:t>
            </a:r>
            <a:endParaRPr lang="en-GB" sz="1200" dirty="0">
              <a:solidFill>
                <a:srgbClr val="000000"/>
              </a:solidFill>
            </a:endParaRPr>
          </a:p>
          <a:p>
            <a:pPr algn="ctr"/>
            <a:endParaRPr lang="en-GB" dirty="0">
              <a:solidFill>
                <a:srgbClr val="000000"/>
              </a:solidFill>
            </a:endParaRPr>
          </a:p>
        </p:txBody>
      </p:sp>
      <p:sp>
        <p:nvSpPr>
          <p:cNvPr id="9" name="Rectangle: Rounded Corners 8">
            <a:extLst>
              <a:ext uri="{FF2B5EF4-FFF2-40B4-BE49-F238E27FC236}">
                <a16:creationId xmlns:a16="http://schemas.microsoft.com/office/drawing/2014/main" id="{213C1822-7E91-6A6E-D99A-C22C8E79C007}"/>
              </a:ext>
            </a:extLst>
          </p:cNvPr>
          <p:cNvSpPr/>
          <p:nvPr/>
        </p:nvSpPr>
        <p:spPr>
          <a:xfrm>
            <a:off x="7144672" y="7525249"/>
            <a:ext cx="5132328" cy="200465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0000"/>
                </a:solidFill>
              </a:rPr>
              <a:t>Who we did it with</a:t>
            </a:r>
          </a:p>
          <a:p>
            <a:r>
              <a:rPr lang="en-GB" sz="1200" dirty="0">
                <a:solidFill>
                  <a:srgbClr val="000000"/>
                </a:solidFill>
                <a:latin typeface="Arial"/>
                <a:cs typeface="Arial"/>
              </a:rPr>
              <a:t>•</a:t>
            </a:r>
            <a:r>
              <a:rPr lang="en-GB" sz="1200" dirty="0">
                <a:solidFill>
                  <a:srgbClr val="000000"/>
                </a:solidFill>
                <a:latin typeface="Verdana"/>
                <a:ea typeface="Verdana"/>
              </a:rPr>
              <a:t>School Improvement Team (SIT)</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Senior Leadership Team (Headteacher, Deputy Headteachers and Assistant Headteachers)</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SENDCos</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Subject Leaders</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Teachers</a:t>
            </a:r>
            <a:endParaRPr lang="en-GB" sz="1200" dirty="0">
              <a:solidFill>
                <a:srgbClr val="000000"/>
              </a:solidFill>
            </a:endParaRPr>
          </a:p>
          <a:p>
            <a:r>
              <a:rPr lang="en-GB" sz="1200" dirty="0">
                <a:solidFill>
                  <a:srgbClr val="000000"/>
                </a:solidFill>
                <a:latin typeface="Arial"/>
                <a:cs typeface="Arial"/>
              </a:rPr>
              <a:t>•</a:t>
            </a:r>
            <a:r>
              <a:rPr lang="en-GB" sz="1200" dirty="0">
                <a:solidFill>
                  <a:srgbClr val="000000"/>
                </a:solidFill>
                <a:latin typeface="Verdana"/>
                <a:ea typeface="Verdana"/>
              </a:rPr>
              <a:t>Parents/ Carers</a:t>
            </a:r>
            <a:endParaRPr lang="en-GB" sz="1200" dirty="0">
              <a:solidFill>
                <a:srgbClr val="000000"/>
              </a:solidFill>
            </a:endParaRPr>
          </a:p>
          <a:p>
            <a:pPr algn="ctr"/>
            <a:endParaRPr lang="en-GB" dirty="0">
              <a:solidFill>
                <a:srgbClr val="000000"/>
              </a:solidFill>
            </a:endParaRPr>
          </a:p>
        </p:txBody>
      </p:sp>
      <p:sp>
        <p:nvSpPr>
          <p:cNvPr id="10" name="Rectangle: Rounded Corners 9">
            <a:extLst>
              <a:ext uri="{FF2B5EF4-FFF2-40B4-BE49-F238E27FC236}">
                <a16:creationId xmlns:a16="http://schemas.microsoft.com/office/drawing/2014/main" id="{CF4529C3-6DED-75FD-AA9A-E528CCFF67C9}"/>
              </a:ext>
            </a:extLst>
          </p:cNvPr>
          <p:cNvSpPr/>
          <p:nvPr/>
        </p:nvSpPr>
        <p:spPr>
          <a:xfrm>
            <a:off x="1070820" y="6106820"/>
            <a:ext cx="5581839" cy="31824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0000"/>
                </a:solidFill>
              </a:rPr>
              <a:t>What we found</a:t>
            </a:r>
          </a:p>
          <a:p>
            <a:pPr marL="171450" indent="-171450">
              <a:buFont typeface="Arial"/>
              <a:buChar char="•"/>
            </a:pPr>
            <a:r>
              <a:rPr lang="en-GB" sz="1200" dirty="0">
                <a:solidFill>
                  <a:srgbClr val="000000"/>
                </a:solidFill>
                <a:latin typeface="Verdana"/>
                <a:ea typeface="Verdana"/>
              </a:rPr>
              <a:t>Through the alignment of the graduated approach across the Trust, there has been an increased awareness of both the OAG and SLT knowledge of SEND provision.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Our wider curriculum offer is being identified as a strength, particularly when considering the universal adaptations for pupils. This has been supported by using the OAG guidance to support in the development of the adaptations and strategies within the curriculum. Leaders also utilise the OAG document for reference for any further adaptations and SENCos for the additional interventions.</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Pupil outcomes are improving with most pupils with SEND making progress from their starting points over the course of the academic year (2023/24). </a:t>
            </a:r>
            <a:endParaRPr lang="en-GB" sz="1200" dirty="0">
              <a:solidFill>
                <a:srgbClr val="000000"/>
              </a:solidFill>
            </a:endParaRPr>
          </a:p>
          <a:p>
            <a:pPr algn="ctr"/>
            <a:endParaRPr lang="en-GB" dirty="0">
              <a:solidFill>
                <a:srgbClr val="000000"/>
              </a:solidFill>
            </a:endParaRPr>
          </a:p>
        </p:txBody>
      </p:sp>
      <p:sp>
        <p:nvSpPr>
          <p:cNvPr id="15" name="Arrow: Right 14">
            <a:extLst>
              <a:ext uri="{FF2B5EF4-FFF2-40B4-BE49-F238E27FC236}">
                <a16:creationId xmlns:a16="http://schemas.microsoft.com/office/drawing/2014/main" id="{CB0483ED-3DB2-2068-7BF2-F7970AB7C486}"/>
              </a:ext>
            </a:extLst>
          </p:cNvPr>
          <p:cNvSpPr/>
          <p:nvPr/>
        </p:nvSpPr>
        <p:spPr>
          <a:xfrm>
            <a:off x="3338165" y="3736444"/>
            <a:ext cx="540464" cy="286128"/>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6" name="Arrow: Right 15">
            <a:extLst>
              <a:ext uri="{FF2B5EF4-FFF2-40B4-BE49-F238E27FC236}">
                <a16:creationId xmlns:a16="http://schemas.microsoft.com/office/drawing/2014/main" id="{18D53414-93E3-3654-443F-F6442F9D44E4}"/>
              </a:ext>
            </a:extLst>
          </p:cNvPr>
          <p:cNvSpPr/>
          <p:nvPr/>
        </p:nvSpPr>
        <p:spPr>
          <a:xfrm>
            <a:off x="6602894" y="3768608"/>
            <a:ext cx="540464" cy="286128"/>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7" name="Arrow: Down 16">
            <a:extLst>
              <a:ext uri="{FF2B5EF4-FFF2-40B4-BE49-F238E27FC236}">
                <a16:creationId xmlns:a16="http://schemas.microsoft.com/office/drawing/2014/main" id="{4A2D70AE-EEE7-9F42-9447-2FBFB70FBF2E}"/>
              </a:ext>
            </a:extLst>
          </p:cNvPr>
          <p:cNvSpPr/>
          <p:nvPr/>
        </p:nvSpPr>
        <p:spPr>
          <a:xfrm>
            <a:off x="9329662" y="6983654"/>
            <a:ext cx="381504" cy="540464"/>
          </a:xfrm>
          <a:prstGeom prst="down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8" name="Arrow: Left 17">
            <a:extLst>
              <a:ext uri="{FF2B5EF4-FFF2-40B4-BE49-F238E27FC236}">
                <a16:creationId xmlns:a16="http://schemas.microsoft.com/office/drawing/2014/main" id="{5A84E6CC-EC5D-18FE-9209-53D19B7DDFAE}"/>
              </a:ext>
            </a:extLst>
          </p:cNvPr>
          <p:cNvSpPr/>
          <p:nvPr/>
        </p:nvSpPr>
        <p:spPr>
          <a:xfrm>
            <a:off x="6482969" y="8180516"/>
            <a:ext cx="733267" cy="366167"/>
          </a:xfrm>
          <a:prstGeom prst="lef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Tree>
    <p:extLst>
      <p:ext uri="{BB962C8B-B14F-4D97-AF65-F5344CB8AC3E}">
        <p14:creationId xmlns:p14="http://schemas.microsoft.com/office/powerpoint/2010/main" val="3166973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322364-8797-6B82-8E7C-9522D8FF8526}"/>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8D0FE56-EC2B-AFAF-A6BD-A83FEF14ACE3}"/>
              </a:ext>
            </a:extLst>
          </p:cNvPr>
          <p:cNvSpPr>
            <a:spLocks noGrp="1"/>
          </p:cNvSpPr>
          <p:nvPr>
            <p:ph type="ftr" sz="quarter" idx="11"/>
          </p:nvPr>
        </p:nvSpPr>
        <p:spPr/>
        <p:txBody>
          <a:bodyPr/>
          <a:lstStyle/>
          <a:p>
            <a:r>
              <a:rPr lang="en-US">
                <a:solidFill>
                  <a:srgbClr val="000000"/>
                </a:solidFill>
              </a:rPr>
              <a:t>
              </a:t>
            </a:r>
          </a:p>
        </p:txBody>
      </p:sp>
      <p:sp>
        <p:nvSpPr>
          <p:cNvPr id="6" name="Rectangle 5">
            <a:extLst>
              <a:ext uri="{FF2B5EF4-FFF2-40B4-BE49-F238E27FC236}">
                <a16:creationId xmlns:a16="http://schemas.microsoft.com/office/drawing/2014/main" id="{ED68E9B8-5D58-B921-FD90-4D547474A42F}"/>
              </a:ext>
            </a:extLst>
          </p:cNvPr>
          <p:cNvSpPr/>
          <p:nvPr/>
        </p:nvSpPr>
        <p:spPr>
          <a:xfrm>
            <a:off x="267501" y="271334"/>
            <a:ext cx="12144563" cy="731217"/>
          </a:xfrm>
          <a:prstGeom prst="rect">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000000"/>
                </a:solidFill>
              </a:rPr>
              <a:t>Implementation of OAG: Audley Primary School</a:t>
            </a:r>
          </a:p>
        </p:txBody>
      </p:sp>
      <p:sp>
        <p:nvSpPr>
          <p:cNvPr id="11" name="Rectangle: Rounded Corners 10">
            <a:extLst>
              <a:ext uri="{FF2B5EF4-FFF2-40B4-BE49-F238E27FC236}">
                <a16:creationId xmlns:a16="http://schemas.microsoft.com/office/drawing/2014/main" id="{F3D4EF39-84A6-71D6-42BF-D1803DDC0265}"/>
              </a:ext>
            </a:extLst>
          </p:cNvPr>
          <p:cNvSpPr/>
          <p:nvPr/>
        </p:nvSpPr>
        <p:spPr>
          <a:xfrm>
            <a:off x="319637" y="1068331"/>
            <a:ext cx="12140497" cy="25277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Our data</a:t>
            </a:r>
            <a:endParaRPr lang="en-GB" dirty="0">
              <a:solidFill>
                <a:srgbClr val="000000"/>
              </a:solidFill>
              <a:latin typeface="Neue Haas Grotesk Text Pro"/>
              <a:ea typeface="Verdana"/>
            </a:endParaRPr>
          </a:p>
          <a:p>
            <a:pPr marL="171450" indent="-171450">
              <a:buFont typeface="Arial"/>
              <a:buChar char="•"/>
            </a:pPr>
            <a:r>
              <a:rPr lang="en-GB" sz="1200" dirty="0">
                <a:solidFill>
                  <a:srgbClr val="000000"/>
                </a:solidFill>
                <a:latin typeface="Verdana"/>
                <a:ea typeface="Verdana"/>
              </a:rPr>
              <a:t>OAG Post-Measures questionnaire identified an improved awareness of the OAG amongst SLT and teaching staff. This includes an improved knowledge amongst SLT of SEND provision at Audley.</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SIT reviews recognise the wider curriculum offer as a strength within the school, particularly the adaptations for pupils with SEND.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Audley’s end of year SIT report (July 2024) states “There have been improvements across the school with the universal SEND provision, particularly in EYFS and KS1. The use of adaptations observed in lessons has been evident, with scaffolds in Y1 and Y2 being effective in enabling learners with SEND to access the LO.”</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Most pupils with SEND have made progress from their baseline assessments in reading, writing and maths. </a:t>
            </a:r>
            <a:endParaRPr lang="en-GB" sz="1200" dirty="0">
              <a:solidFill>
                <a:srgbClr val="000000"/>
              </a:solidFill>
            </a:endParaRPr>
          </a:p>
          <a:p>
            <a:pPr algn="ctr"/>
            <a:endParaRPr lang="en-GB" sz="1200" dirty="0">
              <a:solidFill>
                <a:srgbClr val="000000"/>
              </a:solidFill>
            </a:endParaRPr>
          </a:p>
        </p:txBody>
      </p:sp>
      <p:sp>
        <p:nvSpPr>
          <p:cNvPr id="12" name="Rectangle: Rounded Corners 11">
            <a:extLst>
              <a:ext uri="{FF2B5EF4-FFF2-40B4-BE49-F238E27FC236}">
                <a16:creationId xmlns:a16="http://schemas.microsoft.com/office/drawing/2014/main" id="{F3A7DB23-B2F6-F3B8-9772-93192FCFD151}"/>
              </a:ext>
            </a:extLst>
          </p:cNvPr>
          <p:cNvSpPr/>
          <p:nvPr/>
        </p:nvSpPr>
        <p:spPr>
          <a:xfrm>
            <a:off x="334475" y="3883042"/>
            <a:ext cx="12222727" cy="248377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Reflections</a:t>
            </a:r>
          </a:p>
          <a:p>
            <a:pPr marL="171450" indent="-171450">
              <a:buFont typeface="Arial"/>
              <a:buChar char="•"/>
            </a:pPr>
            <a:r>
              <a:rPr lang="en-GB" sz="1200" dirty="0">
                <a:solidFill>
                  <a:srgbClr val="000000"/>
                </a:solidFill>
                <a:latin typeface="Verdana"/>
                <a:ea typeface="Verdana"/>
              </a:rPr>
              <a:t>OAG Post-Measures questionnaire highlight that there has been a significant improvement in the awareness of the OAG within Audley’s internal staff. However, there is a need for further development of this across wider stakeholders (e.g. parents/ carers).</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There has been an improved knowledge of SEND provision amongst Audley’s SLT. However, further work required to improve SLT confidence in articulating progress towards identified areas of development in SEND.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The alignment of the graduated approach across the Trust, combined with the improved awareness of the OAG across our teaching staff has identified improved provision for our pupils. However, there is further development for a greater consistency of the implementation across the whole school.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Teacher awareness of the OAG has improved. However, the use of this to evidence impact on provision for pupils with SEND support and staff in understanding of their roles and responsibilities for supporting pupils with SEND continues to develop. </a:t>
            </a:r>
            <a:endParaRPr lang="en-GB" sz="1200" dirty="0">
              <a:solidFill>
                <a:srgbClr val="000000"/>
              </a:solidFill>
            </a:endParaRPr>
          </a:p>
          <a:p>
            <a:pPr marL="285750" indent="-285750" algn="ctr">
              <a:buFont typeface="Arial"/>
              <a:buChar char="•"/>
            </a:pPr>
            <a:endParaRPr lang="en-GB" sz="1200" dirty="0">
              <a:solidFill>
                <a:srgbClr val="000000"/>
              </a:solidFill>
            </a:endParaRPr>
          </a:p>
        </p:txBody>
      </p:sp>
      <p:sp>
        <p:nvSpPr>
          <p:cNvPr id="13" name="Rectangle: Rounded Corners 12">
            <a:extLst>
              <a:ext uri="{FF2B5EF4-FFF2-40B4-BE49-F238E27FC236}">
                <a16:creationId xmlns:a16="http://schemas.microsoft.com/office/drawing/2014/main" id="{305FCC6B-0277-A75D-FF35-D38767A76D61}"/>
              </a:ext>
            </a:extLst>
          </p:cNvPr>
          <p:cNvSpPr/>
          <p:nvPr/>
        </p:nvSpPr>
        <p:spPr>
          <a:xfrm>
            <a:off x="375543" y="6620880"/>
            <a:ext cx="12197740" cy="186670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000000"/>
                </a:solidFill>
              </a:rPr>
              <a:t>Next Steps</a:t>
            </a:r>
            <a:endParaRPr lang="en-US" b="1" dirty="0">
              <a:solidFill>
                <a:srgbClr val="000000"/>
              </a:solidFill>
            </a:endParaRPr>
          </a:p>
          <a:p>
            <a:pPr marL="171450" indent="-171450">
              <a:buFont typeface="Arial"/>
              <a:buChar char="•"/>
            </a:pPr>
            <a:r>
              <a:rPr lang="en-GB" sz="1200" dirty="0">
                <a:solidFill>
                  <a:srgbClr val="000000"/>
                </a:solidFill>
                <a:latin typeface="Verdana"/>
                <a:ea typeface="Verdana"/>
              </a:rPr>
              <a:t>Continue working with parents/ carers to raise awareness of the Trust’s core offer for SEND, in collaboration with Birmingham PCAF.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SENDCo to continue working with senior and middle leaders to develop a shared understanding towards actions taken to improve SEND provision.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Continue to work with teachers and SLT on how to make effective use of the OAG to inform provision. </a:t>
            </a:r>
            <a:endParaRPr lang="en-GB" sz="1200" dirty="0">
              <a:solidFill>
                <a:srgbClr val="000000"/>
              </a:solidFill>
            </a:endParaRPr>
          </a:p>
          <a:p>
            <a:pPr marL="171450" indent="-171450">
              <a:buFont typeface="Arial"/>
              <a:buChar char="•"/>
            </a:pPr>
            <a:r>
              <a:rPr lang="en-GB" sz="1200" dirty="0">
                <a:solidFill>
                  <a:srgbClr val="000000"/>
                </a:solidFill>
                <a:latin typeface="Verdana"/>
                <a:ea typeface="Verdana"/>
              </a:rPr>
              <a:t>SENDCo to deliver OAG CPD to all staff, to further embed a more consistent and secure understanding of how to support pupils through a universal and targeted approach. </a:t>
            </a:r>
            <a:endParaRPr lang="en-GB" sz="1200" dirty="0">
              <a:solidFill>
                <a:srgbClr val="000000"/>
              </a:solidFill>
            </a:endParaRPr>
          </a:p>
          <a:p>
            <a:pPr algn="ctr"/>
            <a:endParaRPr lang="en-GB" dirty="0">
              <a:solidFill>
                <a:srgbClr val="000000"/>
              </a:solidFill>
            </a:endParaRPr>
          </a:p>
        </p:txBody>
      </p:sp>
      <p:sp>
        <p:nvSpPr>
          <p:cNvPr id="20" name="Arrow: Down 19">
            <a:extLst>
              <a:ext uri="{FF2B5EF4-FFF2-40B4-BE49-F238E27FC236}">
                <a16:creationId xmlns:a16="http://schemas.microsoft.com/office/drawing/2014/main" id="{EFE483BD-9F33-999A-DEE6-F4EDCA1F7919}"/>
              </a:ext>
            </a:extLst>
          </p:cNvPr>
          <p:cNvSpPr/>
          <p:nvPr/>
        </p:nvSpPr>
        <p:spPr>
          <a:xfrm>
            <a:off x="6064931" y="3477688"/>
            <a:ext cx="381504" cy="540464"/>
          </a:xfrm>
          <a:prstGeom prst="down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21" name="Arrow: Down 20">
            <a:extLst>
              <a:ext uri="{FF2B5EF4-FFF2-40B4-BE49-F238E27FC236}">
                <a16:creationId xmlns:a16="http://schemas.microsoft.com/office/drawing/2014/main" id="{C33C9A10-664C-4D6A-600D-2762EA406E2E}"/>
              </a:ext>
            </a:extLst>
          </p:cNvPr>
          <p:cNvSpPr/>
          <p:nvPr/>
        </p:nvSpPr>
        <p:spPr>
          <a:xfrm>
            <a:off x="6113177" y="6099120"/>
            <a:ext cx="381504" cy="540464"/>
          </a:xfrm>
          <a:prstGeom prst="down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Tree>
    <p:extLst>
      <p:ext uri="{BB962C8B-B14F-4D97-AF65-F5344CB8AC3E}">
        <p14:creationId xmlns:p14="http://schemas.microsoft.com/office/powerpoint/2010/main" val="73436925"/>
      </p:ext>
    </p:extLst>
  </p:cSld>
  <p:clrMapOvr>
    <a:masterClrMapping/>
  </p:clrMapOvr>
</p:sld>
</file>

<file path=ppt/theme/theme1.xml><?xml version="1.0" encoding="utf-8"?>
<a:theme xmlns:a="http://schemas.openxmlformats.org/drawingml/2006/main" name="VanillaVTI">
  <a:themeElements>
    <a:clrScheme name="VanillaVTI">
      <a:dk1>
        <a:sysClr val="windowText" lastClr="000000"/>
      </a:dk1>
      <a:lt1>
        <a:sysClr val="window" lastClr="FFFFFF"/>
      </a:lt1>
      <a:dk2>
        <a:srgbClr val="2C3932"/>
      </a:dk2>
      <a:lt2>
        <a:srgbClr val="FDF6EA"/>
      </a:lt2>
      <a:accent1>
        <a:srgbClr val="169C9A"/>
      </a:accent1>
      <a:accent2>
        <a:srgbClr val="FA9A42"/>
      </a:accent2>
      <a:accent3>
        <a:srgbClr val="E15C3D"/>
      </a:accent3>
      <a:accent4>
        <a:srgbClr val="E78A67"/>
      </a:accent4>
      <a:accent5>
        <a:srgbClr val="A74B40"/>
      </a:accent5>
      <a:accent6>
        <a:srgbClr val="3D9072"/>
      </a:accent6>
      <a:hlink>
        <a:srgbClr val="169C9A"/>
      </a:hlink>
      <a:folHlink>
        <a:srgbClr val="E15C3D"/>
      </a:folHlink>
    </a:clrScheme>
    <a:fontScheme name="VanillaVTI">
      <a:majorFont>
        <a:latin typeface="Neue Haas Grotesk Text Pro"/>
        <a:ea typeface=""/>
        <a:cs typeface=""/>
      </a:majorFont>
      <a:minorFont>
        <a:latin typeface="Neue Haas Grotesk Text Pro"/>
        <a:ea typeface=""/>
        <a:cs typeface=""/>
      </a:minorFont>
    </a:fontScheme>
    <a:fmtScheme name="VanillaVTI">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nillaVTI" id="{AACC6CF0-9F86-48CC-9C4E-CA578EE0A0A0}" vid="{3BDE51FE-56D6-4100-AFB5-5B4AEDCE2EF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bfb9cd0-9a67-466a-80b4-0a02ac1b736a">
      <Terms xmlns="http://schemas.microsoft.com/office/infopath/2007/PartnerControls"/>
    </lcf76f155ced4ddcb4097134ff3c332f>
    <TaxCatchAll xmlns="b5310ec2-39a6-43f7-aa10-6e67189019e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73DAFEC90788A47A3F1964604A77DCB" ma:contentTypeVersion="11" ma:contentTypeDescription="Create a new document." ma:contentTypeScope="" ma:versionID="a76a22b9fe13099e67d9de44f3730ab7">
  <xsd:schema xmlns:xsd="http://www.w3.org/2001/XMLSchema" xmlns:xs="http://www.w3.org/2001/XMLSchema" xmlns:p="http://schemas.microsoft.com/office/2006/metadata/properties" xmlns:ns2="bbfb9cd0-9a67-466a-80b4-0a02ac1b736a" xmlns:ns3="b5310ec2-39a6-43f7-aa10-6e67189019ef" targetNamespace="http://schemas.microsoft.com/office/2006/metadata/properties" ma:root="true" ma:fieldsID="4dee7e04a54811e603fe9014dba51834" ns2:_="" ns3:_="">
    <xsd:import namespace="bbfb9cd0-9a67-466a-80b4-0a02ac1b736a"/>
    <xsd:import namespace="b5310ec2-39a6-43f7-aa10-6e67189019e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9cd0-9a67-466a-80b4-0a02ac1b73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7eb6393-bae5-439c-9df7-ed1047f9224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5310ec2-39a6-43f7-aa10-6e67189019e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c95e8649-f115-42fd-bc0b-f30bac37ddf9}" ma:internalName="TaxCatchAll" ma:showField="CatchAllData" ma:web="b5310ec2-39a6-43f7-aa10-6e67189019e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8D16A91-4CD0-4ADA-8246-38986D43C6B0}">
  <ds:schemaRefs>
    <ds:schemaRef ds:uri="http://schemas.microsoft.com/sharepoint/v3/contenttype/forms"/>
  </ds:schemaRefs>
</ds:datastoreItem>
</file>

<file path=customXml/itemProps2.xml><?xml version="1.0" encoding="utf-8"?>
<ds:datastoreItem xmlns:ds="http://schemas.openxmlformats.org/officeDocument/2006/customXml" ds:itemID="{1519615F-B512-4806-A07B-F8884DDFB47B}">
  <ds:schemaRefs>
    <ds:schemaRef ds:uri="http://purl.org/dc/term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fd90a138-e6a5-436e-b4a0-e771998852cb"/>
    <ds:schemaRef ds:uri="http://schemas.openxmlformats.org/package/2006/metadata/core-properties"/>
    <ds:schemaRef ds:uri="98238fb0-9d32-45fe-8193-88cfa25ccac2"/>
    <ds:schemaRef ds:uri="http://www.w3.org/XML/1998/namespace"/>
  </ds:schemaRefs>
</ds:datastoreItem>
</file>

<file path=customXml/itemProps3.xml><?xml version="1.0" encoding="utf-8"?>
<ds:datastoreItem xmlns:ds="http://schemas.openxmlformats.org/officeDocument/2006/customXml" ds:itemID="{738949DA-3C6E-42F1-8417-9B396CBB2EEB}"/>
</file>

<file path=docProps/app.xml><?xml version="1.0" encoding="utf-8"?>
<Properties xmlns="http://schemas.openxmlformats.org/officeDocument/2006/extended-properties" xmlns:vt="http://schemas.openxmlformats.org/officeDocument/2006/docPropsVTypes">
  <Template>office theme</Template>
  <TotalTime>0</TotalTime>
  <Words>981</Words>
  <Application>Microsoft Office PowerPoint</Application>
  <PresentationFormat>A3 Paper (297x420 mm)</PresentationFormat>
  <Paragraphs>49</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Neue Haas Grotesk Text Pro</vt:lpstr>
      <vt:lpstr>Verdana</vt:lpstr>
      <vt:lpstr>VanillaVTI</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Heather Wood</dc:creator>
  <cp:lastModifiedBy>Heather Wood</cp:lastModifiedBy>
  <cp:revision>2</cp:revision>
  <dcterms:created xsi:type="dcterms:W3CDTF">2025-03-21T13:03:41Z</dcterms:created>
  <dcterms:modified xsi:type="dcterms:W3CDTF">2025-04-08T10:27:33Z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0x010100F73DAFEC90788A47A3F1964604A77DCB</vt:lpwstr>
  </property>
  <property fmtid="{D5CDD505-2E9C-101B-9397-08002B2CF9AE}" pid="3" name="MSIP_Label_a17471b1-27ab-4640-9264-e69a67407ca3_Enabled">
    <vt:lpwstr>true</vt:lpwstr>
  </property>
  <property fmtid="{D5CDD505-2E9C-101B-9397-08002B2CF9AE}" pid="4" name="MSIP_Label_a17471b1-27ab-4640-9264-e69a67407ca3_SetDate">
    <vt:lpwstr>2025-03-21T13:03:47Z</vt:lpwstr>
  </property>
  <property fmtid="{D5CDD505-2E9C-101B-9397-08002B2CF9AE}" pid="5" name="MSIP_Label_a17471b1-27ab-4640-9264-e69a67407ca3_Method">
    <vt:lpwstr>Standard</vt:lpwstr>
  </property>
  <property fmtid="{D5CDD505-2E9C-101B-9397-08002B2CF9AE}" pid="6" name="MSIP_Label_a17471b1-27ab-4640-9264-e69a67407ca3_Name">
    <vt:lpwstr>BCC - OFFICIAL</vt:lpwstr>
  </property>
  <property fmtid="{D5CDD505-2E9C-101B-9397-08002B2CF9AE}" pid="7" name="MSIP_Label_a17471b1-27ab-4640-9264-e69a67407ca3_SiteId">
    <vt:lpwstr>699ace67-d2e4-4bcd-b303-d2bbe2b9bbf1</vt:lpwstr>
  </property>
  <property fmtid="{D5CDD505-2E9C-101B-9397-08002B2CF9AE}" pid="8" name="MSIP_Label_a17471b1-27ab-4640-9264-e69a67407ca3_ActionId">
    <vt:lpwstr>e1f20503-c6f9-4849-a1ec-ced56b4e5436</vt:lpwstr>
  </property>
  <property fmtid="{D5CDD505-2E9C-101B-9397-08002B2CF9AE}" pid="9" name="MSIP_Label_a17471b1-27ab-4640-9264-e69a67407ca3_ContentBits">
    <vt:lpwstr>2</vt:lpwstr>
  </property>
  <property fmtid="{D5CDD505-2E9C-101B-9397-08002B2CF9AE}" pid="10" name="MSIP_Label_a17471b1-27ab-4640-9264-e69a67407ca3_Tag">
    <vt:lpwstr>10, 3, 0, 2</vt:lpwstr>
  </property>
  <property fmtid="{D5CDD505-2E9C-101B-9397-08002B2CF9AE}" pid="11" name="ClassificationContentMarkingFooterLocations">
    <vt:lpwstr>office theme:8</vt:lpwstr>
  </property>
  <property fmtid="{D5CDD505-2E9C-101B-9397-08002B2CF9AE}" pid="12" name="ClassificationContentMarkingFooterText">
    <vt:lpwstr>OFFICIAL</vt:lpwstr>
  </property>
  <property fmtid="{D5CDD505-2E9C-101B-9397-08002B2CF9AE}" pid="13" name="MediaServiceImageTags">
    <vt:lpwstr/>
  </property>
</Properties>
</file>