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handoutMasterIdLst>
    <p:handoutMasterId r:id="rId8"/>
  </p:handoutMasterIdLst>
  <p:sldIdLst>
    <p:sldId id="257" r:id="rId5"/>
    <p:sldId id="258" r:id="rId6"/>
  </p:sldIdLst>
  <p:sldSz cx="12801600" cy="9601200" type="A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D41682-002F-16C1-AA82-E54221C2778F}" v="7" dt="2025-04-03T12:38:06.485"/>
    <p1510:client id="{48CA715C-BE30-4F7A-AB79-A63D29DB491A}" v="13" dt="2025-04-03T12:40:10.168"/>
    <p1510:client id="{586963B1-4575-43FA-A6E7-C992DFF25915}" v="1" dt="2025-04-04T11:51:20.2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77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D57EC5D-0F34-A190-5316-6733B6F9DF3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D77A2A6-1C0A-A68D-8C31-3629D4C382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EFC189-01F5-4988-8FAA-325ACD634F09}" type="datetimeFigureOut">
              <a:rPr lang="en-GB" smtClean="0"/>
              <a:t>04/04/2025</a:t>
            </a:fld>
            <a:endParaRPr lang="en-GB"/>
          </a:p>
        </p:txBody>
      </p:sp>
      <p:sp>
        <p:nvSpPr>
          <p:cNvPr id="4" name="Footer Placeholder 3">
            <a:extLst>
              <a:ext uri="{FF2B5EF4-FFF2-40B4-BE49-F238E27FC236}">
                <a16:creationId xmlns:a16="http://schemas.microsoft.com/office/drawing/2014/main" id="{40CD8AC0-5BA5-65A0-D23C-FF3A4CDFF4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ADC01D-EF2A-7CC3-6F78-4664CC589F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A44B6B-8A76-4452-B137-572BDC09D39B}" type="slidenum">
              <a:rPr lang="en-GB" smtClean="0"/>
              <a:t>‹#›</a:t>
            </a:fld>
            <a:endParaRPr lang="en-GB"/>
          </a:p>
        </p:txBody>
      </p:sp>
    </p:spTree>
    <p:extLst>
      <p:ext uri="{BB962C8B-B14F-4D97-AF65-F5344CB8AC3E}">
        <p14:creationId xmlns:p14="http://schemas.microsoft.com/office/powerpoint/2010/main" val="270771900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B20B9-B752-459C-8EB2-41BCFBBD6E98}" type="datetimeFigureOut">
              <a:rPr lang="en-GB" smtClean="0"/>
              <a:t>04/04/2025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5E60-EBE8-4502-8B94-F6FA2DE1F701}" type="slidenum">
              <a:rPr lang="en-GB" smtClean="0"/>
              <a:t>‹#›</a:t>
            </a:fld>
            <a:endParaRPr lang="en-GB"/>
          </a:p>
        </p:txBody>
      </p:sp>
    </p:spTree>
    <p:extLst>
      <p:ext uri="{BB962C8B-B14F-4D97-AF65-F5344CB8AC3E}">
        <p14:creationId xmlns:p14="http://schemas.microsoft.com/office/powerpoint/2010/main" val="36736242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571308"/>
            <a:ext cx="9601200" cy="334264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600200" y="5042853"/>
            <a:ext cx="9601200" cy="231806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5" y="511175"/>
            <a:ext cx="2760345" cy="8136573"/>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80110" y="511175"/>
            <a:ext cx="8121015" cy="813657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4"/>
            <a:ext cx="11041380" cy="3993832"/>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73443" y="6425249"/>
            <a:ext cx="11041380" cy="2100262"/>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801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4808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6"/>
            <a:ext cx="11041380" cy="1855788"/>
          </a:xfrm>
        </p:spPr>
        <p:txBody>
          <a:bodyPr/>
          <a:lstStyle/>
          <a:p>
            <a:r>
              <a:rPr lang="en-GB"/>
              <a:t>Click to edit Master title style</a:t>
            </a:r>
          </a:p>
        </p:txBody>
      </p:sp>
      <p:sp>
        <p:nvSpPr>
          <p:cNvPr id="3" name="Text Placeholder 2"/>
          <p:cNvSpPr>
            <a:spLocks noGrp="1"/>
          </p:cNvSpPr>
          <p:nvPr>
            <p:ph type="body" idx="1"/>
          </p:nvPr>
        </p:nvSpPr>
        <p:spPr>
          <a:xfrm>
            <a:off x="881778" y="2353628"/>
            <a:ext cx="5415676"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81778" y="3507105"/>
            <a:ext cx="5415676"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480810" y="2353628"/>
            <a:ext cx="5442347"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80810" y="3507105"/>
            <a:ext cx="5442347"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442347" y="1382396"/>
            <a:ext cx="6480810" cy="68230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442347" y="1382396"/>
            <a:ext cx="6480810" cy="682307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6"/>
            <a:ext cx="11041380" cy="1855788"/>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80110" y="8898891"/>
            <a:ext cx="2880360" cy="51117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GB"/>
          </a:p>
        </p:txBody>
      </p:sp>
      <p:sp>
        <p:nvSpPr>
          <p:cNvPr id="5" name="Footer Placeholder 4"/>
          <p:cNvSpPr>
            <a:spLocks noGrp="1"/>
          </p:cNvSpPr>
          <p:nvPr>
            <p:ph type="ftr" sz="quarter" idx="3"/>
          </p:nvPr>
        </p:nvSpPr>
        <p:spPr>
          <a:xfrm>
            <a:off x="4240530" y="8898891"/>
            <a:ext cx="4320540" cy="51117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9041130" y="8898891"/>
            <a:ext cx="2880360" cy="51117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
        <p:nvSpPr>
          <p:cNvPr id="8" name="TextBox 7">
            <a:extLst>
              <a:ext uri="{FF2B5EF4-FFF2-40B4-BE49-F238E27FC236}">
                <a16:creationId xmlns:a16="http://schemas.microsoft.com/office/drawing/2014/main" id="{44F468D1-3BB8-6084-2380-B98A3D3856D3}"/>
              </a:ext>
            </a:extLst>
          </p:cNvPr>
          <p:cNvSpPr txBox="1"/>
          <p:nvPr>
            <p:extLst>
              <p:ext uri="{1162E1C5-73C7-4A58-AE30-91384D911F3F}">
                <p184:classification xmlns:p184="http://schemas.microsoft.com/office/powerpoint/2018/4/main" val="ftr"/>
              </p:ext>
            </p:extLst>
          </p:nvPr>
        </p:nvSpPr>
        <p:spPr>
          <a:xfrm>
            <a:off x="6159103" y="9298940"/>
            <a:ext cx="513398" cy="153888"/>
          </a:xfrm>
          <a:prstGeom prst="rect">
            <a:avLst/>
          </a:prstGeom>
        </p:spPr>
        <p:txBody>
          <a:bodyPr horzOverflow="overflow" wrap="square" lIns="0" tIns="0" rIns="0" bIns="0">
            <a:spAutoFit/>
          </a:bodyPr>
          <a:lstStyle/>
          <a:p>
            <a:pPr algn="l"/>
            <a:r>
              <a:rPr lang="en-GB" sz="1000">
                <a:solidFill>
                  <a:srgbClr val="00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F562CED-0457-2672-78E8-4815FB30E4DE}"/>
              </a:ext>
            </a:extLst>
          </p:cNvPr>
          <p:cNvSpPr/>
          <p:nvPr/>
        </p:nvSpPr>
        <p:spPr>
          <a:xfrm>
            <a:off x="267501" y="271334"/>
            <a:ext cx="12144563" cy="731217"/>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3200" b="1">
                <a:solidFill>
                  <a:srgbClr val="000000"/>
                </a:solidFill>
              </a:rPr>
              <a:t>Implementation of OAG: The Oaks Primary School</a:t>
            </a:r>
          </a:p>
        </p:txBody>
      </p:sp>
      <p:sp>
        <p:nvSpPr>
          <p:cNvPr id="7" name="Rectangle: Rounded Corners 6">
            <a:extLst>
              <a:ext uri="{FF2B5EF4-FFF2-40B4-BE49-F238E27FC236}">
                <a16:creationId xmlns:a16="http://schemas.microsoft.com/office/drawing/2014/main" id="{9687263C-140C-E26F-4C5D-1D7CF2B2B743}"/>
              </a:ext>
            </a:extLst>
          </p:cNvPr>
          <p:cNvSpPr/>
          <p:nvPr/>
        </p:nvSpPr>
        <p:spPr>
          <a:xfrm>
            <a:off x="446021" y="1306830"/>
            <a:ext cx="3155424" cy="4461641"/>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b="1">
              <a:solidFill>
                <a:srgbClr val="000000"/>
              </a:solidFill>
            </a:endParaRPr>
          </a:p>
          <a:p>
            <a:pPr algn="ctr"/>
            <a:endParaRPr lang="en-GB" b="1">
              <a:solidFill>
                <a:srgbClr val="000000"/>
              </a:solidFill>
            </a:endParaRPr>
          </a:p>
          <a:p>
            <a:pPr algn="ctr"/>
            <a:r>
              <a:rPr lang="en-GB" sz="2000" b="1">
                <a:solidFill>
                  <a:srgbClr val="000000"/>
                </a:solidFill>
              </a:rPr>
              <a:t>Background</a:t>
            </a:r>
            <a:endParaRPr lang="en-US" sz="2000" b="1">
              <a:solidFill>
                <a:srgbClr val="000000"/>
              </a:solidFill>
            </a:endParaRPr>
          </a:p>
          <a:p>
            <a:pPr algn="ctr"/>
            <a:endParaRPr lang="en-GB" sz="1200" b="1">
              <a:solidFill>
                <a:srgbClr val="000000"/>
              </a:solidFill>
              <a:latin typeface="Aptos"/>
              <a:ea typeface="Verdana"/>
            </a:endParaRPr>
          </a:p>
          <a:p>
            <a:r>
              <a:rPr lang="en-GB" sz="1200">
                <a:solidFill>
                  <a:srgbClr val="000000"/>
                </a:solidFill>
                <a:latin typeface="Verdana"/>
                <a:ea typeface="Verdana"/>
              </a:rPr>
              <a:t>The Oaks Primary School is a two-form entry primary school situated in the </a:t>
            </a:r>
            <a:r>
              <a:rPr lang="en-GB" sz="1200" err="1">
                <a:solidFill>
                  <a:srgbClr val="000000"/>
                </a:solidFill>
                <a:latin typeface="Verdana"/>
                <a:ea typeface="Verdana"/>
              </a:rPr>
              <a:t>Weoley</a:t>
            </a:r>
            <a:r>
              <a:rPr lang="en-GB" sz="1200">
                <a:solidFill>
                  <a:srgbClr val="000000"/>
                </a:solidFill>
                <a:latin typeface="Verdana"/>
                <a:ea typeface="Verdana"/>
              </a:rPr>
              <a:t> Castle area of Birmingham. The school serves an area of high deprivation and has an above national average proportion of pupils in receipt of PPG (55.6%) and an above national average proportion of pupils identified as having a SEN or disability (26.8%). The school is supported by a central School improvement Team, which includes a Trust Inclusion Lead and Deputy Trust Inclusion Lead. </a:t>
            </a:r>
            <a:endParaRPr lang="en-GB" sz="1200"/>
          </a:p>
          <a:p>
            <a:r>
              <a:rPr lang="en-GB" sz="1200">
                <a:solidFill>
                  <a:srgbClr val="000000"/>
                </a:solidFill>
                <a:latin typeface="Verdana"/>
                <a:ea typeface="Verdana"/>
              </a:rPr>
              <a:t>The SENDCo forms part of the Trust’s SENCo network group which enables collaborative work across the Trust to develop inclusive practice.</a:t>
            </a:r>
            <a:endParaRPr lang="en-GB" sz="1200"/>
          </a:p>
          <a:p>
            <a:pPr algn="ctr"/>
            <a:endParaRPr lang="en-GB" b="1">
              <a:solidFill>
                <a:srgbClr val="000000"/>
              </a:solidFill>
            </a:endParaRPr>
          </a:p>
          <a:p>
            <a:endParaRPr lang="en-GB" sz="700">
              <a:solidFill>
                <a:srgbClr val="000000"/>
              </a:solidFill>
              <a:latin typeface="Verdana"/>
              <a:ea typeface="Verdana"/>
            </a:endParaRPr>
          </a:p>
          <a:p>
            <a:pPr algn="ctr"/>
            <a:endParaRPr lang="en-GB">
              <a:solidFill>
                <a:srgbClr val="000000"/>
              </a:solidFill>
            </a:endParaRPr>
          </a:p>
        </p:txBody>
      </p:sp>
      <p:sp>
        <p:nvSpPr>
          <p:cNvPr id="8" name="Rectangle: Rounded Corners 7">
            <a:extLst>
              <a:ext uri="{FF2B5EF4-FFF2-40B4-BE49-F238E27FC236}">
                <a16:creationId xmlns:a16="http://schemas.microsoft.com/office/drawing/2014/main" id="{75A4E71B-19CB-EB73-4760-3714DAE801B3}"/>
              </a:ext>
            </a:extLst>
          </p:cNvPr>
          <p:cNvSpPr/>
          <p:nvPr/>
        </p:nvSpPr>
        <p:spPr>
          <a:xfrm>
            <a:off x="3831501" y="1656168"/>
            <a:ext cx="3019871" cy="3771776"/>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2000" b="1">
              <a:solidFill>
                <a:srgbClr val="000000"/>
              </a:solidFill>
            </a:endParaRPr>
          </a:p>
          <a:p>
            <a:pPr algn="ctr"/>
            <a:endParaRPr lang="en-GB" sz="2000" b="1">
              <a:solidFill>
                <a:srgbClr val="000000"/>
              </a:solidFill>
            </a:endParaRPr>
          </a:p>
          <a:p>
            <a:pPr algn="ctr"/>
            <a:r>
              <a:rPr lang="en-GB" sz="2000" b="1">
                <a:solidFill>
                  <a:srgbClr val="000000"/>
                </a:solidFill>
              </a:rPr>
              <a:t>Our focus around Implementation</a:t>
            </a:r>
            <a:endParaRPr lang="en-US" sz="2000" b="1">
              <a:solidFill>
                <a:srgbClr val="000000"/>
              </a:solidFill>
            </a:endParaRPr>
          </a:p>
          <a:p>
            <a:pPr algn="ctr"/>
            <a:endParaRPr lang="en-GB" sz="1200" b="1">
              <a:solidFill>
                <a:srgbClr val="000000"/>
              </a:solidFill>
              <a:latin typeface="Aptos"/>
              <a:ea typeface="Verdana"/>
            </a:endParaRPr>
          </a:p>
          <a:p>
            <a:r>
              <a:rPr lang="en-GB" sz="1200">
                <a:solidFill>
                  <a:srgbClr val="000000"/>
                </a:solidFill>
                <a:latin typeface="Verdana"/>
                <a:ea typeface="Verdana"/>
              </a:rPr>
              <a:t>In light of the OAG guidance:</a:t>
            </a:r>
            <a:endParaRPr lang="en-GB" sz="1200"/>
          </a:p>
          <a:p>
            <a:r>
              <a:rPr lang="en-GB" sz="1200">
                <a:solidFill>
                  <a:srgbClr val="000000"/>
                </a:solidFill>
                <a:latin typeface="Arial"/>
                <a:ea typeface="Verdana"/>
                <a:cs typeface="Arial"/>
              </a:rPr>
              <a:t>•</a:t>
            </a:r>
            <a:r>
              <a:rPr lang="en-GB" sz="1200">
                <a:solidFill>
                  <a:srgbClr val="000000"/>
                </a:solidFill>
                <a:latin typeface="Verdana"/>
                <a:ea typeface="Verdana"/>
              </a:rPr>
              <a:t>What does the graduated approach look like across the trust and how do we align this?</a:t>
            </a:r>
            <a:endParaRPr lang="en-GB" sz="1200"/>
          </a:p>
          <a:p>
            <a:r>
              <a:rPr lang="en-GB" sz="1200">
                <a:solidFill>
                  <a:srgbClr val="000000"/>
                </a:solidFill>
                <a:latin typeface="Arial"/>
                <a:ea typeface="Verdana"/>
                <a:cs typeface="Arial"/>
              </a:rPr>
              <a:t>•</a:t>
            </a:r>
            <a:r>
              <a:rPr lang="en-GB" sz="1200">
                <a:solidFill>
                  <a:srgbClr val="000000"/>
                </a:solidFill>
                <a:latin typeface="Verdana"/>
                <a:ea typeface="Verdana"/>
              </a:rPr>
              <a:t>How confident are staff in understanding and implementing the graduated approach?</a:t>
            </a:r>
            <a:endParaRPr lang="en-GB" sz="1200"/>
          </a:p>
          <a:p>
            <a:r>
              <a:rPr lang="en-GB" sz="1200">
                <a:solidFill>
                  <a:srgbClr val="000000"/>
                </a:solidFill>
                <a:latin typeface="Arial"/>
                <a:ea typeface="Verdana"/>
                <a:cs typeface="Arial"/>
              </a:rPr>
              <a:t>•</a:t>
            </a:r>
            <a:r>
              <a:rPr lang="en-GB" sz="1200">
                <a:solidFill>
                  <a:srgbClr val="000000"/>
                </a:solidFill>
                <a:latin typeface="Verdana"/>
                <a:ea typeface="Verdana"/>
              </a:rPr>
              <a:t>Does the alignment of the graduated approach enable strength through collaboration – e.g. through a shared understanding, sharing of resources and therefore better outcomes and provision for CYP?</a:t>
            </a:r>
            <a:endParaRPr lang="en-GB" sz="1200"/>
          </a:p>
          <a:p>
            <a:pPr algn="ctr"/>
            <a:endParaRPr lang="en-GB" b="1">
              <a:solidFill>
                <a:srgbClr val="000000"/>
              </a:solidFill>
              <a:latin typeface="Aptos"/>
              <a:ea typeface="Verdana"/>
            </a:endParaRPr>
          </a:p>
          <a:p>
            <a:endParaRPr lang="en-GB" sz="1200">
              <a:solidFill>
                <a:srgbClr val="000000"/>
              </a:solidFill>
              <a:latin typeface="Verdana"/>
              <a:ea typeface="Verdana"/>
            </a:endParaRPr>
          </a:p>
          <a:p>
            <a:endParaRPr lang="en-GB" sz="1200">
              <a:solidFill>
                <a:srgbClr val="000000"/>
              </a:solidFill>
              <a:latin typeface="Verdana"/>
              <a:ea typeface="Verdana"/>
            </a:endParaRPr>
          </a:p>
        </p:txBody>
      </p:sp>
      <p:sp>
        <p:nvSpPr>
          <p:cNvPr id="5" name="Rectangle: Rounded Corners 4">
            <a:extLst>
              <a:ext uri="{FF2B5EF4-FFF2-40B4-BE49-F238E27FC236}">
                <a16:creationId xmlns:a16="http://schemas.microsoft.com/office/drawing/2014/main" id="{1733CF3B-60CC-4C13-3C05-276B0C7F5277}"/>
              </a:ext>
            </a:extLst>
          </p:cNvPr>
          <p:cNvSpPr/>
          <p:nvPr/>
        </p:nvSpPr>
        <p:spPr>
          <a:xfrm>
            <a:off x="7133389" y="1304837"/>
            <a:ext cx="5143250" cy="5840672"/>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a:solidFill>
                  <a:srgbClr val="000000"/>
                </a:solidFill>
              </a:rPr>
              <a:t>What did we do?</a:t>
            </a:r>
            <a:endParaRPr lang="en-US" sz="2000" b="1">
              <a:solidFill>
                <a:srgbClr val="000000"/>
              </a:solidFill>
            </a:endParaRPr>
          </a:p>
          <a:p>
            <a:r>
              <a:rPr lang="en-GB" sz="1200">
                <a:solidFill>
                  <a:srgbClr val="000000"/>
                </a:solidFill>
                <a:latin typeface="Verdana"/>
                <a:ea typeface="Verdana"/>
              </a:rPr>
              <a:t>Through engagement in a whole school SEND deep dive and SIT review, we reviewed the current approaches to the graduated approach, what is being delivered when and how and how is this tracked.</a:t>
            </a:r>
            <a:endParaRPr lang="en-GB" sz="1200"/>
          </a:p>
          <a:p>
            <a:r>
              <a:rPr lang="en-GB" sz="1200">
                <a:solidFill>
                  <a:srgbClr val="000000"/>
                </a:solidFill>
                <a:latin typeface="Verdana"/>
                <a:ea typeface="Verdana"/>
              </a:rPr>
              <a:t>By attending SENDCo Network meetings, the SENDCo developed a shared understanding of the graduated approach alongside the OAG, which informed the school’s Information Report. </a:t>
            </a:r>
            <a:endParaRPr lang="en-GB" sz="1200"/>
          </a:p>
          <a:p>
            <a:r>
              <a:rPr lang="en-GB" sz="1200">
                <a:solidFill>
                  <a:srgbClr val="000000"/>
                </a:solidFill>
                <a:latin typeface="Verdana"/>
                <a:ea typeface="Verdana"/>
              </a:rPr>
              <a:t>The SENDCo developed a shared CPD session (with other Birmingham SENDCos) for sharing the aligned graduated approach alongside the OAG documentation for all staff. </a:t>
            </a:r>
            <a:endParaRPr lang="en-GB" sz="1200"/>
          </a:p>
          <a:p>
            <a:r>
              <a:rPr lang="en-GB" sz="1200">
                <a:solidFill>
                  <a:srgbClr val="000000"/>
                </a:solidFill>
                <a:latin typeface="Verdana"/>
                <a:ea typeface="Verdana"/>
              </a:rPr>
              <a:t>Within school, the SENDCo shared the OAG model with all stakeholders, including how it can be used to adapt the Trust curriculum offer. </a:t>
            </a:r>
            <a:endParaRPr lang="en-GB" sz="1200"/>
          </a:p>
          <a:p>
            <a:r>
              <a:rPr lang="en-GB" sz="1200">
                <a:solidFill>
                  <a:srgbClr val="000000"/>
                </a:solidFill>
                <a:latin typeface="Verdana"/>
                <a:ea typeface="Verdana"/>
              </a:rPr>
              <a:t>SENCos, Trust Inclusion Leads and Subject Co-ordinators worked collaboratively on the curriculum plans to identify the key knowledge and content for all pupils including pupils with SEND to be able to understand (baseline, not a ceiling) as well as providing adaptation guidance for all activities to support the universal provision across wider curriculum subjects.</a:t>
            </a:r>
            <a:endParaRPr lang="en-GB" sz="1200"/>
          </a:p>
          <a:p>
            <a:r>
              <a:rPr lang="en-GB" sz="1200">
                <a:solidFill>
                  <a:srgbClr val="000000"/>
                </a:solidFill>
                <a:latin typeface="Verdana"/>
                <a:ea typeface="Verdana"/>
              </a:rPr>
              <a:t>SENDCo is an identified SEND Champion. </a:t>
            </a:r>
            <a:endParaRPr lang="en-GB" sz="1200"/>
          </a:p>
          <a:p>
            <a:r>
              <a:rPr lang="en-GB" sz="1200">
                <a:solidFill>
                  <a:srgbClr val="000000"/>
                </a:solidFill>
                <a:latin typeface="Verdana"/>
                <a:ea typeface="Verdana"/>
              </a:rPr>
              <a:t>SENDCo has adapted SEND referral and identification pathway to incorporate OAG, encouraging staff to reflect on universal provisions. </a:t>
            </a:r>
            <a:endParaRPr lang="en-GB" sz="1200"/>
          </a:p>
          <a:p>
            <a:r>
              <a:rPr lang="en-GB" sz="1200">
                <a:solidFill>
                  <a:srgbClr val="000000"/>
                </a:solidFill>
                <a:latin typeface="Verdana"/>
                <a:ea typeface="Verdana"/>
              </a:rPr>
              <a:t>SENDCo has undertaken an audit of within school that will support the implementation of OAG, including adaptive resources within IT. </a:t>
            </a:r>
            <a:endParaRPr lang="en-GB" sz="1200"/>
          </a:p>
          <a:p>
            <a:pPr algn="ctr"/>
            <a:endParaRPr lang="en-GB" sz="1200">
              <a:solidFill>
                <a:srgbClr val="000000"/>
              </a:solidFill>
            </a:endParaRPr>
          </a:p>
        </p:txBody>
      </p:sp>
      <p:sp>
        <p:nvSpPr>
          <p:cNvPr id="9" name="Rectangle: Rounded Corners 8">
            <a:extLst>
              <a:ext uri="{FF2B5EF4-FFF2-40B4-BE49-F238E27FC236}">
                <a16:creationId xmlns:a16="http://schemas.microsoft.com/office/drawing/2014/main" id="{213C1822-7E91-6A6E-D99A-C22C8E79C007}"/>
              </a:ext>
            </a:extLst>
          </p:cNvPr>
          <p:cNvSpPr/>
          <p:nvPr/>
        </p:nvSpPr>
        <p:spPr>
          <a:xfrm>
            <a:off x="7144672" y="7525249"/>
            <a:ext cx="5132328" cy="2004658"/>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b="1">
              <a:solidFill>
                <a:srgbClr val="000000"/>
              </a:solidFill>
            </a:endParaRPr>
          </a:p>
          <a:p>
            <a:pPr algn="ctr"/>
            <a:r>
              <a:rPr lang="en-GB" sz="2000" b="1">
                <a:solidFill>
                  <a:srgbClr val="000000"/>
                </a:solidFill>
              </a:rPr>
              <a:t>Who we did it with</a:t>
            </a:r>
            <a:endParaRPr lang="en-GB" sz="2000"/>
          </a:p>
          <a:p>
            <a:pPr algn="ctr"/>
            <a:endParaRPr lang="en-GB" sz="1200" b="1">
              <a:solidFill>
                <a:srgbClr val="000000"/>
              </a:solidFill>
              <a:latin typeface="Aptos"/>
              <a:cs typeface="Arial"/>
            </a:endParaRPr>
          </a:p>
          <a:p>
            <a:r>
              <a:rPr lang="en-GB" sz="1200">
                <a:solidFill>
                  <a:srgbClr val="000000"/>
                </a:solidFill>
                <a:latin typeface="Arial"/>
                <a:cs typeface="Arial"/>
              </a:rPr>
              <a:t>•</a:t>
            </a:r>
            <a:r>
              <a:rPr lang="en-GB" sz="1200">
                <a:solidFill>
                  <a:srgbClr val="000000"/>
                </a:solidFill>
                <a:latin typeface="Verdana"/>
                <a:ea typeface="Verdana"/>
                <a:cs typeface="Arial"/>
              </a:rPr>
              <a:t>School Improvement Team (SIT)</a:t>
            </a:r>
            <a:endParaRPr lang="en-GB" sz="1200"/>
          </a:p>
          <a:p>
            <a:r>
              <a:rPr lang="en-GB" sz="1200">
                <a:solidFill>
                  <a:srgbClr val="000000"/>
                </a:solidFill>
                <a:latin typeface="Arial"/>
                <a:cs typeface="Arial"/>
              </a:rPr>
              <a:t>•</a:t>
            </a:r>
            <a:r>
              <a:rPr lang="en-GB" sz="1200">
                <a:solidFill>
                  <a:srgbClr val="000000"/>
                </a:solidFill>
                <a:latin typeface="Verdana"/>
                <a:ea typeface="Verdana"/>
                <a:cs typeface="Arial"/>
              </a:rPr>
              <a:t>Senior Leadership Team (Headteacher and Deputy Headteacher)</a:t>
            </a:r>
            <a:endParaRPr lang="en-GB" sz="1200"/>
          </a:p>
          <a:p>
            <a:r>
              <a:rPr lang="en-GB" sz="1200">
                <a:solidFill>
                  <a:srgbClr val="000000"/>
                </a:solidFill>
                <a:latin typeface="Arial"/>
                <a:cs typeface="Arial"/>
              </a:rPr>
              <a:t>•</a:t>
            </a:r>
            <a:r>
              <a:rPr lang="en-GB" sz="1200">
                <a:solidFill>
                  <a:srgbClr val="000000"/>
                </a:solidFill>
                <a:latin typeface="Verdana"/>
                <a:ea typeface="Verdana"/>
                <a:cs typeface="Arial"/>
              </a:rPr>
              <a:t>SENDCos</a:t>
            </a:r>
            <a:endParaRPr lang="en-GB" sz="1200"/>
          </a:p>
          <a:p>
            <a:r>
              <a:rPr lang="en-GB" sz="1200">
                <a:solidFill>
                  <a:srgbClr val="000000"/>
                </a:solidFill>
                <a:latin typeface="Arial"/>
                <a:cs typeface="Arial"/>
              </a:rPr>
              <a:t>•</a:t>
            </a:r>
            <a:r>
              <a:rPr lang="en-GB" sz="1200">
                <a:solidFill>
                  <a:srgbClr val="000000"/>
                </a:solidFill>
                <a:latin typeface="Verdana"/>
                <a:ea typeface="Verdana"/>
                <a:cs typeface="Arial"/>
              </a:rPr>
              <a:t>Subject Leaders</a:t>
            </a:r>
            <a:endParaRPr lang="en-GB" sz="1200"/>
          </a:p>
          <a:p>
            <a:r>
              <a:rPr lang="en-GB" sz="1200">
                <a:solidFill>
                  <a:srgbClr val="000000"/>
                </a:solidFill>
                <a:latin typeface="Arial"/>
                <a:cs typeface="Arial"/>
              </a:rPr>
              <a:t>•</a:t>
            </a:r>
            <a:r>
              <a:rPr lang="en-GB" sz="1200">
                <a:solidFill>
                  <a:srgbClr val="000000"/>
                </a:solidFill>
                <a:latin typeface="Verdana"/>
                <a:ea typeface="Verdana"/>
                <a:cs typeface="Arial"/>
              </a:rPr>
              <a:t>Teachers</a:t>
            </a:r>
            <a:endParaRPr lang="en-GB" sz="1200"/>
          </a:p>
          <a:p>
            <a:r>
              <a:rPr lang="en-GB" sz="1200">
                <a:solidFill>
                  <a:srgbClr val="000000"/>
                </a:solidFill>
                <a:latin typeface="Arial"/>
                <a:cs typeface="Arial"/>
              </a:rPr>
              <a:t>•</a:t>
            </a:r>
            <a:r>
              <a:rPr lang="en-GB" sz="1200">
                <a:solidFill>
                  <a:srgbClr val="000000"/>
                </a:solidFill>
                <a:latin typeface="Verdana"/>
                <a:ea typeface="Verdana"/>
                <a:cs typeface="Arial"/>
              </a:rPr>
              <a:t>Parents/ Carers</a:t>
            </a:r>
            <a:endParaRPr lang="en-GB" sz="1200"/>
          </a:p>
          <a:p>
            <a:pPr algn="ctr"/>
            <a:endParaRPr lang="en-GB" b="1">
              <a:solidFill>
                <a:srgbClr val="000000"/>
              </a:solidFill>
              <a:latin typeface="Aptos"/>
              <a:cs typeface="Arial"/>
            </a:endParaRPr>
          </a:p>
          <a:p>
            <a:endParaRPr lang="en-GB" sz="1200">
              <a:solidFill>
                <a:srgbClr val="000000"/>
              </a:solidFill>
              <a:latin typeface="Arial"/>
              <a:cs typeface="Arial"/>
            </a:endParaRPr>
          </a:p>
        </p:txBody>
      </p:sp>
      <p:sp>
        <p:nvSpPr>
          <p:cNvPr id="10" name="Rectangle: Rounded Corners 9">
            <a:extLst>
              <a:ext uri="{FF2B5EF4-FFF2-40B4-BE49-F238E27FC236}">
                <a16:creationId xmlns:a16="http://schemas.microsoft.com/office/drawing/2014/main" id="{CF4529C3-6DED-75FD-AA9A-E528CCFF67C9}"/>
              </a:ext>
            </a:extLst>
          </p:cNvPr>
          <p:cNvSpPr/>
          <p:nvPr/>
        </p:nvSpPr>
        <p:spPr>
          <a:xfrm>
            <a:off x="286999" y="5907505"/>
            <a:ext cx="6369879" cy="3519463"/>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2000" b="1">
              <a:solidFill>
                <a:srgbClr val="000000"/>
              </a:solidFill>
            </a:endParaRPr>
          </a:p>
          <a:p>
            <a:pPr algn="ctr"/>
            <a:r>
              <a:rPr lang="en-GB" sz="2000" b="1">
                <a:solidFill>
                  <a:srgbClr val="000000"/>
                </a:solidFill>
              </a:rPr>
              <a:t>What we found</a:t>
            </a:r>
          </a:p>
          <a:p>
            <a:pPr algn="ctr"/>
            <a:endParaRPr lang="en-GB" sz="1000" b="1">
              <a:solidFill>
                <a:srgbClr val="000000"/>
              </a:solidFill>
            </a:endParaRPr>
          </a:p>
          <a:p>
            <a:r>
              <a:rPr lang="en-GB" sz="1200">
                <a:solidFill>
                  <a:srgbClr val="000000"/>
                </a:solidFill>
                <a:latin typeface="Verdana"/>
                <a:ea typeface="Verdana"/>
              </a:rPr>
              <a:t>Through the alignment of the graduated approach across the Trust, there has been an increased awareness of both the OAG and SLT knowledge of SEND provision. The OAG documentation was used by SENCos to create an alignment in understanding on the adaptations and expectations particularly at the universal and universal plus stages, which has supported the high-quality provision. This has also supported the evidence of impact and supporting the APDR cycles  to enable pupils to be escalated up the graduated approach and receive the provisions needed to meet their needs.</a:t>
            </a:r>
            <a:endParaRPr lang="en-GB" sz="1200"/>
          </a:p>
          <a:p>
            <a:r>
              <a:rPr lang="en-GB" sz="1200">
                <a:solidFill>
                  <a:srgbClr val="000000"/>
                </a:solidFill>
                <a:latin typeface="Verdana"/>
                <a:ea typeface="Verdana"/>
              </a:rPr>
              <a:t>Our wider curriculum offer is being identified as a strength, particularly when considering the universal adaptations for pupils. This has been supported by using the OAG guidance to support in the development of the adaptations and strategies within the curriculum. Leaders also utilise the OAG document for reference for any further adaptations and SENCos for the additional interventions.</a:t>
            </a:r>
            <a:endParaRPr lang="en-GB" sz="1200"/>
          </a:p>
          <a:p>
            <a:r>
              <a:rPr lang="en-GB" sz="1200">
                <a:solidFill>
                  <a:srgbClr val="000000"/>
                </a:solidFill>
                <a:latin typeface="Verdana"/>
                <a:ea typeface="Verdana"/>
              </a:rPr>
              <a:t>Pupil outcomes are improving with most pupils with SEND making progress from their starting points over the course of the academic year (2023/24). </a:t>
            </a:r>
            <a:endParaRPr lang="en-GB" sz="1200"/>
          </a:p>
          <a:p>
            <a:pPr algn="ctr"/>
            <a:endParaRPr lang="en-GB" b="1">
              <a:solidFill>
                <a:srgbClr val="000000"/>
              </a:solidFill>
            </a:endParaRPr>
          </a:p>
        </p:txBody>
      </p:sp>
      <p:sp>
        <p:nvSpPr>
          <p:cNvPr id="15" name="Arrow: Right 14">
            <a:extLst>
              <a:ext uri="{FF2B5EF4-FFF2-40B4-BE49-F238E27FC236}">
                <a16:creationId xmlns:a16="http://schemas.microsoft.com/office/drawing/2014/main" id="{CB0483ED-3DB2-2068-7BF2-F7970AB7C486}"/>
              </a:ext>
            </a:extLst>
          </p:cNvPr>
          <p:cNvSpPr/>
          <p:nvPr/>
        </p:nvSpPr>
        <p:spPr>
          <a:xfrm>
            <a:off x="3338165" y="3736444"/>
            <a:ext cx="540464" cy="286128"/>
          </a:xfrm>
          <a:prstGeom prst="right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6" name="Arrow: Right 15">
            <a:extLst>
              <a:ext uri="{FF2B5EF4-FFF2-40B4-BE49-F238E27FC236}">
                <a16:creationId xmlns:a16="http://schemas.microsoft.com/office/drawing/2014/main" id="{18D53414-93E3-3654-443F-F6442F9D44E4}"/>
              </a:ext>
            </a:extLst>
          </p:cNvPr>
          <p:cNvSpPr/>
          <p:nvPr/>
        </p:nvSpPr>
        <p:spPr>
          <a:xfrm>
            <a:off x="6602894" y="3768608"/>
            <a:ext cx="540464" cy="286128"/>
          </a:xfrm>
          <a:prstGeom prst="right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7" name="Arrow: Down 16">
            <a:extLst>
              <a:ext uri="{FF2B5EF4-FFF2-40B4-BE49-F238E27FC236}">
                <a16:creationId xmlns:a16="http://schemas.microsoft.com/office/drawing/2014/main" id="{4A2D70AE-EEE7-9F42-9447-2FBFB70FBF2E}"/>
              </a:ext>
            </a:extLst>
          </p:cNvPr>
          <p:cNvSpPr/>
          <p:nvPr/>
        </p:nvSpPr>
        <p:spPr>
          <a:xfrm>
            <a:off x="9329662" y="6983654"/>
            <a:ext cx="381504" cy="540464"/>
          </a:xfrm>
          <a:prstGeom prst="down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8" name="Arrow: Left 17">
            <a:extLst>
              <a:ext uri="{FF2B5EF4-FFF2-40B4-BE49-F238E27FC236}">
                <a16:creationId xmlns:a16="http://schemas.microsoft.com/office/drawing/2014/main" id="{5A84E6CC-EC5D-18FE-9209-53D19B7DDFAE}"/>
              </a:ext>
            </a:extLst>
          </p:cNvPr>
          <p:cNvSpPr/>
          <p:nvPr/>
        </p:nvSpPr>
        <p:spPr>
          <a:xfrm>
            <a:off x="6482969" y="8180516"/>
            <a:ext cx="733267" cy="366167"/>
          </a:xfrm>
          <a:prstGeom prst="left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Tree>
    <p:extLst>
      <p:ext uri="{BB962C8B-B14F-4D97-AF65-F5344CB8AC3E}">
        <p14:creationId xmlns:p14="http://schemas.microsoft.com/office/powerpoint/2010/main" val="3166973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4322364-8797-6B82-8E7C-9522D8FF8526}"/>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ED68E9B8-5D58-B921-FD90-4D547474A42F}"/>
              </a:ext>
            </a:extLst>
          </p:cNvPr>
          <p:cNvSpPr/>
          <p:nvPr/>
        </p:nvSpPr>
        <p:spPr>
          <a:xfrm>
            <a:off x="267501" y="271334"/>
            <a:ext cx="12144563" cy="731217"/>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3200" b="1">
                <a:solidFill>
                  <a:srgbClr val="000000"/>
                </a:solidFill>
              </a:rPr>
              <a:t>Implementation of OAG: The Oaks Primary School</a:t>
            </a:r>
          </a:p>
        </p:txBody>
      </p:sp>
      <p:sp>
        <p:nvSpPr>
          <p:cNvPr id="11" name="Rectangle: Rounded Corners 10">
            <a:extLst>
              <a:ext uri="{FF2B5EF4-FFF2-40B4-BE49-F238E27FC236}">
                <a16:creationId xmlns:a16="http://schemas.microsoft.com/office/drawing/2014/main" id="{F3D4EF39-84A6-71D6-42BF-D1803DDC0265}"/>
              </a:ext>
            </a:extLst>
          </p:cNvPr>
          <p:cNvSpPr/>
          <p:nvPr/>
        </p:nvSpPr>
        <p:spPr>
          <a:xfrm>
            <a:off x="319637" y="1068331"/>
            <a:ext cx="12140497" cy="2527715"/>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a:solidFill>
                  <a:srgbClr val="000000"/>
                </a:solidFill>
              </a:rPr>
              <a:t>Our Data</a:t>
            </a:r>
          </a:p>
          <a:p>
            <a:pPr algn="ctr"/>
            <a:endParaRPr lang="en-GB" sz="2000" b="1">
              <a:solidFill>
                <a:srgbClr val="000000"/>
              </a:solidFill>
              <a:latin typeface="Aptos"/>
              <a:ea typeface="Verdana"/>
            </a:endParaRPr>
          </a:p>
          <a:p>
            <a:r>
              <a:rPr lang="en-GB" sz="1200">
                <a:solidFill>
                  <a:srgbClr val="000000"/>
                </a:solidFill>
                <a:latin typeface="Verdana"/>
                <a:ea typeface="Verdana"/>
              </a:rPr>
              <a:t>OAG Post-Measures questionnaire identified an improved awareness of the OAG amongst SLT and teaching staff. This includes an improved knowledge amongst SLT of SEND provision at The Oaks. Data identified that there is an improved confidence amongst teachers and that they are becoming increasingly aware of The Oaks’ core offer. </a:t>
            </a:r>
          </a:p>
          <a:p>
            <a:endParaRPr lang="en-GB" sz="1200"/>
          </a:p>
          <a:p>
            <a:r>
              <a:rPr lang="en-GB" sz="1200">
                <a:solidFill>
                  <a:srgbClr val="000000"/>
                </a:solidFill>
                <a:latin typeface="Verdana"/>
                <a:ea typeface="Verdana"/>
              </a:rPr>
              <a:t>SIT reviews recognise the wider curriculum offer as a strength within the school, particularly the adaptations for pupils with SEND. </a:t>
            </a:r>
            <a:endParaRPr lang="en-GB" sz="1200"/>
          </a:p>
          <a:p>
            <a:r>
              <a:rPr lang="en-GB" sz="1200">
                <a:solidFill>
                  <a:srgbClr val="000000"/>
                </a:solidFill>
                <a:latin typeface="Verdana"/>
                <a:ea typeface="Verdana"/>
              </a:rPr>
              <a:t>Most pupils with SEND have made progress from their baseline assessments in reading, writing and maths. </a:t>
            </a:r>
            <a:endParaRPr lang="en-GB" sz="1200"/>
          </a:p>
          <a:p>
            <a:pPr algn="ctr"/>
            <a:endParaRPr lang="en-GB" sz="2000" b="1">
              <a:solidFill>
                <a:srgbClr val="000000"/>
              </a:solidFill>
            </a:endParaRPr>
          </a:p>
        </p:txBody>
      </p:sp>
      <p:sp>
        <p:nvSpPr>
          <p:cNvPr id="12" name="Rectangle: Rounded Corners 11">
            <a:extLst>
              <a:ext uri="{FF2B5EF4-FFF2-40B4-BE49-F238E27FC236}">
                <a16:creationId xmlns:a16="http://schemas.microsoft.com/office/drawing/2014/main" id="{F3A7DB23-B2F6-F3B8-9772-93192FCFD151}"/>
              </a:ext>
            </a:extLst>
          </p:cNvPr>
          <p:cNvSpPr/>
          <p:nvPr/>
        </p:nvSpPr>
        <p:spPr>
          <a:xfrm>
            <a:off x="366640" y="3883042"/>
            <a:ext cx="12222727" cy="2483772"/>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2000" b="1">
              <a:solidFill>
                <a:srgbClr val="000000"/>
              </a:solidFill>
            </a:endParaRPr>
          </a:p>
          <a:p>
            <a:pPr algn="ctr"/>
            <a:r>
              <a:rPr lang="en-GB" sz="2000" b="1">
                <a:solidFill>
                  <a:srgbClr val="000000"/>
                </a:solidFill>
              </a:rPr>
              <a:t>Reflections</a:t>
            </a:r>
            <a:endParaRPr lang="en-GB"/>
          </a:p>
          <a:p>
            <a:pPr algn="ctr"/>
            <a:endParaRPr lang="en-GB" sz="2000" b="1">
              <a:solidFill>
                <a:srgbClr val="000000"/>
              </a:solidFill>
              <a:latin typeface="Aptos"/>
              <a:ea typeface="Verdana"/>
            </a:endParaRPr>
          </a:p>
          <a:p>
            <a:r>
              <a:rPr lang="en-GB" sz="1200">
                <a:solidFill>
                  <a:srgbClr val="000000"/>
                </a:solidFill>
                <a:latin typeface="Verdana"/>
                <a:ea typeface="Verdana"/>
              </a:rPr>
              <a:t>OAG Post-Measures questionnaire highlight that there has been a significant improvement in the awareness of the OAG within The Oaks’ internal staff. However, there is a need for further development of this across wider stakeholders (e.g. parents/ carers).</a:t>
            </a:r>
            <a:endParaRPr lang="en-GB" sz="1200"/>
          </a:p>
          <a:p>
            <a:endParaRPr lang="en-GB" sz="1200">
              <a:solidFill>
                <a:srgbClr val="000000"/>
              </a:solidFill>
              <a:latin typeface="Verdana"/>
              <a:ea typeface="Verdana"/>
            </a:endParaRPr>
          </a:p>
          <a:p>
            <a:r>
              <a:rPr lang="en-GB" sz="1200">
                <a:solidFill>
                  <a:srgbClr val="000000"/>
                </a:solidFill>
                <a:latin typeface="Verdana"/>
                <a:ea typeface="Verdana"/>
              </a:rPr>
              <a:t>The alignment of the graduated approach across the Trust, combined with the improved awareness of the OAG across our teaching staff has identified improved provision for our pupils. However, there is further development for a greater consistency of the implementation across the whole school. </a:t>
            </a:r>
            <a:endParaRPr lang="en-GB" sz="1200"/>
          </a:p>
          <a:p>
            <a:endParaRPr lang="en-GB" sz="1200">
              <a:solidFill>
                <a:srgbClr val="000000"/>
              </a:solidFill>
              <a:latin typeface="Verdana"/>
              <a:ea typeface="Verdana"/>
            </a:endParaRPr>
          </a:p>
          <a:p>
            <a:r>
              <a:rPr lang="en-GB" sz="1200">
                <a:solidFill>
                  <a:srgbClr val="000000"/>
                </a:solidFill>
                <a:latin typeface="Verdana"/>
                <a:ea typeface="Verdana"/>
              </a:rPr>
              <a:t>Teacher awareness of the OAG has improved. However, the use of this to evidence impact on provision for pupils with SEND support and staff in understanding of their roles and responsibilities for supporting pupils with SEND continues to develop. </a:t>
            </a:r>
            <a:endParaRPr lang="en-GB" sz="1200"/>
          </a:p>
          <a:p>
            <a:pPr algn="ctr"/>
            <a:endParaRPr lang="en-GB" sz="2000" b="1">
              <a:solidFill>
                <a:srgbClr val="000000"/>
              </a:solidFill>
              <a:latin typeface="Aptos"/>
              <a:ea typeface="Verdana"/>
            </a:endParaRPr>
          </a:p>
        </p:txBody>
      </p:sp>
      <p:sp>
        <p:nvSpPr>
          <p:cNvPr id="13" name="Rectangle: Rounded Corners 12">
            <a:extLst>
              <a:ext uri="{FF2B5EF4-FFF2-40B4-BE49-F238E27FC236}">
                <a16:creationId xmlns:a16="http://schemas.microsoft.com/office/drawing/2014/main" id="{305FCC6B-0277-A75D-FF35-D38767A76D61}"/>
              </a:ext>
            </a:extLst>
          </p:cNvPr>
          <p:cNvSpPr/>
          <p:nvPr/>
        </p:nvSpPr>
        <p:spPr>
          <a:xfrm>
            <a:off x="391626" y="6653044"/>
            <a:ext cx="12197740" cy="2236604"/>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2000" b="1">
              <a:solidFill>
                <a:srgbClr val="000000"/>
              </a:solidFill>
            </a:endParaRPr>
          </a:p>
          <a:p>
            <a:pPr algn="ctr"/>
            <a:r>
              <a:rPr lang="en-GB" sz="2000" b="1">
                <a:solidFill>
                  <a:srgbClr val="000000"/>
                </a:solidFill>
              </a:rPr>
              <a:t>Next Steps</a:t>
            </a:r>
            <a:endParaRPr lang="en-US" sz="2000" b="1">
              <a:solidFill>
                <a:srgbClr val="000000"/>
              </a:solidFill>
            </a:endParaRPr>
          </a:p>
          <a:p>
            <a:pPr algn="ctr"/>
            <a:endParaRPr lang="en-GB" sz="1200" b="1">
              <a:solidFill>
                <a:srgbClr val="000000"/>
              </a:solidFill>
              <a:latin typeface="Aptos"/>
              <a:ea typeface="Verdana"/>
            </a:endParaRPr>
          </a:p>
          <a:p>
            <a:r>
              <a:rPr lang="en-GB" sz="1200">
                <a:solidFill>
                  <a:srgbClr val="000000"/>
                </a:solidFill>
                <a:latin typeface="Verdana"/>
                <a:ea typeface="Verdana"/>
              </a:rPr>
              <a:t>Continue working with parents/ carers to raise awareness of the Trust’s core offer for SEND, in collaboration with Birmingham PCAF. </a:t>
            </a:r>
            <a:endParaRPr lang="en-GB" sz="1200"/>
          </a:p>
          <a:p>
            <a:endParaRPr lang="en-GB" sz="1200">
              <a:solidFill>
                <a:srgbClr val="000000"/>
              </a:solidFill>
              <a:latin typeface="Verdana"/>
              <a:ea typeface="Verdana"/>
            </a:endParaRPr>
          </a:p>
          <a:p>
            <a:r>
              <a:rPr lang="en-GB" sz="1200">
                <a:solidFill>
                  <a:srgbClr val="000000"/>
                </a:solidFill>
                <a:latin typeface="Verdana"/>
                <a:ea typeface="Verdana"/>
              </a:rPr>
              <a:t>Continue to work with teachers and SLT on how to make effective use of the OAG to inform provision. </a:t>
            </a:r>
            <a:endParaRPr lang="en-GB" sz="1200"/>
          </a:p>
          <a:p>
            <a:endParaRPr lang="en-GB" sz="1200">
              <a:solidFill>
                <a:srgbClr val="000000"/>
              </a:solidFill>
              <a:latin typeface="Verdana"/>
              <a:ea typeface="Verdana"/>
            </a:endParaRPr>
          </a:p>
          <a:p>
            <a:r>
              <a:rPr lang="en-GB" sz="1200">
                <a:solidFill>
                  <a:srgbClr val="000000"/>
                </a:solidFill>
                <a:latin typeface="Verdana"/>
                <a:ea typeface="Verdana"/>
              </a:rPr>
              <a:t>SENDCo to deliver OAG CPD to all staff, to further embed a more consistent and secure understanding of how to support pupils through a universal and targeted approach. </a:t>
            </a:r>
            <a:endParaRPr lang="en-GB" sz="1200"/>
          </a:p>
          <a:p>
            <a:pPr algn="ctr"/>
            <a:endParaRPr lang="en-GB" sz="1200" b="1">
              <a:solidFill>
                <a:srgbClr val="000000"/>
              </a:solidFill>
              <a:latin typeface="Aptos"/>
              <a:ea typeface="Verdana"/>
            </a:endParaRPr>
          </a:p>
        </p:txBody>
      </p:sp>
      <p:sp>
        <p:nvSpPr>
          <p:cNvPr id="20" name="Arrow: Down 19">
            <a:extLst>
              <a:ext uri="{FF2B5EF4-FFF2-40B4-BE49-F238E27FC236}">
                <a16:creationId xmlns:a16="http://schemas.microsoft.com/office/drawing/2014/main" id="{EFE483BD-9F33-999A-DEE6-F4EDCA1F7919}"/>
              </a:ext>
            </a:extLst>
          </p:cNvPr>
          <p:cNvSpPr/>
          <p:nvPr/>
        </p:nvSpPr>
        <p:spPr>
          <a:xfrm>
            <a:off x="6064931" y="3477688"/>
            <a:ext cx="381504" cy="540464"/>
          </a:xfrm>
          <a:prstGeom prst="down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21" name="Arrow: Down 20">
            <a:extLst>
              <a:ext uri="{FF2B5EF4-FFF2-40B4-BE49-F238E27FC236}">
                <a16:creationId xmlns:a16="http://schemas.microsoft.com/office/drawing/2014/main" id="{C33C9A10-664C-4D6A-600D-2762EA406E2E}"/>
              </a:ext>
            </a:extLst>
          </p:cNvPr>
          <p:cNvSpPr/>
          <p:nvPr/>
        </p:nvSpPr>
        <p:spPr>
          <a:xfrm>
            <a:off x="6113177" y="6324274"/>
            <a:ext cx="381504" cy="540464"/>
          </a:xfrm>
          <a:prstGeom prst="down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Tree>
    <p:extLst>
      <p:ext uri="{BB962C8B-B14F-4D97-AF65-F5344CB8AC3E}">
        <p14:creationId xmlns:p14="http://schemas.microsoft.com/office/powerpoint/2010/main" val="73436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bfb9cd0-9a67-466a-80b4-0a02ac1b736a">
      <Terms xmlns="http://schemas.microsoft.com/office/infopath/2007/PartnerControls"/>
    </lcf76f155ced4ddcb4097134ff3c332f>
    <TaxCatchAll xmlns="b5310ec2-39a6-43f7-aa10-6e67189019e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73DAFEC90788A47A3F1964604A77DCB" ma:contentTypeVersion="11" ma:contentTypeDescription="Create a new document." ma:contentTypeScope="" ma:versionID="a76a22b9fe13099e67d9de44f3730ab7">
  <xsd:schema xmlns:xsd="http://www.w3.org/2001/XMLSchema" xmlns:xs="http://www.w3.org/2001/XMLSchema" xmlns:p="http://schemas.microsoft.com/office/2006/metadata/properties" xmlns:ns2="bbfb9cd0-9a67-466a-80b4-0a02ac1b736a" xmlns:ns3="b5310ec2-39a6-43f7-aa10-6e67189019ef" targetNamespace="http://schemas.microsoft.com/office/2006/metadata/properties" ma:root="true" ma:fieldsID="4dee7e04a54811e603fe9014dba51834" ns2:_="" ns3:_="">
    <xsd:import namespace="bbfb9cd0-9a67-466a-80b4-0a02ac1b736a"/>
    <xsd:import namespace="b5310ec2-39a6-43f7-aa10-6e67189019e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9cd0-9a67-466a-80b4-0a02ac1b73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310ec2-39a6-43f7-aa10-6e67189019e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95e8649-f115-42fd-bc0b-f30bac37ddf9}" ma:internalName="TaxCatchAll" ma:showField="CatchAllData" ma:web="b5310ec2-39a6-43f7-aa10-6e67189019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34A6AE-A52B-4D82-A673-EFF97E8A9408}">
  <ds:schemaRefs>
    <ds:schemaRef ds:uri="http://purl.org/dc/terms/"/>
    <ds:schemaRef ds:uri="fd90a138-e6a5-436e-b4a0-e771998852cb"/>
    <ds:schemaRef ds:uri="http://schemas.microsoft.com/office/2006/documentManagement/types"/>
    <ds:schemaRef ds:uri="98238fb0-9d32-45fe-8193-88cfa25ccac2"/>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28CE219D-DCBB-4E41-AB56-7873C3B9584A}"/>
</file>

<file path=customXml/itemProps3.xml><?xml version="1.0" encoding="utf-8"?>
<ds:datastoreItem xmlns:ds="http://schemas.openxmlformats.org/officeDocument/2006/customXml" ds:itemID="{9E17C4DB-2636-4C9E-AA1D-175AF9AB81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955</Words>
  <Application>Microsoft Office PowerPoint</Application>
  <PresentationFormat>A3 Paper (297x420 mm)</PresentationFormat>
  <Paragraphs>64</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Aptos</vt:lpstr>
      <vt:lpstr>Aptos Display</vt:lpstr>
      <vt:lpstr>Arial</vt:lpstr>
      <vt:lpstr>Calibri</vt:lpstr>
      <vt:lpstr>Verdana</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Heather Wood</dc:creator>
  <cp:lastModifiedBy>Heather Wood</cp:lastModifiedBy>
  <cp:revision>2</cp:revision>
  <dcterms:created xsi:type="dcterms:W3CDTF">2025-03-28T14:56:28Z</dcterms:created>
  <dcterms:modified xsi:type="dcterms:W3CDTF">2025-04-04T11:51:20Z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0x010100F73DAFEC90788A47A3F1964604A77DCB</vt:lpwstr>
  </property>
  <property fmtid="{D5CDD505-2E9C-101B-9397-08002B2CF9AE}" pid="3" name="MSIP_Label_a17471b1-27ab-4640-9264-e69a67407ca3_Enabled">
    <vt:lpwstr>true</vt:lpwstr>
  </property>
  <property fmtid="{D5CDD505-2E9C-101B-9397-08002B2CF9AE}" pid="4" name="MSIP_Label_a17471b1-27ab-4640-9264-e69a67407ca3_SetDate">
    <vt:lpwstr>2025-03-28T14:56:51Z</vt:lpwstr>
  </property>
  <property fmtid="{D5CDD505-2E9C-101B-9397-08002B2CF9AE}" pid="5" name="MSIP_Label_a17471b1-27ab-4640-9264-e69a67407ca3_Method">
    <vt:lpwstr>Standard</vt:lpwstr>
  </property>
  <property fmtid="{D5CDD505-2E9C-101B-9397-08002B2CF9AE}" pid="6" name="MSIP_Label_a17471b1-27ab-4640-9264-e69a67407ca3_Name">
    <vt:lpwstr>BCC - OFFICIAL</vt:lpwstr>
  </property>
  <property fmtid="{D5CDD505-2E9C-101B-9397-08002B2CF9AE}" pid="7" name="MSIP_Label_a17471b1-27ab-4640-9264-e69a67407ca3_SiteId">
    <vt:lpwstr>699ace67-d2e4-4bcd-b303-d2bbe2b9bbf1</vt:lpwstr>
  </property>
  <property fmtid="{D5CDD505-2E9C-101B-9397-08002B2CF9AE}" pid="8" name="MSIP_Label_a17471b1-27ab-4640-9264-e69a67407ca3_ActionId">
    <vt:lpwstr>1a1ef7d8-14c1-48a0-ab0f-cbce396707d3</vt:lpwstr>
  </property>
  <property fmtid="{D5CDD505-2E9C-101B-9397-08002B2CF9AE}" pid="9" name="MSIP_Label_a17471b1-27ab-4640-9264-e69a67407ca3_ContentBits">
    <vt:lpwstr>2</vt:lpwstr>
  </property>
  <property fmtid="{D5CDD505-2E9C-101B-9397-08002B2CF9AE}" pid="10" name="MSIP_Label_a17471b1-27ab-4640-9264-e69a67407ca3_Tag">
    <vt:lpwstr>10, 3, 0, 2</vt:lpwstr>
  </property>
  <property fmtid="{D5CDD505-2E9C-101B-9397-08002B2CF9AE}" pid="11" name="ClassificationContentMarkingFooterLocations">
    <vt:lpwstr>office theme:8</vt:lpwstr>
  </property>
  <property fmtid="{D5CDD505-2E9C-101B-9397-08002B2CF9AE}" pid="12" name="ClassificationContentMarkingFooterText">
    <vt:lpwstr>OFFICIAL</vt:lpwstr>
  </property>
  <property fmtid="{D5CDD505-2E9C-101B-9397-08002B2CF9AE}" pid="13" name="MediaServiceImageTags">
    <vt:lpwstr/>
  </property>
</Properties>
</file>