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32"/>
  </p:notesMasterIdLst>
  <p:sldIdLst>
    <p:sldId id="278" r:id="rId5"/>
    <p:sldId id="276" r:id="rId6"/>
    <p:sldId id="274" r:id="rId7"/>
    <p:sldId id="275" r:id="rId8"/>
    <p:sldId id="277" r:id="rId9"/>
    <p:sldId id="272" r:id="rId10"/>
    <p:sldId id="2145709191" r:id="rId11"/>
    <p:sldId id="2145709190" r:id="rId12"/>
    <p:sldId id="2145709182" r:id="rId13"/>
    <p:sldId id="2145709183" r:id="rId14"/>
    <p:sldId id="2145709189" r:id="rId15"/>
    <p:sldId id="2145709184" r:id="rId16"/>
    <p:sldId id="2145709185" r:id="rId17"/>
    <p:sldId id="2145707268" r:id="rId18"/>
    <p:sldId id="2145709186" r:id="rId19"/>
    <p:sldId id="2145707269" r:id="rId20"/>
    <p:sldId id="2145707270" r:id="rId21"/>
    <p:sldId id="2145709196" r:id="rId22"/>
    <p:sldId id="2145709192" r:id="rId23"/>
    <p:sldId id="2145709195" r:id="rId24"/>
    <p:sldId id="2145709204" r:id="rId25"/>
    <p:sldId id="2145709205" r:id="rId26"/>
    <p:sldId id="2145709198" r:id="rId27"/>
    <p:sldId id="2145709199" r:id="rId28"/>
    <p:sldId id="2145709200" r:id="rId29"/>
    <p:sldId id="2145709201" r:id="rId30"/>
    <p:sldId id="2145709203" r:id="rId31"/>
  </p:sldIdLst>
  <p:sldSz cx="9906000" cy="6858000" type="A4"/>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ZOqDgEm0WWd6b2TD6kEJw==" hashData="uZ1RCLICVlQWVfKrdZpRisrr4N32jAK8EiTQkcVryX7eFfOYSta8vJSjH2V2stBXqEz2TnaIt34/f884iAxDPA=="/>
  <p:extLst>
    <p:ext uri="{521415D9-36F7-43E2-AB2F-B90AF26B5E84}">
      <p14:sectionLst xmlns:p14="http://schemas.microsoft.com/office/powerpoint/2010/main">
        <p14:section name="Information for School Leaders" id="{A2D47655-ECFD-4342-9A42-79F12AE8A513}">
          <p14:sldIdLst>
            <p14:sldId id="278"/>
            <p14:sldId id="276"/>
            <p14:sldId id="274"/>
            <p14:sldId id="275"/>
            <p14:sldId id="277"/>
            <p14:sldId id="272"/>
          </p14:sldIdLst>
        </p14:section>
        <p14:section name="Information for Parents" id="{2E71C5EF-52CC-4C31-BE7F-9296687F7609}">
          <p14:sldIdLst>
            <p14:sldId id="2145709191"/>
            <p14:sldId id="2145709190"/>
            <p14:sldId id="2145709182"/>
            <p14:sldId id="2145709183"/>
            <p14:sldId id="2145709189"/>
            <p14:sldId id="2145709184"/>
            <p14:sldId id="2145709185"/>
            <p14:sldId id="2145707268"/>
            <p14:sldId id="2145709186"/>
            <p14:sldId id="2145707269"/>
            <p14:sldId id="2145707270"/>
          </p14:sldIdLst>
        </p14:section>
        <p14:section name="Information for Classroom Practitioners" id="{CAB42521-6A89-4EFB-A24B-D010B8BDD7DE}">
          <p14:sldIdLst>
            <p14:sldId id="2145709196"/>
            <p14:sldId id="2145709192"/>
            <p14:sldId id="2145709195"/>
            <p14:sldId id="2145709204"/>
            <p14:sldId id="2145709205"/>
            <p14:sldId id="2145709198"/>
            <p14:sldId id="2145709199"/>
            <p14:sldId id="2145709200"/>
            <p14:sldId id="2145709201"/>
            <p14:sldId id="214570920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E54198-59DE-452B-4DA5-2B7B1D8A547F}" name="David W Hill" initials="DH" userId="S::David.W.Hill@birmingham.gov.uk::4968cc95-25e4-40ae-8041-e1c2c30cd16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AE3F3"/>
    <a:srgbClr val="FEF9F0"/>
    <a:srgbClr val="FBC577"/>
    <a:srgbClr val="F1F4F1"/>
    <a:srgbClr val="EEF9E9"/>
    <a:srgbClr val="E9F5E3"/>
    <a:srgbClr val="E7EEFA"/>
    <a:srgbClr val="FEFAED"/>
    <a:srgbClr val="A5C685"/>
    <a:srgbClr val="8FAA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520" autoAdjust="0"/>
  </p:normalViewPr>
  <p:slideViewPr>
    <p:cSldViewPr snapToGrid="0">
      <p:cViewPr varScale="1">
        <p:scale>
          <a:sx n="80" d="100"/>
          <a:sy n="80" d="100"/>
        </p:scale>
        <p:origin x="131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W Hill" userId="4968cc95-25e4-40ae-8041-e1c2c30cd165" providerId="ADAL" clId="{F94AC173-05A2-4466-90FA-0EF76EB266EA}"/>
    <pc:docChg chg="custSel modSld">
      <pc:chgData name="David W Hill" userId="4968cc95-25e4-40ae-8041-e1c2c30cd165" providerId="ADAL" clId="{F94AC173-05A2-4466-90FA-0EF76EB266EA}" dt="2026-04-20T07:32:31.820" v="92" actId="20577"/>
      <pc:docMkLst>
        <pc:docMk/>
      </pc:docMkLst>
      <pc:sldChg chg="modNotesTx">
        <pc:chgData name="David W Hill" userId="4968cc95-25e4-40ae-8041-e1c2c30cd165" providerId="ADAL" clId="{F94AC173-05A2-4466-90FA-0EF76EB266EA}" dt="2026-04-20T07:32:02.072" v="3" actId="20577"/>
        <pc:sldMkLst>
          <pc:docMk/>
          <pc:sldMk cId="2314695306" sldId="278"/>
        </pc:sldMkLst>
      </pc:sldChg>
      <pc:sldChg chg="modNotesTx">
        <pc:chgData name="David W Hill" userId="4968cc95-25e4-40ae-8041-e1c2c30cd165" providerId="ADAL" clId="{F94AC173-05A2-4466-90FA-0EF76EB266EA}" dt="2026-04-20T07:32:31.820" v="92" actId="20577"/>
        <pc:sldMkLst>
          <pc:docMk/>
          <pc:sldMk cId="1109087521" sldId="21457091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B27447E-94E3-4CE8-A053-BDA363CF776E}" type="datetimeFigureOut">
              <a:rPr lang="en-GB" smtClean="0"/>
              <a:t>20/04/2026</a:t>
            </a:fld>
            <a:endParaRPr lang="en-GB"/>
          </a:p>
        </p:txBody>
      </p:sp>
      <p:sp>
        <p:nvSpPr>
          <p:cNvPr id="4" name="Slide Image Placeholder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94DF28C-ADDC-4FC4-9549-4A260D6F81A3}" type="slidenum">
              <a:rPr lang="en-GB" smtClean="0"/>
              <a:t>‹#›</a:t>
            </a:fld>
            <a:endParaRPr lang="en-GB"/>
          </a:p>
        </p:txBody>
      </p:sp>
    </p:spTree>
    <p:extLst>
      <p:ext uri="{BB962C8B-B14F-4D97-AF65-F5344CB8AC3E}">
        <p14:creationId xmlns:p14="http://schemas.microsoft.com/office/powerpoint/2010/main" val="2446541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4DF28C-ADDC-4FC4-9549-4A260D6F81A3}" type="slidenum">
              <a:rPr lang="en-GB" smtClean="0"/>
              <a:t>1</a:t>
            </a:fld>
            <a:endParaRPr lang="en-GB"/>
          </a:p>
        </p:txBody>
      </p:sp>
    </p:spTree>
    <p:extLst>
      <p:ext uri="{BB962C8B-B14F-4D97-AF65-F5344CB8AC3E}">
        <p14:creationId xmlns:p14="http://schemas.microsoft.com/office/powerpoint/2010/main" val="1428315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8A23E-0B90-2961-4328-E541639CF3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7C5B92-B880-980F-85D5-105434F83C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8CB686-356A-8FCA-22E9-AAFD307C7D7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0E4BFD-489F-DBB2-FE11-F7B2747E48B3}"/>
              </a:ext>
            </a:extLst>
          </p:cNvPr>
          <p:cNvSpPr>
            <a:spLocks noGrp="1"/>
          </p:cNvSpPr>
          <p:nvPr>
            <p:ph type="sldNum" sz="quarter" idx="5"/>
          </p:nvPr>
        </p:nvSpPr>
        <p:spPr/>
        <p:txBody>
          <a:bodyPr/>
          <a:lstStyle/>
          <a:p>
            <a:fld id="{52346048-5C2A-4BF4-A88D-FE4945FE6311}" type="slidenum">
              <a:rPr lang="en-GB" smtClean="0"/>
              <a:t>15</a:t>
            </a:fld>
            <a:endParaRPr lang="en-GB"/>
          </a:p>
        </p:txBody>
      </p:sp>
    </p:spTree>
    <p:extLst>
      <p:ext uri="{BB962C8B-B14F-4D97-AF65-F5344CB8AC3E}">
        <p14:creationId xmlns:p14="http://schemas.microsoft.com/office/powerpoint/2010/main" val="1366967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346048-5C2A-4BF4-A88D-FE4945FE6311}" type="slidenum">
              <a:rPr lang="en-GB" smtClean="0"/>
              <a:t>16</a:t>
            </a:fld>
            <a:endParaRPr lang="en-GB"/>
          </a:p>
        </p:txBody>
      </p:sp>
    </p:spTree>
    <p:extLst>
      <p:ext uri="{BB962C8B-B14F-4D97-AF65-F5344CB8AC3E}">
        <p14:creationId xmlns:p14="http://schemas.microsoft.com/office/powerpoint/2010/main" val="3635503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346048-5C2A-4BF4-A88D-FE4945FE6311}" type="slidenum">
              <a:rPr lang="en-GB" smtClean="0"/>
              <a:t>17</a:t>
            </a:fld>
            <a:endParaRPr lang="en-GB"/>
          </a:p>
        </p:txBody>
      </p:sp>
    </p:spTree>
    <p:extLst>
      <p:ext uri="{BB962C8B-B14F-4D97-AF65-F5344CB8AC3E}">
        <p14:creationId xmlns:p14="http://schemas.microsoft.com/office/powerpoint/2010/main" val="764702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Presenter notes:</a:t>
            </a:r>
          </a:p>
          <a:p>
            <a:r>
              <a:rPr lang="en-GB" dirty="0"/>
              <a:t>Use this slide to give an overview of Section 2 – what it is. </a:t>
            </a:r>
          </a:p>
        </p:txBody>
      </p:sp>
      <p:sp>
        <p:nvSpPr>
          <p:cNvPr id="4" name="Slide Number Placeholder 3"/>
          <p:cNvSpPr>
            <a:spLocks noGrp="1"/>
          </p:cNvSpPr>
          <p:nvPr>
            <p:ph type="sldNum" sz="quarter" idx="5"/>
          </p:nvPr>
        </p:nvSpPr>
        <p:spPr/>
        <p:txBody>
          <a:bodyPr/>
          <a:lstStyle/>
          <a:p>
            <a:fld id="{E94DF28C-ADDC-4FC4-9549-4A260D6F81A3}" type="slidenum">
              <a:rPr lang="en-GB" smtClean="0"/>
              <a:t>19</a:t>
            </a:fld>
            <a:endParaRPr lang="en-GB"/>
          </a:p>
        </p:txBody>
      </p:sp>
    </p:spTree>
    <p:extLst>
      <p:ext uri="{BB962C8B-B14F-4D97-AF65-F5344CB8AC3E}">
        <p14:creationId xmlns:p14="http://schemas.microsoft.com/office/powerpoint/2010/main" val="1125644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94E3B-0433-C3BD-4779-B62BFC00BA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6AD5AE-DBA6-0AA9-1C1D-0DC1CADC5F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932F9E-D7D6-7E17-D817-C60ADCE73AA2}"/>
              </a:ext>
            </a:extLst>
          </p:cNvPr>
          <p:cNvSpPr>
            <a:spLocks noGrp="1"/>
          </p:cNvSpPr>
          <p:nvPr>
            <p:ph type="body" idx="1"/>
          </p:nvPr>
        </p:nvSpPr>
        <p:spPr/>
        <p:txBody>
          <a:bodyPr/>
          <a:lstStyle/>
          <a:p>
            <a:r>
              <a:rPr lang="en-GB" b="1" dirty="0"/>
              <a:t>Presenter notes:</a:t>
            </a:r>
          </a:p>
          <a:p>
            <a:r>
              <a:rPr lang="en-GB" dirty="0"/>
              <a:t>Every area follows the same simple structure: </a:t>
            </a:r>
          </a:p>
          <a:p>
            <a:pPr lvl="1"/>
            <a:r>
              <a:rPr lang="en-GB" b="1" dirty="0"/>
              <a:t>What you might see</a:t>
            </a:r>
            <a:r>
              <a:rPr lang="en-GB" dirty="0"/>
              <a:t> </a:t>
            </a:r>
          </a:p>
          <a:p>
            <a:pPr lvl="1"/>
            <a:r>
              <a:rPr lang="en-GB" b="1" dirty="0"/>
              <a:t>What you can try</a:t>
            </a:r>
            <a:r>
              <a:rPr lang="en-GB" dirty="0"/>
              <a:t> </a:t>
            </a:r>
          </a:p>
          <a:p>
            <a:r>
              <a:rPr lang="en-GB" dirty="0"/>
              <a:t>“What you might see”: </a:t>
            </a:r>
          </a:p>
          <a:p>
            <a:pPr lvl="1"/>
            <a:r>
              <a:rPr lang="en-GB" dirty="0"/>
              <a:t>helps you reflect on what you are noticing </a:t>
            </a:r>
          </a:p>
          <a:p>
            <a:r>
              <a:rPr lang="en-GB" dirty="0"/>
              <a:t>“What you can try”: </a:t>
            </a:r>
          </a:p>
          <a:p>
            <a:pPr lvl="1"/>
            <a:r>
              <a:rPr lang="en-GB" dirty="0"/>
              <a:t>gives practical strategies you can use straight away </a:t>
            </a:r>
          </a:p>
          <a:p>
            <a:r>
              <a:rPr lang="en-GB" dirty="0"/>
              <a:t>👉 Emphasise:</a:t>
            </a:r>
          </a:p>
          <a:p>
            <a:r>
              <a:rPr lang="en-GB" dirty="0"/>
              <a:t>You don’t need to read everything </a:t>
            </a:r>
          </a:p>
          <a:p>
            <a:r>
              <a:rPr lang="en-GB" dirty="0"/>
              <a:t>You can </a:t>
            </a:r>
            <a:r>
              <a:rPr lang="en-GB" b="1" dirty="0"/>
              <a:t>dip in quickly based on what you’re seeing</a:t>
            </a:r>
            <a:r>
              <a:rPr lang="en-GB" dirty="0"/>
              <a:t> </a:t>
            </a:r>
          </a:p>
          <a:p>
            <a:r>
              <a:rPr lang="en-GB" dirty="0"/>
              <a:t>👉 Key phrase:</a:t>
            </a:r>
          </a:p>
          <a:p>
            <a:r>
              <a:rPr lang="en-GB" dirty="0"/>
              <a:t>“Notice → match → try”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strategies are intended to be helpful, practical suggestions that can be tried as part of everyday teaching. In many cases, staff can try these approaches without needing to involve the SENCO or external services straight away.</a:t>
            </a:r>
          </a:p>
          <a:p>
            <a:r>
              <a:rPr lang="en-GB" sz="1200" kern="1200" dirty="0">
                <a:solidFill>
                  <a:schemeClr val="tx1"/>
                </a:solidFill>
                <a:effectLst/>
                <a:latin typeface="+mn-lt"/>
                <a:ea typeface="+mn-ea"/>
                <a:cs typeface="+mn-cs"/>
              </a:rPr>
              <a:t>Staff are encouraged to try different strategies, notice what helps, and record what works well or where concerns remain. This helps build a clearer understanding of the child’s needs and supports the Assess – Plan – Do – Review process used in schools.</a:t>
            </a:r>
          </a:p>
        </p:txBody>
      </p:sp>
      <p:sp>
        <p:nvSpPr>
          <p:cNvPr id="4" name="Slide Number Placeholder 3">
            <a:extLst>
              <a:ext uri="{FF2B5EF4-FFF2-40B4-BE49-F238E27FC236}">
                <a16:creationId xmlns:a16="http://schemas.microsoft.com/office/drawing/2014/main" id="{572BCEE0-2817-5A8C-32AB-415E910B386D}"/>
              </a:ext>
            </a:extLst>
          </p:cNvPr>
          <p:cNvSpPr>
            <a:spLocks noGrp="1"/>
          </p:cNvSpPr>
          <p:nvPr>
            <p:ph type="sldNum" sz="quarter" idx="5"/>
          </p:nvPr>
        </p:nvSpPr>
        <p:spPr/>
        <p:txBody>
          <a:bodyPr/>
          <a:lstStyle/>
          <a:p>
            <a:fld id="{52346048-5C2A-4BF4-A88D-FE4945FE6311}" type="slidenum">
              <a:rPr lang="en-GB" smtClean="0"/>
              <a:t>20</a:t>
            </a:fld>
            <a:endParaRPr lang="en-GB"/>
          </a:p>
        </p:txBody>
      </p:sp>
    </p:spTree>
    <p:extLst>
      <p:ext uri="{BB962C8B-B14F-4D97-AF65-F5344CB8AC3E}">
        <p14:creationId xmlns:p14="http://schemas.microsoft.com/office/powerpoint/2010/main" val="187174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1277F-ED75-DC2F-CCCC-5E2FFF0CB0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B84A96-770C-F1C3-A333-EFE23FDD18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3BA921-FEC1-E8EC-28CA-4BCAFC79B50E}"/>
              </a:ext>
            </a:extLst>
          </p:cNvPr>
          <p:cNvSpPr>
            <a:spLocks noGrp="1"/>
          </p:cNvSpPr>
          <p:nvPr>
            <p:ph type="body" idx="1"/>
          </p:nvPr>
        </p:nvSpPr>
        <p:spPr/>
        <p:txBody>
          <a:bodyPr/>
          <a:lstStyle/>
          <a:p>
            <a:r>
              <a:rPr lang="en-GB" b="1" dirty="0"/>
              <a:t>Presenter Notes – “A simple way to use the guidance”</a:t>
            </a:r>
          </a:p>
          <a:p>
            <a:r>
              <a:rPr lang="en-GB" dirty="0"/>
              <a:t>This slide is about simplifying how to use Section 2 in everyday classroom practice.</a:t>
            </a:r>
          </a:p>
          <a:p>
            <a:r>
              <a:rPr lang="en-GB" dirty="0"/>
              <a:t>The guidance is structured to support a </a:t>
            </a:r>
            <a:r>
              <a:rPr lang="en-GB" b="0" dirty="0"/>
              <a:t>simple, repeatable cycle </a:t>
            </a:r>
            <a:r>
              <a:rPr lang="en-GB" dirty="0"/>
              <a:t>that staff can use as part of their normal teaching, not as something additional.</a:t>
            </a:r>
          </a:p>
          <a:p>
            <a:endParaRPr lang="en-GB" dirty="0"/>
          </a:p>
          <a:p>
            <a:r>
              <a:rPr lang="en-GB" b="1" dirty="0"/>
              <a:t>🟨 Notice</a:t>
            </a:r>
          </a:p>
          <a:p>
            <a:r>
              <a:rPr lang="en-GB" dirty="0"/>
              <a:t>Start by looking at </a:t>
            </a:r>
            <a:r>
              <a:rPr lang="en-GB" i="1" dirty="0"/>
              <a:t>“What you might see.”</a:t>
            </a:r>
            <a:br>
              <a:rPr lang="en-GB" dirty="0"/>
            </a:br>
            <a:r>
              <a:rPr lang="en-GB" dirty="0"/>
              <a:t>This helps you recognise when a child may be finding something difficult.</a:t>
            </a:r>
          </a:p>
          <a:p>
            <a:r>
              <a:rPr lang="en-GB" dirty="0"/>
              <a:t>This is not about diagnosing or labelling, it’s about noticing patterns in learning, behaviour, or participation that might indicate a barrier.</a:t>
            </a:r>
          </a:p>
          <a:p>
            <a:endParaRPr lang="en-GB" dirty="0"/>
          </a:p>
          <a:p>
            <a:r>
              <a:rPr lang="en-GB" b="1" dirty="0"/>
              <a:t>🟦 Try</a:t>
            </a:r>
          </a:p>
          <a:p>
            <a:r>
              <a:rPr lang="en-GB" dirty="0"/>
              <a:t>Then move to </a:t>
            </a:r>
            <a:r>
              <a:rPr lang="en-GB" i="1" dirty="0"/>
              <a:t>“What you can try.”</a:t>
            </a:r>
            <a:br>
              <a:rPr lang="en-GB" dirty="0"/>
            </a:br>
            <a:r>
              <a:rPr lang="en-GB" dirty="0"/>
              <a:t>This gives practical strategies that can be used straight away in the classroom.</a:t>
            </a:r>
          </a:p>
          <a:p>
            <a:r>
              <a:rPr lang="en-GB" dirty="0"/>
              <a:t>The key message here is:</a:t>
            </a:r>
          </a:p>
          <a:p>
            <a:r>
              <a:rPr lang="en-GB" dirty="0"/>
              <a:t>you don’t need to wait </a:t>
            </a:r>
          </a:p>
          <a:p>
            <a:r>
              <a:rPr lang="en-GB" dirty="0"/>
              <a:t>you don’t need something separate or specialist </a:t>
            </a:r>
          </a:p>
          <a:p>
            <a:r>
              <a:rPr lang="en-GB" dirty="0"/>
              <a:t>these are approaches that are part of everyday teaching and support </a:t>
            </a:r>
          </a:p>
          <a:p>
            <a:endParaRPr lang="en-GB" dirty="0"/>
          </a:p>
          <a:p>
            <a:r>
              <a:rPr lang="en-GB" b="1" dirty="0"/>
              <a:t>🟩 Review</a:t>
            </a:r>
          </a:p>
          <a:p>
            <a:r>
              <a:rPr lang="en-GB" dirty="0"/>
              <a:t>After trying strategies, notice what is helping and what to try next.</a:t>
            </a:r>
          </a:p>
          <a:p>
            <a:r>
              <a:rPr lang="en-GB" dirty="0"/>
              <a:t>This is about:</a:t>
            </a:r>
          </a:p>
          <a:p>
            <a:r>
              <a:rPr lang="en-GB" dirty="0"/>
              <a:t>adapting your approach </a:t>
            </a:r>
          </a:p>
          <a:p>
            <a:r>
              <a:rPr lang="en-GB" dirty="0"/>
              <a:t>building on what works </a:t>
            </a:r>
          </a:p>
          <a:p>
            <a:r>
              <a:rPr lang="en-GB" dirty="0"/>
              <a:t>and continuing to refine support </a:t>
            </a:r>
          </a:p>
          <a:p>
            <a:r>
              <a:rPr lang="en-GB" dirty="0"/>
              <a:t>It links directly to what staff already do. It’s not about creating extra paperwork. Staff may fine using 4+1 Questions Person Centred Thinking Tool helpful for this. </a:t>
            </a:r>
          </a:p>
          <a:p>
            <a:endParaRPr lang="en-GB" dirty="0"/>
          </a:p>
          <a:p>
            <a:r>
              <a:rPr lang="en-GB" b="1" dirty="0"/>
              <a:t>🔄 Link to Graduated Approach</a:t>
            </a:r>
          </a:p>
          <a:p>
            <a:r>
              <a:rPr lang="en-GB" dirty="0"/>
              <a:t>This cycle reflects the graduated approach:</a:t>
            </a:r>
            <a:br>
              <a:rPr lang="en-GB" dirty="0"/>
            </a:br>
            <a:r>
              <a:rPr lang="en-GB" b="1" dirty="0"/>
              <a:t>Assess → Plan → Do → Review</a:t>
            </a:r>
            <a:endParaRPr lang="en-GB" dirty="0"/>
          </a:p>
          <a:p>
            <a:r>
              <a:rPr lang="en-GB" dirty="0"/>
              <a:t>What this slide does is translate that into a </a:t>
            </a:r>
            <a:r>
              <a:rPr lang="en-GB" b="1" dirty="0"/>
              <a:t>simple classroom habit</a:t>
            </a:r>
            <a:r>
              <a:rPr lang="en-GB" dirty="0"/>
              <a:t>:</a:t>
            </a:r>
          </a:p>
          <a:p>
            <a:r>
              <a:rPr lang="en-GB" dirty="0"/>
              <a:t>Notice </a:t>
            </a:r>
          </a:p>
          <a:p>
            <a:r>
              <a:rPr lang="en-GB" dirty="0"/>
              <a:t>Try </a:t>
            </a:r>
          </a:p>
          <a:p>
            <a:r>
              <a:rPr lang="en-GB" dirty="0"/>
              <a:t>Review </a:t>
            </a:r>
          </a:p>
          <a:p>
            <a:br>
              <a:rPr lang="en-GB" dirty="0"/>
            </a:br>
            <a:endParaRPr lang="en-GB" dirty="0"/>
          </a:p>
          <a:p>
            <a:r>
              <a:rPr lang="en-GB" b="1" dirty="0"/>
              <a:t>🎯 Key message to emphasise</a:t>
            </a:r>
          </a:p>
          <a:p>
            <a:r>
              <a:rPr lang="en-GB" dirty="0"/>
              <a:t>This is not a one-off process.</a:t>
            </a:r>
          </a:p>
          <a:p>
            <a:r>
              <a:rPr lang="en-GB" dirty="0"/>
              <a:t>It’s something staff can:</a:t>
            </a:r>
          </a:p>
          <a:p>
            <a:r>
              <a:rPr lang="en-GB" dirty="0"/>
              <a:t>use daily </a:t>
            </a:r>
          </a:p>
          <a:p>
            <a:r>
              <a:rPr lang="en-GB" dirty="0"/>
              <a:t>use flexibly </a:t>
            </a:r>
          </a:p>
          <a:p>
            <a:r>
              <a:rPr lang="en-GB" dirty="0"/>
              <a:t>and apply to any child they are supporting </a:t>
            </a:r>
          </a:p>
          <a:p>
            <a:br>
              <a:rPr lang="en-GB" dirty="0"/>
            </a:br>
            <a:endParaRPr lang="en-GB" dirty="0"/>
          </a:p>
          <a:p>
            <a:r>
              <a:rPr lang="en-GB" b="1" dirty="0"/>
              <a:t>💬 Optional prompt for staff (if interactive)</a:t>
            </a:r>
          </a:p>
          <a:p>
            <a:r>
              <a:rPr lang="en-GB" dirty="0"/>
              <a:t>You might ask:</a:t>
            </a:r>
          </a:p>
          <a:p>
            <a:r>
              <a:rPr lang="en-GB" dirty="0"/>
              <a:t>“Can you think of a child in your class where you could use this cycle straight away?”</a:t>
            </a:r>
          </a:p>
          <a:p>
            <a:br>
              <a:rPr lang="en-GB" dirty="0"/>
            </a:br>
            <a:endParaRPr lang="en-GB" dirty="0"/>
          </a:p>
          <a:p>
            <a:r>
              <a:rPr lang="en-GB" b="1" dirty="0"/>
              <a:t>✅ Why this works</a:t>
            </a:r>
          </a:p>
          <a:p>
            <a:r>
              <a:rPr lang="en-GB" dirty="0"/>
              <a:t>Reinforces simplicity </a:t>
            </a:r>
          </a:p>
          <a:p>
            <a:r>
              <a:rPr lang="en-GB" dirty="0"/>
              <a:t>Anchors directly to the structure of Section 2 </a:t>
            </a:r>
          </a:p>
          <a:p>
            <a:r>
              <a:rPr lang="en-GB" dirty="0"/>
              <a:t>Keeps it practical and low-burden </a:t>
            </a:r>
          </a:p>
          <a:p>
            <a:r>
              <a:rPr lang="en-GB" dirty="0"/>
              <a:t>Bridges guidance → classroom practice</a:t>
            </a:r>
          </a:p>
        </p:txBody>
      </p:sp>
      <p:sp>
        <p:nvSpPr>
          <p:cNvPr id="4" name="Slide Number Placeholder 3">
            <a:extLst>
              <a:ext uri="{FF2B5EF4-FFF2-40B4-BE49-F238E27FC236}">
                <a16:creationId xmlns:a16="http://schemas.microsoft.com/office/drawing/2014/main" id="{C1426ACB-3A14-A32B-F46E-330621165A80}"/>
              </a:ext>
            </a:extLst>
          </p:cNvPr>
          <p:cNvSpPr>
            <a:spLocks noGrp="1"/>
          </p:cNvSpPr>
          <p:nvPr>
            <p:ph type="sldNum" sz="quarter" idx="5"/>
          </p:nvPr>
        </p:nvSpPr>
        <p:spPr/>
        <p:txBody>
          <a:bodyPr/>
          <a:lstStyle/>
          <a:p>
            <a:fld id="{52346048-5C2A-4BF4-A88D-FE4945FE6311}" type="slidenum">
              <a:rPr lang="en-GB" smtClean="0"/>
              <a:t>21</a:t>
            </a:fld>
            <a:endParaRPr lang="en-GB"/>
          </a:p>
        </p:txBody>
      </p:sp>
    </p:spTree>
    <p:extLst>
      <p:ext uri="{BB962C8B-B14F-4D97-AF65-F5344CB8AC3E}">
        <p14:creationId xmlns:p14="http://schemas.microsoft.com/office/powerpoint/2010/main" val="96870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86DB7-3D81-6660-937A-01B103C8F2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0D34BB-62DF-E5E3-042E-24C4EFD5AC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38F2FC-9334-B93E-16E8-F9FD7DE55E3E}"/>
              </a:ext>
            </a:extLst>
          </p:cNvPr>
          <p:cNvSpPr>
            <a:spLocks noGrp="1"/>
          </p:cNvSpPr>
          <p:nvPr>
            <p:ph type="body" idx="1"/>
          </p:nvPr>
        </p:nvSpPr>
        <p:spPr/>
        <p:txBody>
          <a:bodyPr/>
          <a:lstStyle/>
          <a:p>
            <a:r>
              <a:rPr lang="en-GB" b="1" dirty="0"/>
              <a:t>Presenter notes:</a:t>
            </a:r>
          </a:p>
          <a:p>
            <a:r>
              <a:rPr lang="en-GB" dirty="0"/>
              <a:t>This links directly to what we already do in the classroom. </a:t>
            </a:r>
          </a:p>
          <a:p>
            <a:r>
              <a:rPr lang="en-GB" dirty="0"/>
              <a:t>If a child seems to be finding something difficult:</a:t>
            </a:r>
          </a:p>
          <a:p>
            <a:r>
              <a:rPr lang="en-GB" dirty="0"/>
              <a:t>Look at </a:t>
            </a:r>
            <a:r>
              <a:rPr lang="en-GB" b="1" dirty="0"/>
              <a:t>What you might see</a:t>
            </a:r>
            <a:r>
              <a:rPr lang="en-GB" dirty="0"/>
              <a:t> </a:t>
            </a:r>
          </a:p>
          <a:p>
            <a:r>
              <a:rPr lang="en-GB" dirty="0"/>
              <a:t>Check if it reflects your observations </a:t>
            </a:r>
          </a:p>
          <a:p>
            <a:r>
              <a:rPr lang="en-GB" dirty="0"/>
              <a:t>Explore </a:t>
            </a:r>
            <a:r>
              <a:rPr lang="en-GB" b="1" dirty="0"/>
              <a:t>What you can try</a:t>
            </a:r>
            <a:r>
              <a:rPr lang="en-GB" dirty="0"/>
              <a:t> </a:t>
            </a:r>
          </a:p>
          <a:p>
            <a:r>
              <a:rPr lang="en-GB" dirty="0"/>
              <a:t>Try strategies in your teaching </a:t>
            </a:r>
          </a:p>
          <a:p>
            <a:r>
              <a:rPr lang="en-GB" dirty="0"/>
              <a:t>Notice what helps </a:t>
            </a:r>
          </a:p>
          <a:p>
            <a:r>
              <a:rPr lang="en-GB" dirty="0"/>
              <a:t>Share with SENCo if needed </a:t>
            </a:r>
          </a:p>
          <a:p>
            <a:r>
              <a:rPr lang="en-GB" dirty="0"/>
              <a:t>👉 Emphasise:</a:t>
            </a:r>
          </a:p>
          <a:p>
            <a:r>
              <a:rPr lang="en-GB" dirty="0"/>
              <a:t>This is part of the </a:t>
            </a:r>
            <a:r>
              <a:rPr lang="en-GB" b="1" dirty="0"/>
              <a:t>graduated approach</a:t>
            </a:r>
            <a:r>
              <a:rPr lang="en-GB" dirty="0"/>
              <a:t> </a:t>
            </a:r>
          </a:p>
          <a:p>
            <a:r>
              <a:rPr lang="en-GB" dirty="0"/>
              <a:t>It supports </a:t>
            </a:r>
            <a:r>
              <a:rPr lang="en-GB" b="1" dirty="0"/>
              <a:t>early action</a:t>
            </a:r>
            <a:r>
              <a:rPr lang="en-GB" dirty="0"/>
              <a:t>, not waiting </a:t>
            </a:r>
          </a:p>
          <a:p>
            <a:r>
              <a:rPr lang="en-GB" dirty="0"/>
              <a:t>👉 Key message:</a:t>
            </a:r>
          </a:p>
          <a:p>
            <a:r>
              <a:rPr lang="en-GB" dirty="0"/>
              <a:t>“Try first, then review — don’t wait for it to become a bigger issue.”</a:t>
            </a:r>
          </a:p>
        </p:txBody>
      </p:sp>
      <p:sp>
        <p:nvSpPr>
          <p:cNvPr id="4" name="Slide Number Placeholder 3">
            <a:extLst>
              <a:ext uri="{FF2B5EF4-FFF2-40B4-BE49-F238E27FC236}">
                <a16:creationId xmlns:a16="http://schemas.microsoft.com/office/drawing/2014/main" id="{23A08D1F-17C0-1002-036D-14549EADFF4B}"/>
              </a:ext>
            </a:extLst>
          </p:cNvPr>
          <p:cNvSpPr>
            <a:spLocks noGrp="1"/>
          </p:cNvSpPr>
          <p:nvPr>
            <p:ph type="sldNum" sz="quarter" idx="5"/>
          </p:nvPr>
        </p:nvSpPr>
        <p:spPr/>
        <p:txBody>
          <a:bodyPr/>
          <a:lstStyle/>
          <a:p>
            <a:fld id="{52346048-5C2A-4BF4-A88D-FE4945FE6311}" type="slidenum">
              <a:rPr lang="en-GB" smtClean="0"/>
              <a:t>22</a:t>
            </a:fld>
            <a:endParaRPr lang="en-GB"/>
          </a:p>
        </p:txBody>
      </p:sp>
    </p:spTree>
    <p:extLst>
      <p:ext uri="{BB962C8B-B14F-4D97-AF65-F5344CB8AC3E}">
        <p14:creationId xmlns:p14="http://schemas.microsoft.com/office/powerpoint/2010/main" val="4064785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415DA-AD0E-EFCB-5C5E-B2E7B670F3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E60987-5A2A-998F-B04A-FA2A48DF50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719881-9AB3-1849-0EC2-4239F9C9E917}"/>
              </a:ext>
            </a:extLst>
          </p:cNvPr>
          <p:cNvSpPr>
            <a:spLocks noGrp="1"/>
          </p:cNvSpPr>
          <p:nvPr>
            <p:ph type="body" idx="1"/>
          </p:nvPr>
        </p:nvSpPr>
        <p:spPr/>
        <p:txBody>
          <a:bodyPr/>
          <a:lstStyle/>
          <a:p>
            <a:r>
              <a:rPr lang="en-GB" b="1" dirty="0"/>
              <a:t>Presenter notes:</a:t>
            </a:r>
          </a:p>
          <a:p>
            <a:r>
              <a:rPr lang="en-GB" dirty="0"/>
              <a:t>The guidance does not replace high-quality teaching. </a:t>
            </a:r>
          </a:p>
          <a:p>
            <a:r>
              <a:rPr lang="en-GB" dirty="0"/>
              <a:t>It sits alongside </a:t>
            </a:r>
            <a:r>
              <a:rPr lang="en-GB" b="1" dirty="0"/>
              <a:t>adaptive teaching</a:t>
            </a:r>
            <a:r>
              <a:rPr lang="en-GB" dirty="0"/>
              <a:t>. </a:t>
            </a:r>
          </a:p>
          <a:p>
            <a:r>
              <a:rPr lang="en-GB" dirty="0"/>
              <a:t>Before using additional strategies, think about:</a:t>
            </a:r>
          </a:p>
          <a:p>
            <a:r>
              <a:rPr lang="en-GB" dirty="0"/>
              <a:t>how learning is being broken down </a:t>
            </a:r>
          </a:p>
          <a:p>
            <a:r>
              <a:rPr lang="en-GB" dirty="0"/>
              <a:t>how understanding is checked </a:t>
            </a:r>
          </a:p>
          <a:p>
            <a:r>
              <a:rPr lang="en-GB" dirty="0"/>
              <a:t>what scaffolds are in place </a:t>
            </a:r>
          </a:p>
          <a:p>
            <a:r>
              <a:rPr lang="en-GB" dirty="0"/>
              <a:t>how groups are organised </a:t>
            </a:r>
          </a:p>
          <a:p>
            <a:r>
              <a:rPr lang="en-GB" dirty="0"/>
              <a:t>👉 Then:</a:t>
            </a:r>
          </a:p>
          <a:p>
            <a:r>
              <a:rPr lang="en-GB" dirty="0"/>
              <a:t>use strategies to provide </a:t>
            </a:r>
            <a:r>
              <a:rPr lang="en-GB" b="1" dirty="0"/>
              <a:t>additional support or structure</a:t>
            </a:r>
            <a:r>
              <a:rPr lang="en-GB" dirty="0"/>
              <a:t> </a:t>
            </a:r>
          </a:p>
          <a:p>
            <a:r>
              <a:rPr lang="en-GB" dirty="0"/>
              <a:t>👉 Emphasise:</a:t>
            </a:r>
          </a:p>
          <a:p>
            <a:r>
              <a:rPr lang="en-GB" dirty="0"/>
              <a:t>“This builds on good teaching — it doesn’t replace it.”</a:t>
            </a:r>
          </a:p>
        </p:txBody>
      </p:sp>
      <p:sp>
        <p:nvSpPr>
          <p:cNvPr id="4" name="Slide Number Placeholder 3">
            <a:extLst>
              <a:ext uri="{FF2B5EF4-FFF2-40B4-BE49-F238E27FC236}">
                <a16:creationId xmlns:a16="http://schemas.microsoft.com/office/drawing/2014/main" id="{B249DC9C-C143-0C20-64C2-D7F3908158F3}"/>
              </a:ext>
            </a:extLst>
          </p:cNvPr>
          <p:cNvSpPr>
            <a:spLocks noGrp="1"/>
          </p:cNvSpPr>
          <p:nvPr>
            <p:ph type="sldNum" sz="quarter" idx="5"/>
          </p:nvPr>
        </p:nvSpPr>
        <p:spPr/>
        <p:txBody>
          <a:bodyPr/>
          <a:lstStyle/>
          <a:p>
            <a:fld id="{52346048-5C2A-4BF4-A88D-FE4945FE6311}" type="slidenum">
              <a:rPr lang="en-GB" smtClean="0"/>
              <a:t>23</a:t>
            </a:fld>
            <a:endParaRPr lang="en-GB"/>
          </a:p>
        </p:txBody>
      </p:sp>
    </p:spTree>
    <p:extLst>
      <p:ext uri="{BB962C8B-B14F-4D97-AF65-F5344CB8AC3E}">
        <p14:creationId xmlns:p14="http://schemas.microsoft.com/office/powerpoint/2010/main" val="2154941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52822-0B35-F410-98D6-DB8AE41876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26CE39-DEA7-E2A3-5134-77B941CD2E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963B5E-6C9B-40AA-0371-4FEF196B0B2E}"/>
              </a:ext>
            </a:extLst>
          </p:cNvPr>
          <p:cNvSpPr>
            <a:spLocks noGrp="1"/>
          </p:cNvSpPr>
          <p:nvPr>
            <p:ph type="body" idx="1"/>
          </p:nvPr>
        </p:nvSpPr>
        <p:spPr/>
        <p:txBody>
          <a:bodyPr/>
          <a:lstStyle/>
          <a:p>
            <a:r>
              <a:rPr lang="en-GB" b="1" dirty="0"/>
              <a:t>Presenter notes:</a:t>
            </a:r>
          </a:p>
          <a:p>
            <a:r>
              <a:rPr lang="en-GB" dirty="0"/>
              <a:t>Alongside the guidance, there is a </a:t>
            </a:r>
            <a:r>
              <a:rPr lang="en-GB" b="1" dirty="0"/>
              <a:t>Digital Library</a:t>
            </a:r>
            <a:r>
              <a:rPr lang="en-GB" dirty="0"/>
              <a:t>. </a:t>
            </a:r>
          </a:p>
          <a:p>
            <a:r>
              <a:rPr lang="en-GB" dirty="0"/>
              <a:t>This includes: </a:t>
            </a:r>
          </a:p>
          <a:p>
            <a:pPr lvl="1"/>
            <a:r>
              <a:rPr lang="en-GB" dirty="0"/>
              <a:t>real examples from schools </a:t>
            </a:r>
          </a:p>
          <a:p>
            <a:pPr lvl="1"/>
            <a:r>
              <a:rPr lang="en-GB" dirty="0"/>
              <a:t>videos </a:t>
            </a:r>
          </a:p>
          <a:p>
            <a:pPr lvl="1"/>
            <a:r>
              <a:rPr lang="en-GB" dirty="0"/>
              <a:t>case studies </a:t>
            </a:r>
          </a:p>
          <a:p>
            <a:pPr lvl="1"/>
            <a:r>
              <a:rPr lang="en-GB" dirty="0"/>
              <a:t>resources </a:t>
            </a:r>
          </a:p>
          <a:p>
            <a:r>
              <a:rPr lang="en-GB" dirty="0"/>
              <a:t>👉 Purpose:</a:t>
            </a:r>
          </a:p>
          <a:p>
            <a:r>
              <a:rPr lang="en-GB" dirty="0"/>
              <a:t>to help staff </a:t>
            </a:r>
            <a:r>
              <a:rPr lang="en-GB" b="1" dirty="0"/>
              <a:t>see what this looks like in real classrooms</a:t>
            </a:r>
            <a:r>
              <a:rPr lang="en-GB" dirty="0"/>
              <a:t> </a:t>
            </a:r>
          </a:p>
          <a:p>
            <a:r>
              <a:rPr lang="en-GB" dirty="0"/>
              <a:t>👉 Emphasise:</a:t>
            </a:r>
          </a:p>
          <a:p>
            <a:r>
              <a:rPr lang="en-GB" dirty="0"/>
              <a:t>Not just theory — real Birmingham practice </a:t>
            </a:r>
          </a:p>
          <a:p>
            <a:r>
              <a:rPr lang="en-GB" dirty="0"/>
              <a:t>You don’t need to “get it perfect” — this is about learning and adapting</a:t>
            </a:r>
          </a:p>
        </p:txBody>
      </p:sp>
      <p:sp>
        <p:nvSpPr>
          <p:cNvPr id="4" name="Slide Number Placeholder 3">
            <a:extLst>
              <a:ext uri="{FF2B5EF4-FFF2-40B4-BE49-F238E27FC236}">
                <a16:creationId xmlns:a16="http://schemas.microsoft.com/office/drawing/2014/main" id="{17691C7B-1FB7-0974-6517-D1E154C5AAFF}"/>
              </a:ext>
            </a:extLst>
          </p:cNvPr>
          <p:cNvSpPr>
            <a:spLocks noGrp="1"/>
          </p:cNvSpPr>
          <p:nvPr>
            <p:ph type="sldNum" sz="quarter" idx="5"/>
          </p:nvPr>
        </p:nvSpPr>
        <p:spPr/>
        <p:txBody>
          <a:bodyPr/>
          <a:lstStyle/>
          <a:p>
            <a:fld id="{52346048-5C2A-4BF4-A88D-FE4945FE6311}" type="slidenum">
              <a:rPr lang="en-GB" smtClean="0"/>
              <a:t>24</a:t>
            </a:fld>
            <a:endParaRPr lang="en-GB"/>
          </a:p>
        </p:txBody>
      </p:sp>
    </p:spTree>
    <p:extLst>
      <p:ext uri="{BB962C8B-B14F-4D97-AF65-F5344CB8AC3E}">
        <p14:creationId xmlns:p14="http://schemas.microsoft.com/office/powerpoint/2010/main" val="3692627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187C7-98DD-1D14-B011-0BC12CCF0F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782887-73DB-3B18-B5C3-0B8A14C359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074E89-F93B-8356-CDF4-9B33215EA0CE}"/>
              </a:ext>
            </a:extLst>
          </p:cNvPr>
          <p:cNvSpPr>
            <a:spLocks noGrp="1"/>
          </p:cNvSpPr>
          <p:nvPr>
            <p:ph type="body" idx="1"/>
          </p:nvPr>
        </p:nvSpPr>
        <p:spPr/>
        <p:txBody>
          <a:bodyPr/>
          <a:lstStyle/>
          <a:p>
            <a:r>
              <a:rPr lang="en-GB" b="1" dirty="0"/>
              <a:t>Presenter notes:</a:t>
            </a:r>
          </a:p>
          <a:p>
            <a:r>
              <a:rPr lang="en-GB" dirty="0"/>
              <a:t>There are three versions: </a:t>
            </a:r>
          </a:p>
          <a:p>
            <a:pPr lvl="1"/>
            <a:r>
              <a:rPr lang="en-GB" dirty="0"/>
              <a:t>Early Years </a:t>
            </a:r>
          </a:p>
          <a:p>
            <a:pPr lvl="1"/>
            <a:r>
              <a:rPr lang="en-GB" dirty="0"/>
              <a:t>School Age </a:t>
            </a:r>
          </a:p>
          <a:p>
            <a:pPr lvl="1"/>
            <a:r>
              <a:rPr lang="en-GB" dirty="0"/>
              <a:t>Post-16 </a:t>
            </a:r>
          </a:p>
          <a:p>
            <a:r>
              <a:rPr lang="en-GB" dirty="0"/>
              <a:t>Usually, use the one that matches the child’s age. </a:t>
            </a:r>
          </a:p>
          <a:p>
            <a:r>
              <a:rPr lang="en-GB" dirty="0"/>
              <a:t>But: </a:t>
            </a:r>
          </a:p>
          <a:p>
            <a:pPr lvl="1"/>
            <a:r>
              <a:rPr lang="en-GB" dirty="0"/>
              <a:t>sometimes it helps to look across versions </a:t>
            </a:r>
          </a:p>
          <a:p>
            <a:r>
              <a:rPr lang="en-GB" dirty="0"/>
              <a:t>👉 Example:</a:t>
            </a:r>
          </a:p>
          <a:p>
            <a:r>
              <a:rPr lang="en-GB" dirty="0"/>
              <a:t>Reception pupils </a:t>
            </a:r>
          </a:p>
          <a:p>
            <a:r>
              <a:rPr lang="en-GB" dirty="0"/>
              <a:t>Year 11 pupils preparing for Post-16 </a:t>
            </a:r>
          </a:p>
          <a:p>
            <a:r>
              <a:rPr lang="en-GB" dirty="0"/>
              <a:t>👉 Emphasise:</a:t>
            </a:r>
          </a:p>
          <a:p>
            <a:r>
              <a:rPr lang="en-GB" dirty="0"/>
              <a:t>“Use your professional judgement — this is a tool, not a rule.”</a:t>
            </a:r>
          </a:p>
        </p:txBody>
      </p:sp>
      <p:sp>
        <p:nvSpPr>
          <p:cNvPr id="4" name="Slide Number Placeholder 3">
            <a:extLst>
              <a:ext uri="{FF2B5EF4-FFF2-40B4-BE49-F238E27FC236}">
                <a16:creationId xmlns:a16="http://schemas.microsoft.com/office/drawing/2014/main" id="{3970835D-8CBE-6C38-42B4-CC68E3B9C0B3}"/>
              </a:ext>
            </a:extLst>
          </p:cNvPr>
          <p:cNvSpPr>
            <a:spLocks noGrp="1"/>
          </p:cNvSpPr>
          <p:nvPr>
            <p:ph type="sldNum" sz="quarter" idx="5"/>
          </p:nvPr>
        </p:nvSpPr>
        <p:spPr/>
        <p:txBody>
          <a:bodyPr/>
          <a:lstStyle/>
          <a:p>
            <a:fld id="{52346048-5C2A-4BF4-A88D-FE4945FE6311}" type="slidenum">
              <a:rPr lang="en-GB" smtClean="0"/>
              <a:t>25</a:t>
            </a:fld>
            <a:endParaRPr lang="en-GB"/>
          </a:p>
        </p:txBody>
      </p:sp>
    </p:spTree>
    <p:extLst>
      <p:ext uri="{BB962C8B-B14F-4D97-AF65-F5344CB8AC3E}">
        <p14:creationId xmlns:p14="http://schemas.microsoft.com/office/powerpoint/2010/main" val="1934109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can be shared with all staff in school so parent carers are supported with consistent information</a:t>
            </a:r>
          </a:p>
          <a:p>
            <a:endParaRPr lang="en-GB" dirty="0"/>
          </a:p>
        </p:txBody>
      </p:sp>
      <p:sp>
        <p:nvSpPr>
          <p:cNvPr id="4" name="Slide Number Placeholder 3"/>
          <p:cNvSpPr>
            <a:spLocks noGrp="1"/>
          </p:cNvSpPr>
          <p:nvPr>
            <p:ph type="sldNum" sz="quarter" idx="5"/>
          </p:nvPr>
        </p:nvSpPr>
        <p:spPr/>
        <p:txBody>
          <a:bodyPr/>
          <a:lstStyle/>
          <a:p>
            <a:fld id="{E94DF28C-ADDC-4FC4-9549-4A260D6F81A3}" type="slidenum">
              <a:rPr lang="en-GB" smtClean="0"/>
              <a:t>6</a:t>
            </a:fld>
            <a:endParaRPr lang="en-GB"/>
          </a:p>
        </p:txBody>
      </p:sp>
    </p:spTree>
    <p:extLst>
      <p:ext uri="{BB962C8B-B14F-4D97-AF65-F5344CB8AC3E}">
        <p14:creationId xmlns:p14="http://schemas.microsoft.com/office/powerpoint/2010/main" val="3560799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EDDF5-C6D4-84E6-C40E-98F424B7E4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00D3AE-4E09-52BF-0ED9-6216CBB28F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1C1B61-8F95-2022-5302-AC81560E64F0}"/>
              </a:ext>
            </a:extLst>
          </p:cNvPr>
          <p:cNvSpPr>
            <a:spLocks noGrp="1"/>
          </p:cNvSpPr>
          <p:nvPr>
            <p:ph type="body" idx="1"/>
          </p:nvPr>
        </p:nvSpPr>
        <p:spPr/>
        <p:txBody>
          <a:bodyPr/>
          <a:lstStyle/>
          <a:p>
            <a:r>
              <a:rPr lang="en-GB" b="1" dirty="0"/>
              <a:t>Presenter notes:</a:t>
            </a:r>
          </a:p>
          <a:p>
            <a:r>
              <a:rPr lang="en-GB" dirty="0"/>
              <a:t>👉 This is the </a:t>
            </a:r>
            <a:r>
              <a:rPr lang="en-GB" b="1" dirty="0"/>
              <a:t>most important slide</a:t>
            </a:r>
            <a:endParaRPr lang="en-GB" dirty="0"/>
          </a:p>
          <a:p>
            <a:r>
              <a:rPr lang="en-GB" dirty="0"/>
              <a:t>We’re now going to spend a few minutes exploring the guidance. </a:t>
            </a:r>
          </a:p>
          <a:p>
            <a:r>
              <a:rPr lang="en-GB" b="1" dirty="0"/>
              <a:t>Ask staff to:</a:t>
            </a:r>
            <a:endParaRPr lang="en-GB" dirty="0"/>
          </a:p>
          <a:p>
            <a:r>
              <a:rPr lang="en-GB" dirty="0"/>
              <a:t>Go to the online OAG </a:t>
            </a:r>
          </a:p>
          <a:p>
            <a:r>
              <a:rPr lang="en-GB" dirty="0"/>
              <a:t>Select </a:t>
            </a:r>
            <a:r>
              <a:rPr lang="en-GB" b="1" dirty="0"/>
              <a:t>School Age</a:t>
            </a:r>
            <a:r>
              <a:rPr lang="en-GB" dirty="0"/>
              <a:t> </a:t>
            </a:r>
          </a:p>
          <a:p>
            <a:r>
              <a:rPr lang="en-GB" dirty="0"/>
              <a:t>Choose one area of need </a:t>
            </a:r>
          </a:p>
          <a:p>
            <a:r>
              <a:rPr lang="en-GB" dirty="0"/>
              <a:t>Look at: </a:t>
            </a:r>
          </a:p>
          <a:p>
            <a:pPr lvl="1"/>
            <a:r>
              <a:rPr lang="en-GB" dirty="0"/>
              <a:t>What you might see </a:t>
            </a:r>
          </a:p>
          <a:p>
            <a:pPr lvl="1"/>
            <a:r>
              <a:rPr lang="en-GB" dirty="0"/>
              <a:t>What you can try</a:t>
            </a:r>
          </a:p>
          <a:p>
            <a:pPr lvl="1"/>
            <a:endParaRPr lang="en-GB" dirty="0"/>
          </a:p>
          <a:p>
            <a:pPr lvl="1"/>
            <a:endParaRPr lang="en-GB" dirty="0"/>
          </a:p>
          <a:p>
            <a:r>
              <a:rPr lang="en-GB" dirty="0"/>
              <a:t>👉 Then prompt:</a:t>
            </a:r>
          </a:p>
          <a:p>
            <a:r>
              <a:rPr lang="en-GB" dirty="0"/>
              <a:t>Think of a child in your class </a:t>
            </a:r>
          </a:p>
          <a:p>
            <a:r>
              <a:rPr lang="en-GB" dirty="0"/>
              <a:t>Does anything reflect what you’re seeing? </a:t>
            </a:r>
          </a:p>
          <a:p>
            <a:r>
              <a:rPr lang="en-GB" dirty="0"/>
              <a:t>Is there one strategy you could try this week? </a:t>
            </a:r>
          </a:p>
          <a:p>
            <a:endParaRPr lang="en-GB" dirty="0"/>
          </a:p>
          <a:p>
            <a:endParaRPr lang="en-GB" dirty="0"/>
          </a:p>
          <a:p>
            <a:r>
              <a:rPr lang="en-GB" dirty="0"/>
              <a:t>👉 Optional pair discussion:</a:t>
            </a:r>
          </a:p>
          <a:p>
            <a:r>
              <a:rPr lang="en-GB" dirty="0"/>
              <a:t>What stood out? </a:t>
            </a:r>
          </a:p>
          <a:p>
            <a:r>
              <a:rPr lang="en-GB" dirty="0"/>
              <a:t>What might you try?</a:t>
            </a:r>
          </a:p>
          <a:p>
            <a:endParaRPr lang="en-GB" dirty="0"/>
          </a:p>
          <a:p>
            <a:endParaRPr lang="en-GB" dirty="0"/>
          </a:p>
          <a:p>
            <a:r>
              <a:rPr lang="en-GB" dirty="0"/>
              <a:t>👉 Emphasise:</a:t>
            </a:r>
          </a:p>
          <a:p>
            <a:r>
              <a:rPr lang="en-GB" dirty="0"/>
              <a:t>“This only works if we use it — just pick one thing to try.”</a:t>
            </a:r>
          </a:p>
          <a:p>
            <a:endParaRPr lang="en-GB" dirty="0"/>
          </a:p>
        </p:txBody>
      </p:sp>
      <p:sp>
        <p:nvSpPr>
          <p:cNvPr id="4" name="Slide Number Placeholder 3">
            <a:extLst>
              <a:ext uri="{FF2B5EF4-FFF2-40B4-BE49-F238E27FC236}">
                <a16:creationId xmlns:a16="http://schemas.microsoft.com/office/drawing/2014/main" id="{3C62B6B5-4FD6-F96C-F1F2-8260C9DD6A33}"/>
              </a:ext>
            </a:extLst>
          </p:cNvPr>
          <p:cNvSpPr>
            <a:spLocks noGrp="1"/>
          </p:cNvSpPr>
          <p:nvPr>
            <p:ph type="sldNum" sz="quarter" idx="5"/>
          </p:nvPr>
        </p:nvSpPr>
        <p:spPr/>
        <p:txBody>
          <a:bodyPr/>
          <a:lstStyle/>
          <a:p>
            <a:fld id="{52346048-5C2A-4BF4-A88D-FE4945FE6311}" type="slidenum">
              <a:rPr lang="en-GB" smtClean="0"/>
              <a:t>26</a:t>
            </a:fld>
            <a:endParaRPr lang="en-GB"/>
          </a:p>
        </p:txBody>
      </p:sp>
    </p:spTree>
    <p:extLst>
      <p:ext uri="{BB962C8B-B14F-4D97-AF65-F5344CB8AC3E}">
        <p14:creationId xmlns:p14="http://schemas.microsoft.com/office/powerpoint/2010/main" val="2523371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6BAE1-D3BB-1A18-D7A7-A04CD3EC8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1E96-3AEB-598D-DB1D-FFD11202FB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A12174-A29C-0419-C9E8-D3588B66A854}"/>
              </a:ext>
            </a:extLst>
          </p:cNvPr>
          <p:cNvSpPr>
            <a:spLocks noGrp="1"/>
          </p:cNvSpPr>
          <p:nvPr>
            <p:ph type="body" idx="1"/>
          </p:nvPr>
        </p:nvSpPr>
        <p:spPr/>
        <p:txBody>
          <a:bodyPr/>
          <a:lstStyle/>
          <a:p>
            <a:r>
              <a:rPr lang="en-GB" b="1" dirty="0"/>
              <a:t>Presenter notes:</a:t>
            </a:r>
          </a:p>
          <a:p>
            <a:r>
              <a:rPr lang="en-GB" dirty="0"/>
              <a:t>This is the process behind the guidance </a:t>
            </a:r>
          </a:p>
          <a:p>
            <a:r>
              <a:rPr lang="en-GB" dirty="0"/>
              <a:t>It’s what we already do. This just makes it clearer</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 you think of a child in your class where you could use this cycle straight away?”</a:t>
            </a:r>
          </a:p>
          <a:p>
            <a:endParaRPr lang="en-GB" dirty="0"/>
          </a:p>
          <a:p>
            <a:r>
              <a:rPr lang="en-GB" dirty="0"/>
              <a:t>Finally – please share how its going with your SENCO / Inclusion lead. </a:t>
            </a:r>
          </a:p>
        </p:txBody>
      </p:sp>
      <p:sp>
        <p:nvSpPr>
          <p:cNvPr id="4" name="Slide Number Placeholder 3">
            <a:extLst>
              <a:ext uri="{FF2B5EF4-FFF2-40B4-BE49-F238E27FC236}">
                <a16:creationId xmlns:a16="http://schemas.microsoft.com/office/drawing/2014/main" id="{005EA909-A766-B09C-039C-C15E6E98A66A}"/>
              </a:ext>
            </a:extLst>
          </p:cNvPr>
          <p:cNvSpPr>
            <a:spLocks noGrp="1"/>
          </p:cNvSpPr>
          <p:nvPr>
            <p:ph type="sldNum" sz="quarter" idx="5"/>
          </p:nvPr>
        </p:nvSpPr>
        <p:spPr/>
        <p:txBody>
          <a:bodyPr/>
          <a:lstStyle/>
          <a:p>
            <a:fld id="{52346048-5C2A-4BF4-A88D-FE4945FE6311}" type="slidenum">
              <a:rPr lang="en-GB" smtClean="0"/>
              <a:t>27</a:t>
            </a:fld>
            <a:endParaRPr lang="en-GB"/>
          </a:p>
        </p:txBody>
      </p:sp>
    </p:spTree>
    <p:extLst>
      <p:ext uri="{BB962C8B-B14F-4D97-AF65-F5344CB8AC3E}">
        <p14:creationId xmlns:p14="http://schemas.microsoft.com/office/powerpoint/2010/main" val="1490150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what school share with their classroom practitioners so they are getting the same consistent message</a:t>
            </a:r>
          </a:p>
        </p:txBody>
      </p:sp>
      <p:sp>
        <p:nvSpPr>
          <p:cNvPr id="4" name="Slide Number Placeholder 3"/>
          <p:cNvSpPr>
            <a:spLocks noGrp="1"/>
          </p:cNvSpPr>
          <p:nvPr>
            <p:ph type="sldNum" sz="quarter" idx="5"/>
          </p:nvPr>
        </p:nvSpPr>
        <p:spPr/>
        <p:txBody>
          <a:bodyPr/>
          <a:lstStyle/>
          <a:p>
            <a:fld id="{E94DF28C-ADDC-4FC4-9549-4A260D6F81A3}" type="slidenum">
              <a:rPr lang="en-GB" smtClean="0"/>
              <a:t>8</a:t>
            </a:fld>
            <a:endParaRPr lang="en-GB"/>
          </a:p>
        </p:txBody>
      </p:sp>
    </p:spTree>
    <p:extLst>
      <p:ext uri="{BB962C8B-B14F-4D97-AF65-F5344CB8AC3E}">
        <p14:creationId xmlns:p14="http://schemas.microsoft.com/office/powerpoint/2010/main" val="3609649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346048-5C2A-4BF4-A88D-FE4945FE6311}" type="slidenum">
              <a:rPr lang="en-GB" smtClean="0"/>
              <a:t>9</a:t>
            </a:fld>
            <a:endParaRPr lang="en-GB"/>
          </a:p>
        </p:txBody>
      </p:sp>
    </p:spTree>
    <p:extLst>
      <p:ext uri="{BB962C8B-B14F-4D97-AF65-F5344CB8AC3E}">
        <p14:creationId xmlns:p14="http://schemas.microsoft.com/office/powerpoint/2010/main" val="1034825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45F0A-4BAA-93AC-8F83-EFC660F894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81A4AE-1F14-0D8C-9538-0B4D1E5881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5A1A09-D2F6-FAE0-284A-48372A9676B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ED7DE16-2727-C4DD-67C0-3BF3E843E64C}"/>
              </a:ext>
            </a:extLst>
          </p:cNvPr>
          <p:cNvSpPr>
            <a:spLocks noGrp="1"/>
          </p:cNvSpPr>
          <p:nvPr>
            <p:ph type="sldNum" sz="quarter" idx="5"/>
          </p:nvPr>
        </p:nvSpPr>
        <p:spPr/>
        <p:txBody>
          <a:bodyPr/>
          <a:lstStyle/>
          <a:p>
            <a:fld id="{52346048-5C2A-4BF4-A88D-FE4945FE6311}" type="slidenum">
              <a:rPr lang="en-GB" smtClean="0"/>
              <a:t>10</a:t>
            </a:fld>
            <a:endParaRPr lang="en-GB"/>
          </a:p>
        </p:txBody>
      </p:sp>
    </p:spTree>
    <p:extLst>
      <p:ext uri="{BB962C8B-B14F-4D97-AF65-F5344CB8AC3E}">
        <p14:creationId xmlns:p14="http://schemas.microsoft.com/office/powerpoint/2010/main" val="2673217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48259-523E-66FF-8D03-42321577A8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4B1147-6C27-ADEF-0FB1-654E05584C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8719AF-56B4-974A-DC3D-D712F230E38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FF18D64-1E41-3B8A-6625-6649764AB61C}"/>
              </a:ext>
            </a:extLst>
          </p:cNvPr>
          <p:cNvSpPr>
            <a:spLocks noGrp="1"/>
          </p:cNvSpPr>
          <p:nvPr>
            <p:ph type="sldNum" sz="quarter" idx="5"/>
          </p:nvPr>
        </p:nvSpPr>
        <p:spPr/>
        <p:txBody>
          <a:bodyPr/>
          <a:lstStyle/>
          <a:p>
            <a:fld id="{52346048-5C2A-4BF4-A88D-FE4945FE6311}" type="slidenum">
              <a:rPr lang="en-GB" smtClean="0"/>
              <a:t>11</a:t>
            </a:fld>
            <a:endParaRPr lang="en-GB"/>
          </a:p>
        </p:txBody>
      </p:sp>
    </p:spTree>
    <p:extLst>
      <p:ext uri="{BB962C8B-B14F-4D97-AF65-F5344CB8AC3E}">
        <p14:creationId xmlns:p14="http://schemas.microsoft.com/office/powerpoint/2010/main" val="85068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B0743-5164-FBE2-565B-D44CD79640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3071B3-DDC7-BE22-115D-B2A85B4F27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821CA5-ACA5-5C95-2D29-D87D18B0A28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146EBA2-C87C-19D8-1510-FD2F7346A862}"/>
              </a:ext>
            </a:extLst>
          </p:cNvPr>
          <p:cNvSpPr>
            <a:spLocks noGrp="1"/>
          </p:cNvSpPr>
          <p:nvPr>
            <p:ph type="sldNum" sz="quarter" idx="5"/>
          </p:nvPr>
        </p:nvSpPr>
        <p:spPr/>
        <p:txBody>
          <a:bodyPr/>
          <a:lstStyle/>
          <a:p>
            <a:fld id="{52346048-5C2A-4BF4-A88D-FE4945FE6311}" type="slidenum">
              <a:rPr lang="en-GB" smtClean="0"/>
              <a:t>12</a:t>
            </a:fld>
            <a:endParaRPr lang="en-GB"/>
          </a:p>
        </p:txBody>
      </p:sp>
    </p:spTree>
    <p:extLst>
      <p:ext uri="{BB962C8B-B14F-4D97-AF65-F5344CB8AC3E}">
        <p14:creationId xmlns:p14="http://schemas.microsoft.com/office/powerpoint/2010/main" val="35593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3C1CE-9D2D-A347-368A-24E0E9F26D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5E73C2-6266-091F-5713-013E02EA2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F70EFE-DC8E-7D3E-3BD9-C75ACBE9DE7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E5E45F6-1224-5F2E-0AC4-CA59EFE04981}"/>
              </a:ext>
            </a:extLst>
          </p:cNvPr>
          <p:cNvSpPr>
            <a:spLocks noGrp="1"/>
          </p:cNvSpPr>
          <p:nvPr>
            <p:ph type="sldNum" sz="quarter" idx="5"/>
          </p:nvPr>
        </p:nvSpPr>
        <p:spPr/>
        <p:txBody>
          <a:bodyPr/>
          <a:lstStyle/>
          <a:p>
            <a:fld id="{52346048-5C2A-4BF4-A88D-FE4945FE6311}" type="slidenum">
              <a:rPr lang="en-GB" smtClean="0"/>
              <a:t>13</a:t>
            </a:fld>
            <a:endParaRPr lang="en-GB"/>
          </a:p>
        </p:txBody>
      </p:sp>
    </p:spTree>
    <p:extLst>
      <p:ext uri="{BB962C8B-B14F-4D97-AF65-F5344CB8AC3E}">
        <p14:creationId xmlns:p14="http://schemas.microsoft.com/office/powerpoint/2010/main" val="2302519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346048-5C2A-4BF4-A88D-FE4945FE6311}" type="slidenum">
              <a:rPr lang="en-GB" smtClean="0"/>
              <a:t>14</a:t>
            </a:fld>
            <a:endParaRPr lang="en-GB"/>
          </a:p>
        </p:txBody>
      </p:sp>
    </p:spTree>
    <p:extLst>
      <p:ext uri="{BB962C8B-B14F-4D97-AF65-F5344CB8AC3E}">
        <p14:creationId xmlns:p14="http://schemas.microsoft.com/office/powerpoint/2010/main" val="2388053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5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en-US"/>
              <a:t>Click to edit Master subtitle style</a:t>
            </a:r>
          </a:p>
        </p:txBody>
      </p:sp>
      <p:sp>
        <p:nvSpPr>
          <p:cNvPr id="4" name="Date Placeholder 3"/>
          <p:cNvSpPr>
            <a:spLocks noGrp="1"/>
          </p:cNvSpPr>
          <p:nvPr>
            <p:ph type="dt" sz="half" idx="10"/>
          </p:nvPr>
        </p:nvSpPr>
        <p:spPr/>
        <p:txBody>
          <a:bodyPr/>
          <a:lstStyle/>
          <a:p>
            <a:fld id="{7DAA98B2-9B04-4C78-ACF1-39A76BC4EFF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474CAF-2140-48F3-B20B-9A7D25439664}" type="slidenum">
              <a:rPr lang="en-GB" smtClean="0"/>
              <a:t>‹#›</a:t>
            </a:fld>
            <a:endParaRPr lang="en-GB"/>
          </a:p>
        </p:txBody>
      </p:sp>
    </p:spTree>
    <p:extLst>
      <p:ext uri="{BB962C8B-B14F-4D97-AF65-F5344CB8AC3E}">
        <p14:creationId xmlns:p14="http://schemas.microsoft.com/office/powerpoint/2010/main" val="1362765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AA98B2-9B04-4C78-ACF1-39A76BC4EFF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474CAF-2140-48F3-B20B-9A7D25439664}" type="slidenum">
              <a:rPr lang="en-GB" smtClean="0"/>
              <a:t>‹#›</a:t>
            </a:fld>
            <a:endParaRPr lang="en-GB"/>
          </a:p>
        </p:txBody>
      </p:sp>
    </p:spTree>
    <p:extLst>
      <p:ext uri="{BB962C8B-B14F-4D97-AF65-F5344CB8AC3E}">
        <p14:creationId xmlns:p14="http://schemas.microsoft.com/office/powerpoint/2010/main" val="98293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AA98B2-9B04-4C78-ACF1-39A76BC4EFF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474CAF-2140-48F3-B20B-9A7D25439664}" type="slidenum">
              <a:rPr lang="en-GB" smtClean="0"/>
              <a:t>‹#›</a:t>
            </a:fld>
            <a:endParaRPr lang="en-GB"/>
          </a:p>
        </p:txBody>
      </p:sp>
    </p:spTree>
    <p:extLst>
      <p:ext uri="{BB962C8B-B14F-4D97-AF65-F5344CB8AC3E}">
        <p14:creationId xmlns:p14="http://schemas.microsoft.com/office/powerpoint/2010/main" val="1837782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AA98B2-9B04-4C78-ACF1-39A76BC4EFF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474CAF-2140-48F3-B20B-9A7D25439664}" type="slidenum">
              <a:rPr lang="en-GB" smtClean="0"/>
              <a:t>‹#›</a:t>
            </a:fld>
            <a:endParaRPr lang="en-GB"/>
          </a:p>
        </p:txBody>
      </p:sp>
    </p:spTree>
    <p:extLst>
      <p:ext uri="{BB962C8B-B14F-4D97-AF65-F5344CB8AC3E}">
        <p14:creationId xmlns:p14="http://schemas.microsoft.com/office/powerpoint/2010/main" val="3512933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5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600">
                <a:solidFill>
                  <a:schemeClr val="tx1"/>
                </a:solidFill>
              </a:defRPr>
            </a:lvl1pPr>
            <a:lvl2pPr marL="495285" indent="0">
              <a:buNone/>
              <a:defRPr sz="2167">
                <a:solidFill>
                  <a:schemeClr val="tx1">
                    <a:tint val="75000"/>
                  </a:schemeClr>
                </a:solidFill>
              </a:defRPr>
            </a:lvl2pPr>
            <a:lvl3pPr marL="990570" indent="0">
              <a:buNone/>
              <a:defRPr sz="1950">
                <a:solidFill>
                  <a:schemeClr val="tx1">
                    <a:tint val="75000"/>
                  </a:schemeClr>
                </a:solidFill>
              </a:defRPr>
            </a:lvl3pPr>
            <a:lvl4pPr marL="1485854" indent="0">
              <a:buNone/>
              <a:defRPr sz="1733">
                <a:solidFill>
                  <a:schemeClr val="tx1">
                    <a:tint val="75000"/>
                  </a:schemeClr>
                </a:solidFill>
              </a:defRPr>
            </a:lvl4pPr>
            <a:lvl5pPr marL="1981139" indent="0">
              <a:buNone/>
              <a:defRPr sz="1733">
                <a:solidFill>
                  <a:schemeClr val="tx1">
                    <a:tint val="75000"/>
                  </a:schemeClr>
                </a:solidFill>
              </a:defRPr>
            </a:lvl5pPr>
            <a:lvl6pPr marL="2476424" indent="0">
              <a:buNone/>
              <a:defRPr sz="1733">
                <a:solidFill>
                  <a:schemeClr val="tx1">
                    <a:tint val="75000"/>
                  </a:schemeClr>
                </a:solidFill>
              </a:defRPr>
            </a:lvl6pPr>
            <a:lvl7pPr marL="2971709" indent="0">
              <a:buNone/>
              <a:defRPr sz="1733">
                <a:solidFill>
                  <a:schemeClr val="tx1">
                    <a:tint val="75000"/>
                  </a:schemeClr>
                </a:solidFill>
              </a:defRPr>
            </a:lvl7pPr>
            <a:lvl8pPr marL="3466993" indent="0">
              <a:buNone/>
              <a:defRPr sz="1733">
                <a:solidFill>
                  <a:schemeClr val="tx1">
                    <a:tint val="75000"/>
                  </a:schemeClr>
                </a:solidFill>
              </a:defRPr>
            </a:lvl8pPr>
            <a:lvl9pPr marL="3962278" indent="0">
              <a:buNone/>
              <a:defRPr sz="17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AA98B2-9B04-4C78-ACF1-39A76BC4EFF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474CAF-2140-48F3-B20B-9A7D25439664}" type="slidenum">
              <a:rPr lang="en-GB" smtClean="0"/>
              <a:t>‹#›</a:t>
            </a:fld>
            <a:endParaRPr lang="en-GB"/>
          </a:p>
        </p:txBody>
      </p:sp>
    </p:spTree>
    <p:extLst>
      <p:ext uri="{BB962C8B-B14F-4D97-AF65-F5344CB8AC3E}">
        <p14:creationId xmlns:p14="http://schemas.microsoft.com/office/powerpoint/2010/main" val="1096739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AA98B2-9B04-4C78-ACF1-39A76BC4EFF1}" type="datetimeFigureOut">
              <a:rPr lang="en-GB" smtClean="0"/>
              <a:t>20/04/2026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474CAF-2140-48F3-B20B-9A7D25439664}" type="slidenum">
              <a:rPr lang="en-GB" smtClean="0"/>
              <a:t>‹#›</a:t>
            </a:fld>
            <a:endParaRPr lang="en-GB"/>
          </a:p>
        </p:txBody>
      </p:sp>
    </p:spTree>
    <p:extLst>
      <p:ext uri="{BB962C8B-B14F-4D97-AF65-F5344CB8AC3E}">
        <p14:creationId xmlns:p14="http://schemas.microsoft.com/office/powerpoint/2010/main" val="3643636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4"/>
            <a:ext cx="4190702" cy="82391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en-US"/>
              <a:t>Click to edit Master text styles</a:t>
            </a:r>
          </a:p>
        </p:txBody>
      </p:sp>
      <p:sp>
        <p:nvSpPr>
          <p:cNvPr id="4" name="Content Placeholder 3"/>
          <p:cNvSpPr>
            <a:spLocks noGrp="1"/>
          </p:cNvSpPr>
          <p:nvPr>
            <p:ph sz="half" idx="2"/>
          </p:nvPr>
        </p:nvSpPr>
        <p:spPr>
          <a:xfrm>
            <a:off x="682329" y="2505076"/>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4" y="1681164"/>
            <a:ext cx="4211340" cy="82391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en-US"/>
              <a:t>Click to edit Master text styles</a:t>
            </a:r>
          </a:p>
        </p:txBody>
      </p:sp>
      <p:sp>
        <p:nvSpPr>
          <p:cNvPr id="6" name="Content Placeholder 5"/>
          <p:cNvSpPr>
            <a:spLocks noGrp="1"/>
          </p:cNvSpPr>
          <p:nvPr>
            <p:ph sz="quarter" idx="4"/>
          </p:nvPr>
        </p:nvSpPr>
        <p:spPr>
          <a:xfrm>
            <a:off x="5014914" y="2505076"/>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AA98B2-9B04-4C78-ACF1-39A76BC4EFF1}" type="datetimeFigureOut">
              <a:rPr lang="en-GB" smtClean="0"/>
              <a:t>20/04/2026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474CAF-2140-48F3-B20B-9A7D25439664}" type="slidenum">
              <a:rPr lang="en-GB" smtClean="0"/>
              <a:t>‹#›</a:t>
            </a:fld>
            <a:endParaRPr lang="en-GB"/>
          </a:p>
        </p:txBody>
      </p:sp>
    </p:spTree>
    <p:extLst>
      <p:ext uri="{BB962C8B-B14F-4D97-AF65-F5344CB8AC3E}">
        <p14:creationId xmlns:p14="http://schemas.microsoft.com/office/powerpoint/2010/main" val="2791855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AA98B2-9B04-4C78-ACF1-39A76BC4EFF1}" type="datetimeFigureOut">
              <a:rPr lang="en-GB" smtClean="0"/>
              <a:t>20/04/2026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474CAF-2140-48F3-B20B-9A7D25439664}" type="slidenum">
              <a:rPr lang="en-GB" smtClean="0"/>
              <a:t>‹#›</a:t>
            </a:fld>
            <a:endParaRPr lang="en-GB"/>
          </a:p>
        </p:txBody>
      </p:sp>
    </p:spTree>
    <p:extLst>
      <p:ext uri="{BB962C8B-B14F-4D97-AF65-F5344CB8AC3E}">
        <p14:creationId xmlns:p14="http://schemas.microsoft.com/office/powerpoint/2010/main" val="2609894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A98B2-9B04-4C78-ACF1-39A76BC4EFF1}" type="datetimeFigureOut">
              <a:rPr lang="en-GB" smtClean="0"/>
              <a:t>20/04/2026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474CAF-2140-48F3-B20B-9A7D25439664}" type="slidenum">
              <a:rPr lang="en-GB" smtClean="0"/>
              <a:t>‹#›</a:t>
            </a:fld>
            <a:endParaRPr lang="en-GB"/>
          </a:p>
        </p:txBody>
      </p:sp>
    </p:spTree>
    <p:extLst>
      <p:ext uri="{BB962C8B-B14F-4D97-AF65-F5344CB8AC3E}">
        <p14:creationId xmlns:p14="http://schemas.microsoft.com/office/powerpoint/2010/main" val="4088791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4" cy="1600200"/>
          </a:xfrm>
        </p:spPr>
        <p:txBody>
          <a:bodyPr anchor="b"/>
          <a:lstStyle>
            <a:lvl1pPr>
              <a:defRPr sz="3467"/>
            </a:lvl1pPr>
          </a:lstStyle>
          <a:p>
            <a:r>
              <a:rPr lang="en-US"/>
              <a:t>Click to edit Master title style</a:t>
            </a:r>
          </a:p>
        </p:txBody>
      </p:sp>
      <p:sp>
        <p:nvSpPr>
          <p:cNvPr id="3" name="Content Placeholder 2"/>
          <p:cNvSpPr>
            <a:spLocks noGrp="1"/>
          </p:cNvSpPr>
          <p:nvPr>
            <p:ph idx="1"/>
          </p:nvPr>
        </p:nvSpPr>
        <p:spPr>
          <a:xfrm>
            <a:off x="4211341" y="987427"/>
            <a:ext cx="5014913" cy="4873625"/>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4" cy="3811588"/>
          </a:xfrm>
        </p:spPr>
        <p:txBody>
          <a:bodyPr/>
          <a:lstStyle>
            <a:lvl1pPr marL="0" indent="0">
              <a:buNone/>
              <a:defRPr sz="1733"/>
            </a:lvl1pPr>
            <a:lvl2pPr marL="495285" indent="0">
              <a:buNone/>
              <a:defRPr sz="1517"/>
            </a:lvl2pPr>
            <a:lvl3pPr marL="990570" indent="0">
              <a:buNone/>
              <a:defRPr sz="1300"/>
            </a:lvl3pPr>
            <a:lvl4pPr marL="1485854" indent="0">
              <a:buNone/>
              <a:defRPr sz="1083"/>
            </a:lvl4pPr>
            <a:lvl5pPr marL="1981139" indent="0">
              <a:buNone/>
              <a:defRPr sz="1083"/>
            </a:lvl5pPr>
            <a:lvl6pPr marL="2476424" indent="0">
              <a:buNone/>
              <a:defRPr sz="1083"/>
            </a:lvl6pPr>
            <a:lvl7pPr marL="2971709" indent="0">
              <a:buNone/>
              <a:defRPr sz="1083"/>
            </a:lvl7pPr>
            <a:lvl8pPr marL="3466993" indent="0">
              <a:buNone/>
              <a:defRPr sz="1083"/>
            </a:lvl8pPr>
            <a:lvl9pPr marL="3962278" indent="0">
              <a:buNone/>
              <a:defRPr sz="1083"/>
            </a:lvl9pPr>
          </a:lstStyle>
          <a:p>
            <a:pPr lvl="0"/>
            <a:r>
              <a:rPr lang="en-US"/>
              <a:t>Click to edit Master text styles</a:t>
            </a:r>
          </a:p>
        </p:txBody>
      </p:sp>
      <p:sp>
        <p:nvSpPr>
          <p:cNvPr id="5" name="Date Placeholder 4"/>
          <p:cNvSpPr>
            <a:spLocks noGrp="1"/>
          </p:cNvSpPr>
          <p:nvPr>
            <p:ph type="dt" sz="half" idx="10"/>
          </p:nvPr>
        </p:nvSpPr>
        <p:spPr/>
        <p:txBody>
          <a:bodyPr/>
          <a:lstStyle/>
          <a:p>
            <a:fld id="{7DAA98B2-9B04-4C78-ACF1-39A76BC4EFF1}" type="datetimeFigureOut">
              <a:rPr lang="en-GB" smtClean="0"/>
              <a:t>20/04/2026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474CAF-2140-48F3-B20B-9A7D25439664}" type="slidenum">
              <a:rPr lang="en-GB" smtClean="0"/>
              <a:t>‹#›</a:t>
            </a:fld>
            <a:endParaRPr lang="en-GB"/>
          </a:p>
        </p:txBody>
      </p:sp>
    </p:spTree>
    <p:extLst>
      <p:ext uri="{BB962C8B-B14F-4D97-AF65-F5344CB8AC3E}">
        <p14:creationId xmlns:p14="http://schemas.microsoft.com/office/powerpoint/2010/main" val="2634195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4" cy="1600200"/>
          </a:xfrm>
        </p:spPr>
        <p:txBody>
          <a:bodyPr anchor="b"/>
          <a:lstStyle>
            <a:lvl1pPr>
              <a:defRPr sz="3467"/>
            </a:lvl1pPr>
          </a:lstStyle>
          <a:p>
            <a:r>
              <a:rPr lang="en-US"/>
              <a:t>Click to edit Master title style</a:t>
            </a:r>
          </a:p>
        </p:txBody>
      </p:sp>
      <p:sp>
        <p:nvSpPr>
          <p:cNvPr id="3" name="Picture Placeholder 2"/>
          <p:cNvSpPr>
            <a:spLocks noGrp="1" noChangeAspect="1"/>
          </p:cNvSpPr>
          <p:nvPr>
            <p:ph type="pic" idx="1"/>
          </p:nvPr>
        </p:nvSpPr>
        <p:spPr>
          <a:xfrm>
            <a:off x="4211341" y="987427"/>
            <a:ext cx="5014913" cy="4873625"/>
          </a:xfrm>
        </p:spPr>
        <p:txBody>
          <a:bodyPr anchor="t"/>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r>
              <a:rPr lang="en-US"/>
              <a:t>Click icon to add picture</a:t>
            </a:r>
          </a:p>
        </p:txBody>
      </p:sp>
      <p:sp>
        <p:nvSpPr>
          <p:cNvPr id="4" name="Text Placeholder 3"/>
          <p:cNvSpPr>
            <a:spLocks noGrp="1"/>
          </p:cNvSpPr>
          <p:nvPr>
            <p:ph type="body" sz="half" idx="2"/>
          </p:nvPr>
        </p:nvSpPr>
        <p:spPr>
          <a:xfrm>
            <a:off x="682328" y="2057400"/>
            <a:ext cx="3194944" cy="3811588"/>
          </a:xfrm>
        </p:spPr>
        <p:txBody>
          <a:bodyPr/>
          <a:lstStyle>
            <a:lvl1pPr marL="0" indent="0">
              <a:buNone/>
              <a:defRPr sz="1733"/>
            </a:lvl1pPr>
            <a:lvl2pPr marL="495285" indent="0">
              <a:buNone/>
              <a:defRPr sz="1517"/>
            </a:lvl2pPr>
            <a:lvl3pPr marL="990570" indent="0">
              <a:buNone/>
              <a:defRPr sz="1300"/>
            </a:lvl3pPr>
            <a:lvl4pPr marL="1485854" indent="0">
              <a:buNone/>
              <a:defRPr sz="1083"/>
            </a:lvl4pPr>
            <a:lvl5pPr marL="1981139" indent="0">
              <a:buNone/>
              <a:defRPr sz="1083"/>
            </a:lvl5pPr>
            <a:lvl6pPr marL="2476424" indent="0">
              <a:buNone/>
              <a:defRPr sz="1083"/>
            </a:lvl6pPr>
            <a:lvl7pPr marL="2971709" indent="0">
              <a:buNone/>
              <a:defRPr sz="1083"/>
            </a:lvl7pPr>
            <a:lvl8pPr marL="3466993" indent="0">
              <a:buNone/>
              <a:defRPr sz="1083"/>
            </a:lvl8pPr>
            <a:lvl9pPr marL="3962278" indent="0">
              <a:buNone/>
              <a:defRPr sz="1083"/>
            </a:lvl9pPr>
          </a:lstStyle>
          <a:p>
            <a:pPr lvl="0"/>
            <a:r>
              <a:rPr lang="en-US"/>
              <a:t>Click to edit Master text styles</a:t>
            </a:r>
          </a:p>
        </p:txBody>
      </p:sp>
      <p:sp>
        <p:nvSpPr>
          <p:cNvPr id="5" name="Date Placeholder 4"/>
          <p:cNvSpPr>
            <a:spLocks noGrp="1"/>
          </p:cNvSpPr>
          <p:nvPr>
            <p:ph type="dt" sz="half" idx="10"/>
          </p:nvPr>
        </p:nvSpPr>
        <p:spPr/>
        <p:txBody>
          <a:bodyPr/>
          <a:lstStyle/>
          <a:p>
            <a:fld id="{7DAA98B2-9B04-4C78-ACF1-39A76BC4EFF1}" type="datetimeFigureOut">
              <a:rPr lang="en-GB" smtClean="0"/>
              <a:t>20/04/2026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474CAF-2140-48F3-B20B-9A7D25439664}" type="slidenum">
              <a:rPr lang="en-GB" smtClean="0"/>
              <a:t>‹#›</a:t>
            </a:fld>
            <a:endParaRPr lang="en-GB"/>
          </a:p>
        </p:txBody>
      </p:sp>
    </p:spTree>
    <p:extLst>
      <p:ext uri="{BB962C8B-B14F-4D97-AF65-F5344CB8AC3E}">
        <p14:creationId xmlns:p14="http://schemas.microsoft.com/office/powerpoint/2010/main" val="11490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300">
                <a:solidFill>
                  <a:schemeClr val="tx1">
                    <a:tint val="75000"/>
                  </a:schemeClr>
                </a:solidFill>
              </a:defRPr>
            </a:lvl1pPr>
          </a:lstStyle>
          <a:p>
            <a:fld id="{7DAA98B2-9B04-4C78-ACF1-39A76BC4EFF1}" type="datetimeFigureOut">
              <a:rPr lang="en-GB" smtClean="0"/>
              <a:t>20/04/2026</a:t>
            </a:fld>
            <a:endParaRPr lang="en-GB"/>
          </a:p>
        </p:txBody>
      </p:sp>
      <p:sp>
        <p:nvSpPr>
          <p:cNvPr id="5" name="Footer Placeholder 4"/>
          <p:cNvSpPr>
            <a:spLocks noGrp="1"/>
          </p:cNvSpPr>
          <p:nvPr>
            <p:ph type="ftr" sz="quarter" idx="3"/>
          </p:nvPr>
        </p:nvSpPr>
        <p:spPr>
          <a:xfrm>
            <a:off x="3281364" y="6356352"/>
            <a:ext cx="3343275"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53474CAF-2140-48F3-B20B-9A7D25439664}" type="slidenum">
              <a:rPr lang="en-GB" smtClean="0"/>
              <a:t>‹#›</a:t>
            </a:fld>
            <a:endParaRPr lang="en-GB"/>
          </a:p>
        </p:txBody>
      </p:sp>
    </p:spTree>
    <p:extLst>
      <p:ext uri="{BB962C8B-B14F-4D97-AF65-F5344CB8AC3E}">
        <p14:creationId xmlns:p14="http://schemas.microsoft.com/office/powerpoint/2010/main" val="17116057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90570" rtl="0" eaLnBrk="1" latinLnBrk="0" hangingPunct="1">
        <a:lnSpc>
          <a:spcPct val="90000"/>
        </a:lnSpc>
        <a:spcBef>
          <a:spcPct val="0"/>
        </a:spcBef>
        <a:buNone/>
        <a:defRPr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localofferbirmingham.co.uk/online-ordinarily-available-guid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D1200-1964-3570-896E-58388BBF9D64}"/>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3A873BF1-7C52-C16A-05E7-061D648D0C08}"/>
              </a:ext>
            </a:extLst>
          </p:cNvPr>
          <p:cNvSpPr>
            <a:spLocks noGrp="1" noRot="1" noMove="1" noResize="1" noEditPoints="1" noAdjustHandles="1" noChangeArrowheads="1" noChangeShapeType="1"/>
          </p:cNvSpPr>
          <p:nvPr/>
        </p:nvSpPr>
        <p:spPr>
          <a:xfrm>
            <a:off x="-39000" y="6315127"/>
            <a:ext cx="9984000" cy="537580"/>
          </a:xfrm>
          <a:prstGeom prst="rect">
            <a:avLst/>
          </a:prstGeom>
          <a:solidFill>
            <a:srgbClr val="7E39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a:solidFill>
                <a:prstClr val="white"/>
              </a:solidFill>
              <a:latin typeface="Calibri" panose="020F0502020204030204"/>
            </a:endParaRPr>
          </a:p>
        </p:txBody>
      </p:sp>
      <p:pic>
        <p:nvPicPr>
          <p:cNvPr id="1024" name="Picture 1023">
            <a:extLst>
              <a:ext uri="{FF2B5EF4-FFF2-40B4-BE49-F238E27FC236}">
                <a16:creationId xmlns:a16="http://schemas.microsoft.com/office/drawing/2014/main" id="{7D2B9DF9-A6FC-5DD6-327C-054648E635A8}"/>
              </a:ext>
            </a:extLst>
          </p:cNvPr>
          <p:cNvPicPr>
            <a:picLocks noGrp="1" noRot="1" noMove="1" noResize="1" noEditPoints="1" noAdjustHandles="1" noChangeArrowheads="1" noChangeShapeType="1" noCrop="1"/>
          </p:cNvPicPr>
          <p:nvPr/>
        </p:nvPicPr>
        <p:blipFill rotWithShape="1">
          <a:blip r:embed="rId3"/>
          <a:srcRect l="3729" t="75852" r="69817" b="4889"/>
          <a:stretch/>
        </p:blipFill>
        <p:spPr>
          <a:xfrm>
            <a:off x="75521" y="6351957"/>
            <a:ext cx="909999" cy="463920"/>
          </a:xfrm>
          <a:prstGeom prst="rect">
            <a:avLst/>
          </a:prstGeom>
        </p:spPr>
      </p:pic>
      <p:sp>
        <p:nvSpPr>
          <p:cNvPr id="1026" name="TextBox 1025">
            <a:extLst>
              <a:ext uri="{FF2B5EF4-FFF2-40B4-BE49-F238E27FC236}">
                <a16:creationId xmlns:a16="http://schemas.microsoft.com/office/drawing/2014/main" id="{3A210122-8703-D206-463C-34311F64BDB7}"/>
              </a:ext>
            </a:extLst>
          </p:cNvPr>
          <p:cNvSpPr txBox="1">
            <a:spLocks noGrp="1" noRot="1" noMove="1" noResize="1" noEditPoints="1" noAdjustHandles="1" noChangeArrowheads="1" noChangeShapeType="1"/>
          </p:cNvSpPr>
          <p:nvPr/>
        </p:nvSpPr>
        <p:spPr>
          <a:xfrm>
            <a:off x="1530082" y="6383862"/>
            <a:ext cx="8057546" cy="400110"/>
          </a:xfrm>
          <a:prstGeom prst="rect">
            <a:avLst/>
          </a:prstGeom>
          <a:noFill/>
        </p:spPr>
        <p:txBody>
          <a:bodyPr wrap="square">
            <a:spAutoFit/>
          </a:bodyPr>
          <a:lstStyle/>
          <a:p>
            <a:pPr algn="ctr" defTabSz="660380"/>
            <a:r>
              <a:rPr lang="en-GB" sz="2000" b="1" kern="100" dirty="0">
                <a:solidFill>
                  <a:prstClr val="white"/>
                </a:solidFill>
                <a:latin typeface="Avenir Next LT Pro" panose="020B0504020202020204" pitchFamily="34" charset="0"/>
                <a:ea typeface="Calibri" panose="020F0502020204030204" pitchFamily="34" charset="0"/>
                <a:cs typeface="Times New Roman" panose="02020603050405020304" pitchFamily="18" charset="0"/>
              </a:rPr>
              <a:t>Birmingham’s Ordinarily Available Guidance (OAG)</a:t>
            </a:r>
            <a:endParaRPr lang="en-GB" sz="2000" dirty="0">
              <a:solidFill>
                <a:prstClr val="white"/>
              </a:solidFill>
              <a:latin typeface="Calibri" panose="020F0502020204030204"/>
            </a:endParaRPr>
          </a:p>
        </p:txBody>
      </p:sp>
      <p:grpSp>
        <p:nvGrpSpPr>
          <p:cNvPr id="28" name="Group 27">
            <a:extLst>
              <a:ext uri="{FF2B5EF4-FFF2-40B4-BE49-F238E27FC236}">
                <a16:creationId xmlns:a16="http://schemas.microsoft.com/office/drawing/2014/main" id="{9BCA4BFB-6E35-46E9-3E03-077AFF13666B}"/>
              </a:ext>
            </a:extLst>
          </p:cNvPr>
          <p:cNvGrpSpPr>
            <a:grpSpLocks noGrp="1" noUngrp="1" noRot="1" noMove="1" noResize="1"/>
          </p:cNvGrpSpPr>
          <p:nvPr/>
        </p:nvGrpSpPr>
        <p:grpSpPr>
          <a:xfrm>
            <a:off x="107629" y="82337"/>
            <a:ext cx="9686766" cy="6089863"/>
            <a:chOff x="156209" y="82336"/>
            <a:chExt cx="9443599" cy="1635008"/>
          </a:xfrm>
        </p:grpSpPr>
        <p:sp>
          <p:nvSpPr>
            <p:cNvPr id="6" name="Rectangle: Rounded Corners 5">
              <a:extLst>
                <a:ext uri="{FF2B5EF4-FFF2-40B4-BE49-F238E27FC236}">
                  <a16:creationId xmlns:a16="http://schemas.microsoft.com/office/drawing/2014/main" id="{AC76185F-DC34-563F-761F-E2F72197081B}"/>
                </a:ext>
              </a:extLst>
            </p:cNvPr>
            <p:cNvSpPr>
              <a:spLocks noGrp="1" noRot="1" noMove="1" noResize="1" noEditPoints="1" noAdjustHandles="1" noChangeArrowheads="1" noChangeShapeType="1"/>
            </p:cNvSpPr>
            <p:nvPr/>
          </p:nvSpPr>
          <p:spPr>
            <a:xfrm>
              <a:off x="156209" y="82336"/>
              <a:ext cx="9443599" cy="1000930"/>
            </a:xfrm>
            <a:prstGeom prst="roundRect">
              <a:avLst>
                <a:gd name="adj" fmla="val 9829"/>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400" dirty="0">
                <a:solidFill>
                  <a:srgbClr val="7030A0"/>
                </a:solidFill>
                <a:latin typeface="Calibri" panose="020F0502020204030204"/>
              </a:endParaRPr>
            </a:p>
          </p:txBody>
        </p:sp>
        <p:sp>
          <p:nvSpPr>
            <p:cNvPr id="7" name="Rectangle: Rounded Corners 6">
              <a:extLst>
                <a:ext uri="{FF2B5EF4-FFF2-40B4-BE49-F238E27FC236}">
                  <a16:creationId xmlns:a16="http://schemas.microsoft.com/office/drawing/2014/main" id="{0AC2487D-3DCD-0481-CD5F-1F4BF1AA6F14}"/>
                </a:ext>
              </a:extLst>
            </p:cNvPr>
            <p:cNvSpPr>
              <a:spLocks noGrp="1" noRot="1" noMove="1" noResize="1" noEditPoints="1" noAdjustHandles="1" noChangeArrowheads="1" noChangeShapeType="1"/>
            </p:cNvSpPr>
            <p:nvPr/>
          </p:nvSpPr>
          <p:spPr>
            <a:xfrm>
              <a:off x="156209" y="287319"/>
              <a:ext cx="9443599" cy="1430025"/>
            </a:xfrm>
            <a:prstGeom prst="roundRect">
              <a:avLst>
                <a:gd name="adj" fmla="val 0"/>
              </a:avLst>
            </a:prstGeom>
            <a:solidFill>
              <a:schemeClr val="accent6">
                <a:lumMod val="20000"/>
                <a:lumOff val="80000"/>
              </a:schemeClr>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60380"/>
              <a:endParaRPr lang="en-GB" sz="2000">
                <a:solidFill>
                  <a:srgbClr val="7030A0"/>
                </a:solidFill>
                <a:latin typeface="Calibri" panose="020F0502020204030204"/>
              </a:endParaRPr>
            </a:p>
          </p:txBody>
        </p:sp>
        <p:sp>
          <p:nvSpPr>
            <p:cNvPr id="9" name="TextBox 8">
              <a:extLst>
                <a:ext uri="{FF2B5EF4-FFF2-40B4-BE49-F238E27FC236}">
                  <a16:creationId xmlns:a16="http://schemas.microsoft.com/office/drawing/2014/main" id="{60E03711-5214-71A6-FA4E-0DFF241E0C31}"/>
                </a:ext>
              </a:extLst>
            </p:cNvPr>
            <p:cNvSpPr txBox="1">
              <a:spLocks noGrp="1" noRot="1" noMove="1" noResize="1" noEditPoints="1" noAdjustHandles="1" noChangeArrowheads="1" noChangeShapeType="1"/>
            </p:cNvSpPr>
            <p:nvPr/>
          </p:nvSpPr>
          <p:spPr>
            <a:xfrm>
              <a:off x="156209" y="132002"/>
              <a:ext cx="9433152" cy="106129"/>
            </a:xfrm>
            <a:prstGeom prst="rect">
              <a:avLst/>
            </a:prstGeom>
            <a:noFill/>
          </p:spPr>
          <p:txBody>
            <a:bodyPr wrap="square">
              <a:spAutoFit/>
            </a:bodyPr>
            <a:lstStyle/>
            <a:p>
              <a:pPr algn="ctr" defTabSz="660380"/>
              <a:r>
                <a:rPr lang="en-GB" sz="2000" b="1" kern="100" dirty="0">
                  <a:solidFill>
                    <a:prstClr val="black">
                      <a:lumMod val="85000"/>
                      <a:lumOff val="15000"/>
                    </a:prstClr>
                  </a:solidFill>
                  <a:latin typeface="Avenir Next LT Pro" panose="020B0504020202020204" pitchFamily="34" charset="0"/>
                  <a:ea typeface="Calibri" panose="020F0502020204030204" pitchFamily="34" charset="0"/>
                  <a:cs typeface="Times New Roman" panose="02020603050405020304" pitchFamily="18" charset="0"/>
                </a:rPr>
                <a:t>Using The OAG In Your School – Information for School Leaders</a:t>
              </a:r>
              <a:endParaRPr lang="en-GB" sz="2000" dirty="0">
                <a:solidFill>
                  <a:prstClr val="black">
                    <a:lumMod val="85000"/>
                    <a:lumOff val="15000"/>
                  </a:prstClr>
                </a:solidFill>
              </a:endParaRPr>
            </a:p>
          </p:txBody>
        </p:sp>
        <p:sp>
          <p:nvSpPr>
            <p:cNvPr id="27" name="Rectangle 26">
              <a:extLst>
                <a:ext uri="{FF2B5EF4-FFF2-40B4-BE49-F238E27FC236}">
                  <a16:creationId xmlns:a16="http://schemas.microsoft.com/office/drawing/2014/main" id="{8E0F1867-B867-A840-5798-A6653E5D707E}"/>
                </a:ext>
              </a:extLst>
            </p:cNvPr>
            <p:cNvSpPr>
              <a:spLocks noGrp="1" noRot="1" noMove="1" noResize="1" noEditPoints="1" noAdjustHandles="1" noChangeArrowheads="1" noChangeShapeType="1"/>
            </p:cNvSpPr>
            <p:nvPr/>
          </p:nvSpPr>
          <p:spPr>
            <a:xfrm>
              <a:off x="241126" y="661728"/>
              <a:ext cx="9348236" cy="8364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lnSpc>
                  <a:spcPts val="1700"/>
                </a:lnSpc>
              </a:pPr>
              <a:r>
                <a:rPr lang="en-GB" sz="2800" dirty="0">
                  <a:solidFill>
                    <a:prstClr val="black"/>
                  </a:solidFill>
                  <a:latin typeface="Avenir Next LT Pro" panose="020B0504020202020204" pitchFamily="34" charset="0"/>
                </a:rPr>
                <a:t>Slides to share with leaders:</a:t>
              </a:r>
            </a:p>
          </p:txBody>
        </p:sp>
      </p:grpSp>
    </p:spTree>
    <p:extLst>
      <p:ext uri="{BB962C8B-B14F-4D97-AF65-F5344CB8AC3E}">
        <p14:creationId xmlns:p14="http://schemas.microsoft.com/office/powerpoint/2010/main" val="2314695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B543B-3CBC-F5BC-4ADE-E71A8A325A6E}"/>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DC55F2B2-030D-5924-5D0B-42809DC42B8C}"/>
              </a:ext>
            </a:extLst>
          </p:cNvPr>
          <p:cNvGrpSpPr/>
          <p:nvPr/>
        </p:nvGrpSpPr>
        <p:grpSpPr>
          <a:xfrm>
            <a:off x="273000" y="279000"/>
            <a:ext cx="9360000" cy="6300000"/>
            <a:chOff x="167916" y="3599448"/>
            <a:chExt cx="3154348" cy="2907993"/>
          </a:xfrm>
        </p:grpSpPr>
        <p:sp>
          <p:nvSpPr>
            <p:cNvPr id="9" name="Rectangle: Rounded Corners 8">
              <a:extLst>
                <a:ext uri="{FF2B5EF4-FFF2-40B4-BE49-F238E27FC236}">
                  <a16:creationId xmlns:a16="http://schemas.microsoft.com/office/drawing/2014/main" id="{8EF6A636-C46D-270F-A469-E1F5E557620E}"/>
                </a:ext>
              </a:extLst>
            </p:cNvPr>
            <p:cNvSpPr>
              <a:spLocks/>
            </p:cNvSpPr>
            <p:nvPr/>
          </p:nvSpPr>
          <p:spPr>
            <a:xfrm>
              <a:off x="167916" y="3599448"/>
              <a:ext cx="3154209" cy="2230581"/>
            </a:xfrm>
            <a:prstGeom prst="roundRect">
              <a:avLst>
                <a:gd name="adj" fmla="val 6550"/>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975"/>
                </a:spcAft>
              </a:pPr>
              <a:endParaRPr lang="en-GB" sz="2925">
                <a:solidFill>
                  <a:srgbClr val="7030A0"/>
                </a:solidFill>
              </a:endParaRPr>
            </a:p>
          </p:txBody>
        </p:sp>
        <p:sp>
          <p:nvSpPr>
            <p:cNvPr id="10" name="Rectangle: Rounded Corners 9">
              <a:extLst>
                <a:ext uri="{FF2B5EF4-FFF2-40B4-BE49-F238E27FC236}">
                  <a16:creationId xmlns:a16="http://schemas.microsoft.com/office/drawing/2014/main" id="{D576DBCB-2EF6-DDC7-8A48-4A171E6AAF2A}"/>
                </a:ext>
              </a:extLst>
            </p:cNvPr>
            <p:cNvSpPr>
              <a:spLocks/>
            </p:cNvSpPr>
            <p:nvPr/>
          </p:nvSpPr>
          <p:spPr>
            <a:xfrm>
              <a:off x="167916" y="3962775"/>
              <a:ext cx="3154348" cy="2544666"/>
            </a:xfrm>
            <a:prstGeom prst="roundRect">
              <a:avLst>
                <a:gd name="adj" fmla="val 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975"/>
                </a:spcAft>
              </a:pPr>
              <a:endParaRPr lang="en-GB" sz="2925">
                <a:solidFill>
                  <a:srgbClr val="7030A0"/>
                </a:solidFill>
              </a:endParaRPr>
            </a:p>
          </p:txBody>
        </p:sp>
        <p:sp>
          <p:nvSpPr>
            <p:cNvPr id="11" name="TextBox 10">
              <a:extLst>
                <a:ext uri="{FF2B5EF4-FFF2-40B4-BE49-F238E27FC236}">
                  <a16:creationId xmlns:a16="http://schemas.microsoft.com/office/drawing/2014/main" id="{D5CD0497-BECF-0495-4B63-A7E0670C4F6F}"/>
                </a:ext>
              </a:extLst>
            </p:cNvPr>
            <p:cNvSpPr txBox="1">
              <a:spLocks/>
            </p:cNvSpPr>
            <p:nvPr/>
          </p:nvSpPr>
          <p:spPr>
            <a:xfrm>
              <a:off x="210285" y="3651326"/>
              <a:ext cx="3081499" cy="241511"/>
            </a:xfrm>
            <a:prstGeom prst="rect">
              <a:avLst/>
            </a:prstGeom>
            <a:noFill/>
          </p:spPr>
          <p:txBody>
            <a:bodyPr wrap="square" lIns="29250" rIns="29250">
              <a:spAutoFit/>
            </a:bodyPr>
            <a:lstStyle/>
            <a:p>
              <a:pPr algn="ctr">
                <a:spcAft>
                  <a:spcPts val="975"/>
                </a:spcAft>
              </a:pPr>
              <a:r>
                <a:rPr lang="en-GB" sz="2800" b="1" kern="100" dirty="0">
                  <a:solidFill>
                    <a:schemeClr val="tx1">
                      <a:lumMod val="85000"/>
                      <a:lumOff val="15000"/>
                    </a:schemeClr>
                  </a:solidFill>
                  <a:latin typeface="Avenir Next LT Pro" panose="020B0504020202020204" pitchFamily="34" charset="0"/>
                  <a:ea typeface="Calibri" panose="020F0502020204030204" pitchFamily="34" charset="0"/>
                  <a:cs typeface="Times New Roman" panose="02020603050405020304" pitchFamily="18" charset="0"/>
                </a:rPr>
                <a:t>What does this mean for your child?</a:t>
              </a:r>
              <a:endParaRPr lang="en-GB" sz="2800" dirty="0"/>
            </a:p>
          </p:txBody>
        </p:sp>
        <p:sp>
          <p:nvSpPr>
            <p:cNvPr id="12" name="Rectangle 11">
              <a:extLst>
                <a:ext uri="{FF2B5EF4-FFF2-40B4-BE49-F238E27FC236}">
                  <a16:creationId xmlns:a16="http://schemas.microsoft.com/office/drawing/2014/main" id="{2282FC18-7E94-529E-C25A-959FD5276830}"/>
                </a:ext>
              </a:extLst>
            </p:cNvPr>
            <p:cNvSpPr>
              <a:spLocks/>
            </p:cNvSpPr>
            <p:nvPr/>
          </p:nvSpPr>
          <p:spPr>
            <a:xfrm>
              <a:off x="210285" y="3974279"/>
              <a:ext cx="3081499" cy="24494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58500" tIns="29250" rIns="58500" bIns="29250" rtlCol="0" anchor="ctr"/>
            <a:lstStyle/>
            <a:p>
              <a:pPr>
                <a:lnSpc>
                  <a:spcPct val="130000"/>
                </a:lnSpc>
                <a:spcAft>
                  <a:spcPts val="1463"/>
                </a:spcAft>
              </a:pPr>
              <a:r>
                <a:rPr lang="en-GB" sz="2400" b="1" dirty="0">
                  <a:solidFill>
                    <a:schemeClr val="tx1"/>
                  </a:solidFill>
                  <a:latin typeface="Avenir Next LT Pro" panose="020B0504020202020204" pitchFamily="34" charset="0"/>
                </a:rPr>
                <a:t>It means that schools are expected to:</a:t>
              </a:r>
            </a:p>
            <a:p>
              <a:pPr marL="371475" indent="-371475">
                <a:lnSpc>
                  <a:spcPct val="130000"/>
                </a:lnSpc>
                <a:spcAft>
                  <a:spcPts val="1463"/>
                </a:spcAft>
                <a:buFont typeface="Arial" panose="020B0604020202020204" pitchFamily="34" charset="0"/>
                <a:buChar char="•"/>
              </a:pPr>
              <a:r>
                <a:rPr lang="en-GB" sz="2400" dirty="0">
                  <a:solidFill>
                    <a:schemeClr val="tx1"/>
                  </a:solidFill>
                  <a:latin typeface="Avenir Next LT Pro" panose="020B0504020202020204" pitchFamily="34" charset="0"/>
                </a:rPr>
                <a:t>notice when a child is finding things difficult</a:t>
              </a:r>
            </a:p>
            <a:p>
              <a:pPr marL="371475" indent="-371475">
                <a:lnSpc>
                  <a:spcPct val="130000"/>
                </a:lnSpc>
                <a:spcAft>
                  <a:spcPts val="1463"/>
                </a:spcAft>
                <a:buFont typeface="Arial" panose="020B0604020202020204" pitchFamily="34" charset="0"/>
                <a:buChar char="•"/>
              </a:pPr>
              <a:r>
                <a:rPr lang="en-GB" sz="2400" dirty="0">
                  <a:solidFill>
                    <a:schemeClr val="tx1"/>
                  </a:solidFill>
                  <a:latin typeface="Avenir Next LT Pro" panose="020B0504020202020204" pitchFamily="34" charset="0"/>
                </a:rPr>
                <a:t>adapt teaching and routines to remove barriers</a:t>
              </a:r>
            </a:p>
            <a:p>
              <a:pPr marL="371475" indent="-371475">
                <a:lnSpc>
                  <a:spcPct val="130000"/>
                </a:lnSpc>
                <a:spcAft>
                  <a:spcPts val="1463"/>
                </a:spcAft>
                <a:buFont typeface="Arial" panose="020B0604020202020204" pitchFamily="34" charset="0"/>
                <a:buChar char="•"/>
              </a:pPr>
              <a:r>
                <a:rPr lang="en-GB" sz="2400" dirty="0">
                  <a:solidFill>
                    <a:schemeClr val="tx1"/>
                  </a:solidFill>
                  <a:latin typeface="Avenir Next LT Pro" panose="020B0504020202020204" pitchFamily="34" charset="0"/>
                </a:rPr>
                <a:t>put support in place without waiting for things to get worse</a:t>
              </a:r>
            </a:p>
            <a:p>
              <a:pPr marL="371475" indent="-371475">
                <a:lnSpc>
                  <a:spcPct val="130000"/>
                </a:lnSpc>
                <a:spcAft>
                  <a:spcPts val="1463"/>
                </a:spcAft>
                <a:buFont typeface="Arial" panose="020B0604020202020204" pitchFamily="34" charset="0"/>
                <a:buChar char="•"/>
              </a:pPr>
              <a:r>
                <a:rPr lang="en-GB" sz="2400" dirty="0">
                  <a:solidFill>
                    <a:schemeClr val="tx1"/>
                  </a:solidFill>
                  <a:latin typeface="Avenir Next LT Pro" panose="020B0504020202020204" pitchFamily="34" charset="0"/>
                </a:rPr>
                <a:t>work in partnership with you</a:t>
              </a:r>
            </a:p>
            <a:p>
              <a:pPr marL="371475" indent="-371475">
                <a:lnSpc>
                  <a:spcPct val="130000"/>
                </a:lnSpc>
                <a:spcAft>
                  <a:spcPts val="1463"/>
                </a:spcAft>
                <a:buFont typeface="Arial" panose="020B0604020202020204" pitchFamily="34" charset="0"/>
                <a:buChar char="•"/>
              </a:pPr>
              <a:r>
                <a:rPr lang="en-GB" sz="2400" dirty="0">
                  <a:solidFill>
                    <a:schemeClr val="tx1"/>
                  </a:solidFill>
                  <a:latin typeface="Avenir Next LT Pro" panose="020B0504020202020204" pitchFamily="34" charset="0"/>
                </a:rPr>
                <a:t>Your child does not need a diagnosis or formal plan for this support to begin.</a:t>
              </a:r>
            </a:p>
          </p:txBody>
        </p:sp>
      </p:grpSp>
    </p:spTree>
    <p:extLst>
      <p:ext uri="{BB962C8B-B14F-4D97-AF65-F5344CB8AC3E}">
        <p14:creationId xmlns:p14="http://schemas.microsoft.com/office/powerpoint/2010/main" val="283103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B701C-C1D0-DE28-5C7C-473E89F8EBAD}"/>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04FCD05E-7EF8-EEE3-AA20-C5EAB93E6381}"/>
              </a:ext>
            </a:extLst>
          </p:cNvPr>
          <p:cNvGrpSpPr/>
          <p:nvPr/>
        </p:nvGrpSpPr>
        <p:grpSpPr>
          <a:xfrm>
            <a:off x="273000" y="279000"/>
            <a:ext cx="9360000" cy="6300000"/>
            <a:chOff x="167916" y="3599448"/>
            <a:chExt cx="3154348" cy="2958062"/>
          </a:xfrm>
        </p:grpSpPr>
        <p:sp>
          <p:nvSpPr>
            <p:cNvPr id="9" name="Rectangle: Rounded Corners 8">
              <a:extLst>
                <a:ext uri="{FF2B5EF4-FFF2-40B4-BE49-F238E27FC236}">
                  <a16:creationId xmlns:a16="http://schemas.microsoft.com/office/drawing/2014/main" id="{BABC9A0F-EDD5-189D-DEBD-FE3EC97F0AE4}"/>
                </a:ext>
              </a:extLst>
            </p:cNvPr>
            <p:cNvSpPr>
              <a:spLocks/>
            </p:cNvSpPr>
            <p:nvPr/>
          </p:nvSpPr>
          <p:spPr>
            <a:xfrm>
              <a:off x="167916" y="3599448"/>
              <a:ext cx="3154209" cy="2230581"/>
            </a:xfrm>
            <a:prstGeom prst="roundRect">
              <a:avLst>
                <a:gd name="adj" fmla="val 6550"/>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975"/>
                </a:spcAft>
              </a:pPr>
              <a:endParaRPr lang="en-GB" sz="2925">
                <a:solidFill>
                  <a:srgbClr val="7030A0"/>
                </a:solidFill>
              </a:endParaRPr>
            </a:p>
          </p:txBody>
        </p:sp>
        <p:sp>
          <p:nvSpPr>
            <p:cNvPr id="10" name="Rectangle: Rounded Corners 9">
              <a:extLst>
                <a:ext uri="{FF2B5EF4-FFF2-40B4-BE49-F238E27FC236}">
                  <a16:creationId xmlns:a16="http://schemas.microsoft.com/office/drawing/2014/main" id="{E951DA68-4D9E-B52A-FA8E-CF1431D5AB2C}"/>
                </a:ext>
              </a:extLst>
            </p:cNvPr>
            <p:cNvSpPr>
              <a:spLocks/>
            </p:cNvSpPr>
            <p:nvPr/>
          </p:nvSpPr>
          <p:spPr>
            <a:xfrm>
              <a:off x="167916" y="3917351"/>
              <a:ext cx="3154348" cy="2640159"/>
            </a:xfrm>
            <a:prstGeom prst="roundRect">
              <a:avLst>
                <a:gd name="adj" fmla="val 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975"/>
                </a:spcAft>
              </a:pPr>
              <a:endParaRPr lang="en-GB" sz="2925">
                <a:solidFill>
                  <a:srgbClr val="7030A0"/>
                </a:solidFill>
              </a:endParaRPr>
            </a:p>
          </p:txBody>
        </p:sp>
        <p:sp>
          <p:nvSpPr>
            <p:cNvPr id="11" name="TextBox 10">
              <a:extLst>
                <a:ext uri="{FF2B5EF4-FFF2-40B4-BE49-F238E27FC236}">
                  <a16:creationId xmlns:a16="http://schemas.microsoft.com/office/drawing/2014/main" id="{D771E0A3-177C-F65A-5C28-AC866A75A35D}"/>
                </a:ext>
              </a:extLst>
            </p:cNvPr>
            <p:cNvSpPr txBox="1">
              <a:spLocks/>
            </p:cNvSpPr>
            <p:nvPr/>
          </p:nvSpPr>
          <p:spPr>
            <a:xfrm>
              <a:off x="210285" y="3651326"/>
              <a:ext cx="3081499" cy="245669"/>
            </a:xfrm>
            <a:prstGeom prst="rect">
              <a:avLst/>
            </a:prstGeom>
            <a:noFill/>
          </p:spPr>
          <p:txBody>
            <a:bodyPr wrap="square" lIns="29250" rIns="29250">
              <a:spAutoFit/>
            </a:bodyPr>
            <a:lstStyle/>
            <a:p>
              <a:pPr algn="ctr">
                <a:spcAft>
                  <a:spcPts val="975"/>
                </a:spcAft>
              </a:pPr>
              <a:r>
                <a:rPr lang="en-GB" sz="2800" b="1" kern="100" dirty="0">
                  <a:solidFill>
                    <a:schemeClr val="tx1">
                      <a:lumMod val="85000"/>
                      <a:lumOff val="15000"/>
                    </a:schemeClr>
                  </a:solidFill>
                  <a:latin typeface="Avenir Next LT Pro" panose="020B0504020202020204" pitchFamily="34" charset="0"/>
                  <a:ea typeface="Calibri" panose="020F0502020204030204" pitchFamily="34" charset="0"/>
                  <a:cs typeface="Times New Roman" panose="02020603050405020304" pitchFamily="18" charset="0"/>
                </a:rPr>
                <a:t>How do schools use the OAG?</a:t>
              </a:r>
              <a:endParaRPr lang="en-GB" sz="2800" dirty="0"/>
            </a:p>
          </p:txBody>
        </p:sp>
        <p:sp>
          <p:nvSpPr>
            <p:cNvPr id="12" name="Rectangle 11">
              <a:extLst>
                <a:ext uri="{FF2B5EF4-FFF2-40B4-BE49-F238E27FC236}">
                  <a16:creationId xmlns:a16="http://schemas.microsoft.com/office/drawing/2014/main" id="{1DA96576-C0C1-0321-0A05-AEB28C3ABBFE}"/>
                </a:ext>
              </a:extLst>
            </p:cNvPr>
            <p:cNvSpPr>
              <a:spLocks/>
            </p:cNvSpPr>
            <p:nvPr/>
          </p:nvSpPr>
          <p:spPr>
            <a:xfrm>
              <a:off x="210285" y="3944805"/>
              <a:ext cx="3081499" cy="25608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58500" tIns="29250" rIns="58500" bIns="29250" rtlCol="0" anchor="t"/>
            <a:lstStyle/>
            <a:p>
              <a:pPr>
                <a:lnSpc>
                  <a:spcPct val="130000"/>
                </a:lnSpc>
                <a:spcAft>
                  <a:spcPts val="488"/>
                </a:spcAft>
              </a:pPr>
              <a:r>
                <a:rPr lang="en-GB" sz="2275" b="1" dirty="0">
                  <a:solidFill>
                    <a:schemeClr val="tx1"/>
                  </a:solidFill>
                  <a:latin typeface="Avenir Next LT Pro" panose="020B0504020202020204" pitchFamily="34" charset="0"/>
                </a:rPr>
                <a:t>Schools use the OAG to:</a:t>
              </a:r>
            </a:p>
            <a:p>
              <a:pPr marL="371475" indent="-371475">
                <a:lnSpc>
                  <a:spcPct val="130000"/>
                </a:lnSpc>
                <a:spcAft>
                  <a:spcPts val="488"/>
                </a:spcAft>
                <a:buFont typeface="Arial" panose="020B0604020202020204" pitchFamily="34" charset="0"/>
                <a:buChar char="•"/>
              </a:pPr>
              <a:r>
                <a:rPr lang="en-GB" sz="2275" dirty="0">
                  <a:solidFill>
                    <a:schemeClr val="tx1"/>
                  </a:solidFill>
                  <a:latin typeface="Avenir Next LT Pro" panose="020B0504020202020204" pitchFamily="34" charset="0"/>
                </a:rPr>
                <a:t>develop inclusive classroom practice</a:t>
              </a:r>
            </a:p>
            <a:p>
              <a:pPr marL="371475" indent="-371475">
                <a:lnSpc>
                  <a:spcPct val="130000"/>
                </a:lnSpc>
                <a:spcAft>
                  <a:spcPts val="488"/>
                </a:spcAft>
                <a:buFont typeface="Arial" panose="020B0604020202020204" pitchFamily="34" charset="0"/>
                <a:buChar char="•"/>
              </a:pPr>
              <a:r>
                <a:rPr lang="en-GB" sz="2275" dirty="0">
                  <a:solidFill>
                    <a:schemeClr val="tx1"/>
                  </a:solidFill>
                  <a:latin typeface="Avenir Next LT Pro" panose="020B0504020202020204" pitchFamily="34" charset="0"/>
                </a:rPr>
                <a:t>make changes and adaptations</a:t>
              </a:r>
            </a:p>
            <a:p>
              <a:pPr marL="371475" indent="-371475">
                <a:lnSpc>
                  <a:spcPct val="130000"/>
                </a:lnSpc>
                <a:spcAft>
                  <a:spcPts val="488"/>
                </a:spcAft>
                <a:buFont typeface="Arial" panose="020B0604020202020204" pitchFamily="34" charset="0"/>
                <a:buChar char="•"/>
              </a:pPr>
              <a:r>
                <a:rPr lang="en-GB" sz="2275" dirty="0">
                  <a:solidFill>
                    <a:schemeClr val="tx1"/>
                  </a:solidFill>
                  <a:latin typeface="Avenir Next LT Pro" panose="020B0504020202020204" pitchFamily="34" charset="0"/>
                </a:rPr>
                <a:t>make decisions about additional support</a:t>
              </a:r>
            </a:p>
            <a:p>
              <a:pPr marL="371475" indent="-371475">
                <a:lnSpc>
                  <a:spcPct val="130000"/>
                </a:lnSpc>
                <a:spcAft>
                  <a:spcPts val="488"/>
                </a:spcAft>
                <a:buFont typeface="Arial" panose="020B0604020202020204" pitchFamily="34" charset="0"/>
                <a:buChar char="•"/>
              </a:pPr>
              <a:r>
                <a:rPr lang="en-GB" sz="2275" dirty="0">
                  <a:solidFill>
                    <a:schemeClr val="tx1"/>
                  </a:solidFill>
                  <a:latin typeface="Avenir Next LT Pro" panose="020B0504020202020204" pitchFamily="34" charset="0"/>
                </a:rPr>
                <a:t>guide conversations with parents about needs and next steps</a:t>
              </a:r>
            </a:p>
            <a:p>
              <a:pPr marL="371475" indent="-371475">
                <a:lnSpc>
                  <a:spcPct val="130000"/>
                </a:lnSpc>
                <a:spcAft>
                  <a:spcPts val="488"/>
                </a:spcAft>
                <a:buFont typeface="Arial" panose="020B0604020202020204" pitchFamily="34" charset="0"/>
                <a:buChar char="•"/>
              </a:pPr>
              <a:endParaRPr lang="en-GB" sz="2275" dirty="0">
                <a:solidFill>
                  <a:schemeClr val="tx1"/>
                </a:solidFill>
                <a:latin typeface="Avenir Next LT Pro" panose="020B0504020202020204" pitchFamily="34" charset="0"/>
              </a:endParaRPr>
            </a:p>
            <a:p>
              <a:pPr>
                <a:lnSpc>
                  <a:spcPct val="130000"/>
                </a:lnSpc>
                <a:spcAft>
                  <a:spcPts val="488"/>
                </a:spcAft>
              </a:pPr>
              <a:r>
                <a:rPr lang="en-GB" sz="2275" b="1" dirty="0">
                  <a:solidFill>
                    <a:schemeClr val="tx1"/>
                  </a:solidFill>
                  <a:latin typeface="Avenir Next LT Pro" panose="020B0504020202020204" pitchFamily="34" charset="0"/>
                </a:rPr>
                <a:t>It helps teachers to think about:</a:t>
              </a:r>
            </a:p>
            <a:p>
              <a:pPr marL="371475" indent="-371475">
                <a:lnSpc>
                  <a:spcPct val="130000"/>
                </a:lnSpc>
                <a:spcAft>
                  <a:spcPts val="488"/>
                </a:spcAft>
                <a:buFont typeface="Arial" panose="020B0604020202020204" pitchFamily="34" charset="0"/>
                <a:buChar char="•"/>
              </a:pPr>
              <a:r>
                <a:rPr lang="en-GB" sz="2275" dirty="0">
                  <a:solidFill>
                    <a:schemeClr val="tx1"/>
                  </a:solidFill>
                  <a:latin typeface="Avenir Next LT Pro" panose="020B0504020202020204" pitchFamily="34" charset="0"/>
                </a:rPr>
                <a:t>What are we noticing in the classroom?</a:t>
              </a:r>
            </a:p>
            <a:p>
              <a:pPr marL="371475" indent="-371475">
                <a:lnSpc>
                  <a:spcPct val="130000"/>
                </a:lnSpc>
                <a:spcAft>
                  <a:spcPts val="488"/>
                </a:spcAft>
                <a:buFont typeface="Arial" panose="020B0604020202020204" pitchFamily="34" charset="0"/>
                <a:buChar char="•"/>
              </a:pPr>
              <a:r>
                <a:rPr lang="en-GB" sz="2275" dirty="0">
                  <a:solidFill>
                    <a:schemeClr val="tx1"/>
                  </a:solidFill>
                  <a:latin typeface="Avenir Next LT Pro" panose="020B0504020202020204" pitchFamily="34" charset="0"/>
                </a:rPr>
                <a:t>What can we try now?</a:t>
              </a:r>
            </a:p>
            <a:p>
              <a:pPr marL="371475" indent="-371475">
                <a:lnSpc>
                  <a:spcPct val="130000"/>
                </a:lnSpc>
                <a:spcAft>
                  <a:spcPts val="488"/>
                </a:spcAft>
                <a:buFont typeface="Arial" panose="020B0604020202020204" pitchFamily="34" charset="0"/>
                <a:buChar char="•"/>
              </a:pPr>
              <a:r>
                <a:rPr lang="en-GB" sz="2275" dirty="0">
                  <a:solidFill>
                    <a:schemeClr val="tx1"/>
                  </a:solidFill>
                  <a:latin typeface="Avenir Next LT Pro" panose="020B0504020202020204" pitchFamily="34" charset="0"/>
                </a:rPr>
                <a:t>What’s working and what needs to change?</a:t>
              </a:r>
            </a:p>
          </p:txBody>
        </p:sp>
      </p:grpSp>
    </p:spTree>
    <p:extLst>
      <p:ext uri="{BB962C8B-B14F-4D97-AF65-F5344CB8AC3E}">
        <p14:creationId xmlns:p14="http://schemas.microsoft.com/office/powerpoint/2010/main" val="278735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9EBC6-3918-6AF8-289E-8599C96158AF}"/>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086EF3AB-01DA-5D1B-BAE9-BAAD2F541524}"/>
              </a:ext>
            </a:extLst>
          </p:cNvPr>
          <p:cNvGrpSpPr/>
          <p:nvPr/>
        </p:nvGrpSpPr>
        <p:grpSpPr>
          <a:xfrm>
            <a:off x="273000" y="279000"/>
            <a:ext cx="9360000" cy="6300000"/>
            <a:chOff x="207565" y="7764425"/>
            <a:chExt cx="6480000" cy="2033257"/>
          </a:xfrm>
        </p:grpSpPr>
        <p:grpSp>
          <p:nvGrpSpPr>
            <p:cNvPr id="14" name="Group 13">
              <a:extLst>
                <a:ext uri="{FF2B5EF4-FFF2-40B4-BE49-F238E27FC236}">
                  <a16:creationId xmlns:a16="http://schemas.microsoft.com/office/drawing/2014/main" id="{01608C30-6524-5041-7A63-6ED64F2F5BAD}"/>
                </a:ext>
              </a:extLst>
            </p:cNvPr>
            <p:cNvGrpSpPr/>
            <p:nvPr/>
          </p:nvGrpSpPr>
          <p:grpSpPr>
            <a:xfrm>
              <a:off x="207565" y="7764425"/>
              <a:ext cx="6480000" cy="2033257"/>
              <a:chOff x="139696" y="6203120"/>
              <a:chExt cx="6502544" cy="1889416"/>
            </a:xfrm>
          </p:grpSpPr>
          <p:sp>
            <p:nvSpPr>
              <p:cNvPr id="16" name="Rectangle: Rounded Corners 15">
                <a:extLst>
                  <a:ext uri="{FF2B5EF4-FFF2-40B4-BE49-F238E27FC236}">
                    <a16:creationId xmlns:a16="http://schemas.microsoft.com/office/drawing/2014/main" id="{847F175C-97D8-3214-6FDB-F89C5F99509F}"/>
                  </a:ext>
                </a:extLst>
              </p:cNvPr>
              <p:cNvSpPr>
                <a:spLocks/>
              </p:cNvSpPr>
              <p:nvPr/>
            </p:nvSpPr>
            <p:spPr>
              <a:xfrm>
                <a:off x="140574" y="6203120"/>
                <a:ext cx="6497782" cy="1888215"/>
              </a:xfrm>
              <a:prstGeom prst="roundRect">
                <a:avLst>
                  <a:gd name="adj" fmla="val 3010"/>
                </a:avLst>
              </a:prstGeom>
              <a:solidFill>
                <a:srgbClr val="BF95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975"/>
                  </a:spcAft>
                </a:pPr>
                <a:endParaRPr lang="en-GB" sz="3250">
                  <a:solidFill>
                    <a:srgbClr val="7030A0"/>
                  </a:solidFill>
                </a:endParaRPr>
              </a:p>
            </p:txBody>
          </p:sp>
          <p:sp>
            <p:nvSpPr>
              <p:cNvPr id="17" name="Rectangle: Rounded Corners 16">
                <a:extLst>
                  <a:ext uri="{FF2B5EF4-FFF2-40B4-BE49-F238E27FC236}">
                    <a16:creationId xmlns:a16="http://schemas.microsoft.com/office/drawing/2014/main" id="{2A87F815-EA0B-7528-741B-FDE855FEB67F}"/>
                  </a:ext>
                </a:extLst>
              </p:cNvPr>
              <p:cNvSpPr>
                <a:spLocks/>
              </p:cNvSpPr>
              <p:nvPr/>
            </p:nvSpPr>
            <p:spPr>
              <a:xfrm>
                <a:off x="139696" y="6423826"/>
                <a:ext cx="6502544" cy="1668710"/>
              </a:xfrm>
              <a:prstGeom prst="roundRect">
                <a:avLst>
                  <a:gd name="adj" fmla="val 0"/>
                </a:avLst>
              </a:prstGeom>
              <a:solidFill>
                <a:srgbClr val="F1E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975"/>
                  </a:spcAft>
                </a:pPr>
                <a:endParaRPr lang="en-GB" sz="3250" dirty="0">
                  <a:solidFill>
                    <a:srgbClr val="7030A0"/>
                  </a:solidFill>
                </a:endParaRPr>
              </a:p>
            </p:txBody>
          </p:sp>
          <p:sp>
            <p:nvSpPr>
              <p:cNvPr id="18" name="TextBox 17">
                <a:extLst>
                  <a:ext uri="{FF2B5EF4-FFF2-40B4-BE49-F238E27FC236}">
                    <a16:creationId xmlns:a16="http://schemas.microsoft.com/office/drawing/2014/main" id="{0EE64DE0-3446-420F-9795-4A4E64B3312A}"/>
                  </a:ext>
                </a:extLst>
              </p:cNvPr>
              <p:cNvSpPr txBox="1">
                <a:spLocks/>
              </p:cNvSpPr>
              <p:nvPr/>
            </p:nvSpPr>
            <p:spPr>
              <a:xfrm>
                <a:off x="173474" y="6241958"/>
                <a:ext cx="6461645" cy="156917"/>
              </a:xfrm>
              <a:prstGeom prst="rect">
                <a:avLst/>
              </a:prstGeom>
              <a:noFill/>
            </p:spPr>
            <p:txBody>
              <a:bodyPr wrap="square">
                <a:spAutoFit/>
              </a:bodyPr>
              <a:lstStyle/>
              <a:p>
                <a:pPr algn="ctr">
                  <a:spcAft>
                    <a:spcPts val="975"/>
                  </a:spcAft>
                </a:pPr>
                <a:r>
                  <a:rPr lang="en-GB" sz="2800" b="1" kern="100" dirty="0">
                    <a:solidFill>
                      <a:schemeClr val="tx1">
                        <a:lumMod val="85000"/>
                        <a:lumOff val="15000"/>
                      </a:schemeClr>
                    </a:solidFill>
                    <a:latin typeface="Avenir Next LT Pro" panose="020B0504020202020204" pitchFamily="34" charset="0"/>
                    <a:ea typeface="Calibri" panose="020F0502020204030204" pitchFamily="34" charset="0"/>
                    <a:cs typeface="Times New Roman" panose="02020603050405020304" pitchFamily="18" charset="0"/>
                  </a:rPr>
                  <a:t>Working Together – How to help</a:t>
                </a:r>
                <a:endParaRPr lang="en-GB" sz="2800" dirty="0"/>
              </a:p>
            </p:txBody>
          </p:sp>
        </p:grpSp>
        <p:sp>
          <p:nvSpPr>
            <p:cNvPr id="15" name="Rectangle 14">
              <a:extLst>
                <a:ext uri="{FF2B5EF4-FFF2-40B4-BE49-F238E27FC236}">
                  <a16:creationId xmlns:a16="http://schemas.microsoft.com/office/drawing/2014/main" id="{87051ABD-3BE5-1141-AA5D-00FE30719727}"/>
                </a:ext>
              </a:extLst>
            </p:cNvPr>
            <p:cNvSpPr>
              <a:spLocks/>
            </p:cNvSpPr>
            <p:nvPr/>
          </p:nvSpPr>
          <p:spPr>
            <a:xfrm>
              <a:off x="314960" y="8040020"/>
              <a:ext cx="6323457" cy="17457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58500" tIns="29250" rIns="58500" bIns="29250" rtlCol="0" anchor="t"/>
            <a:lstStyle/>
            <a:p>
              <a:pPr>
                <a:lnSpc>
                  <a:spcPct val="150000"/>
                </a:lnSpc>
                <a:spcAft>
                  <a:spcPts val="1463"/>
                </a:spcAft>
              </a:pPr>
              <a:r>
                <a:rPr lang="en-GB" sz="2200" b="1" dirty="0">
                  <a:solidFill>
                    <a:schemeClr val="tx1"/>
                  </a:solidFill>
                  <a:latin typeface="Avenir Next LT Pro" panose="020B0504020202020204" pitchFamily="34" charset="0"/>
                </a:rPr>
                <a:t>You know your child best. </a:t>
              </a:r>
              <a:r>
                <a:rPr lang="en-GB" sz="2200" dirty="0">
                  <a:solidFill>
                    <a:schemeClr val="tx1"/>
                  </a:solidFill>
                  <a:latin typeface="Avenir Next LT Pro" panose="020B0504020202020204" pitchFamily="34" charset="0"/>
                </a:rPr>
                <a:t>Schools value your knowledge and experience.   </a:t>
              </a:r>
              <a:r>
                <a:rPr lang="en-GB" sz="2200" b="1" dirty="0">
                  <a:solidFill>
                    <a:schemeClr val="tx1"/>
                  </a:solidFill>
                  <a:latin typeface="Avenir Next LT Pro" panose="020B0504020202020204" pitchFamily="34" charset="0"/>
                </a:rPr>
                <a:t>You can:</a:t>
              </a:r>
            </a:p>
            <a:p>
              <a:pPr marL="278606" indent="-278606">
                <a:lnSpc>
                  <a:spcPct val="150000"/>
                </a:lnSpc>
                <a:spcAft>
                  <a:spcPts val="1463"/>
                </a:spcAft>
                <a:buFont typeface="Arial" panose="020B0604020202020204" pitchFamily="34" charset="0"/>
                <a:buChar char="•"/>
              </a:pPr>
              <a:r>
                <a:rPr lang="en-GB" sz="2200" dirty="0">
                  <a:solidFill>
                    <a:schemeClr val="tx1"/>
                  </a:solidFill>
                  <a:latin typeface="Avenir Next LT Pro" panose="020B0504020202020204" pitchFamily="34" charset="0"/>
                </a:rPr>
                <a:t>share what you notice at home</a:t>
              </a:r>
            </a:p>
            <a:p>
              <a:pPr marL="278606" indent="-278606">
                <a:lnSpc>
                  <a:spcPct val="150000"/>
                </a:lnSpc>
                <a:spcAft>
                  <a:spcPts val="1463"/>
                </a:spcAft>
                <a:buFont typeface="Arial" panose="020B0604020202020204" pitchFamily="34" charset="0"/>
                <a:buChar char="•"/>
              </a:pPr>
              <a:r>
                <a:rPr lang="en-GB" sz="2200" dirty="0">
                  <a:solidFill>
                    <a:schemeClr val="tx1"/>
                  </a:solidFill>
                  <a:latin typeface="Avenir Next LT Pro" panose="020B0504020202020204" pitchFamily="34" charset="0"/>
                </a:rPr>
                <a:t>ask how the OAG is being used to support your child</a:t>
              </a:r>
            </a:p>
            <a:p>
              <a:pPr marL="278606" indent="-278606">
                <a:lnSpc>
                  <a:spcPct val="150000"/>
                </a:lnSpc>
                <a:spcAft>
                  <a:spcPts val="1463"/>
                </a:spcAft>
                <a:buFont typeface="Arial" panose="020B0604020202020204" pitchFamily="34" charset="0"/>
                <a:buChar char="•"/>
              </a:pPr>
              <a:r>
                <a:rPr lang="en-GB" sz="2200" dirty="0">
                  <a:solidFill>
                    <a:schemeClr val="tx1"/>
                  </a:solidFill>
                  <a:latin typeface="Avenir Next LT Pro" panose="020B0504020202020204" pitchFamily="34" charset="0"/>
                </a:rPr>
                <a:t>take part in review conversations</a:t>
              </a:r>
            </a:p>
            <a:p>
              <a:pPr marL="278606" indent="-278606">
                <a:lnSpc>
                  <a:spcPct val="150000"/>
                </a:lnSpc>
                <a:spcAft>
                  <a:spcPts val="1463"/>
                </a:spcAft>
                <a:buFont typeface="Arial" panose="020B0604020202020204" pitchFamily="34" charset="0"/>
                <a:buChar char="•"/>
              </a:pPr>
              <a:r>
                <a:rPr lang="en-GB" sz="2200" dirty="0">
                  <a:solidFill>
                    <a:schemeClr val="tx1"/>
                  </a:solidFill>
                  <a:latin typeface="Avenir Next LT Pro" panose="020B0504020202020204" pitchFamily="34" charset="0"/>
                </a:rPr>
                <a:t>raise concerns early. You don’t need to wait until things get worse</a:t>
              </a:r>
            </a:p>
            <a:p>
              <a:pPr>
                <a:lnSpc>
                  <a:spcPct val="150000"/>
                </a:lnSpc>
                <a:spcAft>
                  <a:spcPts val="1463"/>
                </a:spcAft>
              </a:pPr>
              <a:r>
                <a:rPr lang="en-GB" sz="2200" b="1" dirty="0">
                  <a:solidFill>
                    <a:schemeClr val="tx1"/>
                  </a:solidFill>
                  <a:latin typeface="Avenir Next LT Pro" panose="020B0504020202020204" pitchFamily="34" charset="0"/>
                </a:rPr>
                <a:t>Working together helps schools put in the right support at the right time.</a:t>
              </a:r>
            </a:p>
          </p:txBody>
        </p:sp>
      </p:grpSp>
    </p:spTree>
    <p:extLst>
      <p:ext uri="{BB962C8B-B14F-4D97-AF65-F5344CB8AC3E}">
        <p14:creationId xmlns:p14="http://schemas.microsoft.com/office/powerpoint/2010/main" val="182154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87B94-6F88-0744-DC64-86D02AABDD32}"/>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16D131F2-FF16-D236-9BCA-3DF8F98B5B58}"/>
              </a:ext>
            </a:extLst>
          </p:cNvPr>
          <p:cNvGrpSpPr/>
          <p:nvPr/>
        </p:nvGrpSpPr>
        <p:grpSpPr>
          <a:xfrm>
            <a:off x="273000" y="279000"/>
            <a:ext cx="9360000" cy="6300000"/>
            <a:chOff x="135100" y="6197223"/>
            <a:chExt cx="6550295" cy="881337"/>
          </a:xfrm>
        </p:grpSpPr>
        <p:grpSp>
          <p:nvGrpSpPr>
            <p:cNvPr id="3" name="Group 2">
              <a:extLst>
                <a:ext uri="{FF2B5EF4-FFF2-40B4-BE49-F238E27FC236}">
                  <a16:creationId xmlns:a16="http://schemas.microsoft.com/office/drawing/2014/main" id="{C2515EDD-D71B-F67B-A41E-F03733CC53BC}"/>
                </a:ext>
              </a:extLst>
            </p:cNvPr>
            <p:cNvGrpSpPr/>
            <p:nvPr/>
          </p:nvGrpSpPr>
          <p:grpSpPr>
            <a:xfrm>
              <a:off x="135100" y="6197223"/>
              <a:ext cx="6550295" cy="881337"/>
              <a:chOff x="135129" y="6204320"/>
              <a:chExt cx="6515455" cy="848503"/>
            </a:xfrm>
          </p:grpSpPr>
          <p:sp>
            <p:nvSpPr>
              <p:cNvPr id="5" name="Rectangle: Rounded Corners 4">
                <a:extLst>
                  <a:ext uri="{FF2B5EF4-FFF2-40B4-BE49-F238E27FC236}">
                    <a16:creationId xmlns:a16="http://schemas.microsoft.com/office/drawing/2014/main" id="{66830102-A163-97F4-6823-118E976499D6}"/>
                  </a:ext>
                </a:extLst>
              </p:cNvPr>
              <p:cNvSpPr>
                <a:spLocks/>
              </p:cNvSpPr>
              <p:nvPr/>
            </p:nvSpPr>
            <p:spPr>
              <a:xfrm>
                <a:off x="140574" y="6204320"/>
                <a:ext cx="6510010" cy="816413"/>
              </a:xfrm>
              <a:prstGeom prst="roundRect">
                <a:avLst>
                  <a:gd name="adj" fmla="val 3010"/>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900">
                  <a:solidFill>
                    <a:srgbClr val="7030A0"/>
                  </a:solidFill>
                </a:endParaRPr>
              </a:p>
            </p:txBody>
          </p:sp>
          <p:sp>
            <p:nvSpPr>
              <p:cNvPr id="6" name="Rectangle: Rounded Corners 5">
                <a:extLst>
                  <a:ext uri="{FF2B5EF4-FFF2-40B4-BE49-F238E27FC236}">
                    <a16:creationId xmlns:a16="http://schemas.microsoft.com/office/drawing/2014/main" id="{E4A67632-CE87-A8A3-F025-D29AC286005D}"/>
                  </a:ext>
                </a:extLst>
              </p:cNvPr>
              <p:cNvSpPr>
                <a:spLocks/>
              </p:cNvSpPr>
              <p:nvPr/>
            </p:nvSpPr>
            <p:spPr>
              <a:xfrm>
                <a:off x="135129" y="6312250"/>
                <a:ext cx="6510010" cy="740573"/>
              </a:xfrm>
              <a:prstGeom prst="roundRect">
                <a:avLst>
                  <a:gd name="adj" fmla="val 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900" dirty="0">
                  <a:solidFill>
                    <a:srgbClr val="7030A0"/>
                  </a:solidFill>
                </a:endParaRPr>
              </a:p>
            </p:txBody>
          </p:sp>
          <p:sp>
            <p:nvSpPr>
              <p:cNvPr id="7" name="TextBox 6">
                <a:extLst>
                  <a:ext uri="{FF2B5EF4-FFF2-40B4-BE49-F238E27FC236}">
                    <a16:creationId xmlns:a16="http://schemas.microsoft.com/office/drawing/2014/main" id="{FCB815DB-370C-60D0-614E-D3E5526D2B16}"/>
                  </a:ext>
                </a:extLst>
              </p:cNvPr>
              <p:cNvSpPr txBox="1">
                <a:spLocks/>
              </p:cNvSpPr>
              <p:nvPr/>
            </p:nvSpPr>
            <p:spPr>
              <a:xfrm>
                <a:off x="173473" y="6222138"/>
                <a:ext cx="6471666" cy="70469"/>
              </a:xfrm>
              <a:prstGeom prst="rect">
                <a:avLst/>
              </a:prstGeom>
              <a:noFill/>
            </p:spPr>
            <p:txBody>
              <a:bodyPr wrap="square">
                <a:spAutoFit/>
              </a:bodyPr>
              <a:lstStyle/>
              <a:p>
                <a:pPr algn="ctr"/>
                <a:r>
                  <a:rPr lang="en-GB" sz="2800" b="1" kern="100" dirty="0">
                    <a:solidFill>
                      <a:schemeClr val="tx1">
                        <a:lumMod val="85000"/>
                        <a:lumOff val="15000"/>
                      </a:schemeClr>
                    </a:solidFill>
                    <a:latin typeface="Avenir Next LT Pro" panose="020B0504020202020204" pitchFamily="34" charset="0"/>
                    <a:ea typeface="Calibri" panose="020F0502020204030204" pitchFamily="34" charset="0"/>
                    <a:cs typeface="Times New Roman" panose="02020603050405020304" pitchFamily="18" charset="0"/>
                  </a:rPr>
                  <a:t>Using the OAG Parent Carer Guides</a:t>
                </a:r>
                <a:endParaRPr lang="en-GB" sz="2800" dirty="0"/>
              </a:p>
            </p:txBody>
          </p:sp>
        </p:grpSp>
        <p:sp>
          <p:nvSpPr>
            <p:cNvPr id="4" name="Rectangle 3">
              <a:extLst>
                <a:ext uri="{FF2B5EF4-FFF2-40B4-BE49-F238E27FC236}">
                  <a16:creationId xmlns:a16="http://schemas.microsoft.com/office/drawing/2014/main" id="{1C4FC25B-5998-7D9E-E679-7FA08DDFC0F7}"/>
                </a:ext>
              </a:extLst>
            </p:cNvPr>
            <p:cNvSpPr>
              <a:spLocks/>
            </p:cNvSpPr>
            <p:nvPr/>
          </p:nvSpPr>
          <p:spPr>
            <a:xfrm>
              <a:off x="175785" y="6314202"/>
              <a:ext cx="5196302" cy="7366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58500" tIns="29250" rIns="58500" bIns="29250" rtlCol="0" anchor="t"/>
            <a:lstStyle/>
            <a:p>
              <a:pPr>
                <a:lnSpc>
                  <a:spcPct val="150000"/>
                </a:lnSpc>
                <a:spcAft>
                  <a:spcPts val="1950"/>
                </a:spcAft>
              </a:pPr>
              <a:r>
                <a:rPr lang="en-GB" sz="2275" b="1" dirty="0">
                  <a:solidFill>
                    <a:schemeClr val="tx1"/>
                  </a:solidFill>
                  <a:latin typeface="Avenir Next LT Pro" panose="020B0504020202020204" pitchFamily="34" charset="0"/>
                </a:rPr>
                <a:t>There are 10 short Parent Carer Guides you can use if you want more information. </a:t>
              </a:r>
            </a:p>
            <a:p>
              <a:pPr marL="371475" indent="-371475">
                <a:lnSpc>
                  <a:spcPct val="150000"/>
                </a:lnSpc>
                <a:spcAft>
                  <a:spcPts val="1950"/>
                </a:spcAft>
                <a:buFont typeface="Arial" panose="020B0604020202020204" pitchFamily="34" charset="0"/>
                <a:buChar char="•"/>
              </a:pPr>
              <a:r>
                <a:rPr lang="en-GB" sz="2275" dirty="0">
                  <a:solidFill>
                    <a:schemeClr val="tx1"/>
                  </a:solidFill>
                  <a:latin typeface="Avenir Next LT Pro" panose="020B0504020202020204" pitchFamily="34" charset="0"/>
                </a:rPr>
                <a:t>Each guide focuses on a specific topic. </a:t>
              </a:r>
            </a:p>
            <a:p>
              <a:pPr marL="371475" indent="-371475">
                <a:lnSpc>
                  <a:spcPct val="150000"/>
                </a:lnSpc>
                <a:spcAft>
                  <a:spcPts val="1950"/>
                </a:spcAft>
                <a:buFont typeface="Arial" panose="020B0604020202020204" pitchFamily="34" charset="0"/>
                <a:buChar char="•"/>
              </a:pPr>
              <a:r>
                <a:rPr lang="en-GB" sz="2275" dirty="0">
                  <a:solidFill>
                    <a:schemeClr val="tx1"/>
                  </a:solidFill>
                  <a:latin typeface="Avenir Next LT Pro" panose="020B0504020202020204" pitchFamily="34" charset="0"/>
                </a:rPr>
                <a:t>They explain what schools are trying to do and show how you can be involved. </a:t>
              </a:r>
            </a:p>
            <a:p>
              <a:pPr marL="371475" indent="-371475">
                <a:lnSpc>
                  <a:spcPct val="150000"/>
                </a:lnSpc>
                <a:spcAft>
                  <a:spcPts val="1950"/>
                </a:spcAft>
                <a:buFont typeface="Arial" panose="020B0604020202020204" pitchFamily="34" charset="0"/>
                <a:buChar char="•"/>
              </a:pPr>
              <a:r>
                <a:rPr lang="en-GB" sz="2275" dirty="0">
                  <a:solidFill>
                    <a:schemeClr val="tx1"/>
                  </a:solidFill>
                  <a:latin typeface="Avenir Next LT Pro" panose="020B0504020202020204" pitchFamily="34" charset="0"/>
                </a:rPr>
                <a:t>You don’t have to read everything all at once. Schools may point you to a guide that is most helpful for your child.</a:t>
              </a:r>
            </a:p>
          </p:txBody>
        </p:sp>
      </p:grpSp>
      <p:pic>
        <p:nvPicPr>
          <p:cNvPr id="8" name="Picture 7">
            <a:extLst>
              <a:ext uri="{FF2B5EF4-FFF2-40B4-BE49-F238E27FC236}">
                <a16:creationId xmlns:a16="http://schemas.microsoft.com/office/drawing/2014/main" id="{A75C44F2-6870-487F-7594-E4D822C694B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l="7804" r="7292"/>
          <a:stretch>
            <a:fillRect/>
          </a:stretch>
        </p:blipFill>
        <p:spPr>
          <a:xfrm>
            <a:off x="6874043" y="3752116"/>
            <a:ext cx="2637052" cy="3105884"/>
          </a:xfrm>
          <a:prstGeom prst="rect">
            <a:avLst/>
          </a:prstGeom>
        </p:spPr>
      </p:pic>
    </p:spTree>
    <p:extLst>
      <p:ext uri="{BB962C8B-B14F-4D97-AF65-F5344CB8AC3E}">
        <p14:creationId xmlns:p14="http://schemas.microsoft.com/office/powerpoint/2010/main" val="363964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A21AC2-3240-16FE-B5E8-B7078005F74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91385" y="156948"/>
            <a:ext cx="4523231" cy="6544105"/>
          </a:xfrm>
          <a:prstGeom prst="rect">
            <a:avLst/>
          </a:prstGeom>
        </p:spPr>
      </p:pic>
    </p:spTree>
    <p:extLst>
      <p:ext uri="{BB962C8B-B14F-4D97-AF65-F5344CB8AC3E}">
        <p14:creationId xmlns:p14="http://schemas.microsoft.com/office/powerpoint/2010/main" val="304878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3B504-4CFC-6EA3-6671-7711F796418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A722E5C-AA56-D715-7382-35BBFE3D0979}"/>
              </a:ext>
            </a:extLst>
          </p:cNvPr>
          <p:cNvPicPr>
            <a:picLocks noChangeAspect="1"/>
          </p:cNvPicPr>
          <p:nvPr/>
        </p:nvPicPr>
        <p:blipFill rotWithShape="1">
          <a:blip r:embed="rId3">
            <a:extLst>
              <a:ext uri="{28A0092B-C50C-407E-A947-70E740481C1C}">
                <a14:useLocalDpi xmlns:a14="http://schemas.microsoft.com/office/drawing/2010/main" val="0"/>
              </a:ext>
            </a:extLst>
          </a:blip>
          <a:srcRect t="10691" b="61591"/>
          <a:stretch>
            <a:fillRect/>
          </a:stretch>
        </p:blipFill>
        <p:spPr>
          <a:xfrm>
            <a:off x="272335" y="1551229"/>
            <a:ext cx="9361330" cy="3755542"/>
          </a:xfrm>
          <a:prstGeom prst="rect">
            <a:avLst/>
          </a:prstGeom>
        </p:spPr>
      </p:pic>
    </p:spTree>
    <p:extLst>
      <p:ext uri="{BB962C8B-B14F-4D97-AF65-F5344CB8AC3E}">
        <p14:creationId xmlns:p14="http://schemas.microsoft.com/office/powerpoint/2010/main" val="318221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EF8958-94A2-B1E2-C712-F4727A54ACB2}"/>
              </a:ext>
            </a:extLst>
          </p:cNvPr>
          <p:cNvPicPr>
            <a:picLocks noChangeAspect="1"/>
          </p:cNvPicPr>
          <p:nvPr/>
        </p:nvPicPr>
        <p:blipFill rotWithShape="1">
          <a:blip r:embed="rId3">
            <a:extLst>
              <a:ext uri="{28A0092B-C50C-407E-A947-70E740481C1C}">
                <a14:useLocalDpi xmlns:a14="http://schemas.microsoft.com/office/drawing/2010/main" val="0"/>
              </a:ext>
            </a:extLst>
          </a:blip>
          <a:srcRect t="32836" b="32836"/>
          <a:stretch/>
        </p:blipFill>
        <p:spPr>
          <a:xfrm>
            <a:off x="221751" y="1078405"/>
            <a:ext cx="9462498" cy="4701190"/>
          </a:xfrm>
          <a:prstGeom prst="rect">
            <a:avLst/>
          </a:prstGeom>
        </p:spPr>
      </p:pic>
    </p:spTree>
    <p:extLst>
      <p:ext uri="{BB962C8B-B14F-4D97-AF65-F5344CB8AC3E}">
        <p14:creationId xmlns:p14="http://schemas.microsoft.com/office/powerpoint/2010/main" val="44595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EF8958-94A2-B1E2-C712-F4727A54ACB2}"/>
              </a:ext>
            </a:extLst>
          </p:cNvPr>
          <p:cNvPicPr>
            <a:picLocks noChangeAspect="1"/>
          </p:cNvPicPr>
          <p:nvPr/>
        </p:nvPicPr>
        <p:blipFill rotWithShape="1">
          <a:blip r:embed="rId3">
            <a:extLst>
              <a:ext uri="{28A0092B-C50C-407E-A947-70E740481C1C}">
                <a14:useLocalDpi xmlns:a14="http://schemas.microsoft.com/office/drawing/2010/main" val="0"/>
              </a:ext>
            </a:extLst>
          </a:blip>
          <a:srcRect t="65783" b="-111"/>
          <a:stretch>
            <a:fillRect/>
          </a:stretch>
        </p:blipFill>
        <p:spPr>
          <a:xfrm>
            <a:off x="261862" y="1098333"/>
            <a:ext cx="9382276" cy="4661334"/>
          </a:xfrm>
          <a:prstGeom prst="rect">
            <a:avLst/>
          </a:prstGeom>
        </p:spPr>
      </p:pic>
    </p:spTree>
    <p:extLst>
      <p:ext uri="{BB962C8B-B14F-4D97-AF65-F5344CB8AC3E}">
        <p14:creationId xmlns:p14="http://schemas.microsoft.com/office/powerpoint/2010/main" val="226918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DC161-C7EC-1D9E-900B-B56BF4A3680F}"/>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1F713105-11FB-3E85-0C5A-EF2FD658299C}"/>
              </a:ext>
            </a:extLst>
          </p:cNvPr>
          <p:cNvSpPr>
            <a:spLocks noGrp="1" noRot="1" noMove="1" noResize="1" noEditPoints="1" noAdjustHandles="1" noChangeArrowheads="1" noChangeShapeType="1"/>
          </p:cNvSpPr>
          <p:nvPr/>
        </p:nvSpPr>
        <p:spPr>
          <a:xfrm>
            <a:off x="-39000" y="6315127"/>
            <a:ext cx="9984000" cy="537580"/>
          </a:xfrm>
          <a:prstGeom prst="rect">
            <a:avLst/>
          </a:prstGeom>
          <a:solidFill>
            <a:srgbClr val="7E39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a:solidFill>
                <a:prstClr val="white"/>
              </a:solidFill>
              <a:latin typeface="Calibri" panose="020F0502020204030204"/>
            </a:endParaRPr>
          </a:p>
        </p:txBody>
      </p:sp>
      <p:pic>
        <p:nvPicPr>
          <p:cNvPr id="1024" name="Picture 1023">
            <a:extLst>
              <a:ext uri="{FF2B5EF4-FFF2-40B4-BE49-F238E27FC236}">
                <a16:creationId xmlns:a16="http://schemas.microsoft.com/office/drawing/2014/main" id="{9A1A0157-3D61-C0DD-960C-C71BCB70B022}"/>
              </a:ext>
            </a:extLst>
          </p:cNvPr>
          <p:cNvPicPr>
            <a:picLocks noGrp="1" noRot="1" noMove="1" noResize="1" noEditPoints="1" noAdjustHandles="1" noChangeArrowheads="1" noChangeShapeType="1" noCrop="1"/>
          </p:cNvPicPr>
          <p:nvPr/>
        </p:nvPicPr>
        <p:blipFill rotWithShape="1">
          <a:blip r:embed="rId2"/>
          <a:srcRect l="3729" t="75852" r="69817" b="4889"/>
          <a:stretch/>
        </p:blipFill>
        <p:spPr>
          <a:xfrm>
            <a:off x="75521" y="6351957"/>
            <a:ext cx="909999" cy="463920"/>
          </a:xfrm>
          <a:prstGeom prst="rect">
            <a:avLst/>
          </a:prstGeom>
        </p:spPr>
      </p:pic>
      <p:sp>
        <p:nvSpPr>
          <p:cNvPr id="1026" name="TextBox 1025">
            <a:extLst>
              <a:ext uri="{FF2B5EF4-FFF2-40B4-BE49-F238E27FC236}">
                <a16:creationId xmlns:a16="http://schemas.microsoft.com/office/drawing/2014/main" id="{D9B08DFD-4FBE-52D3-A685-6AD3AF0916D7}"/>
              </a:ext>
            </a:extLst>
          </p:cNvPr>
          <p:cNvSpPr txBox="1">
            <a:spLocks noGrp="1" noRot="1" noMove="1" noResize="1" noEditPoints="1" noAdjustHandles="1" noChangeArrowheads="1" noChangeShapeType="1"/>
          </p:cNvSpPr>
          <p:nvPr/>
        </p:nvSpPr>
        <p:spPr>
          <a:xfrm>
            <a:off x="1530082" y="6383862"/>
            <a:ext cx="8057546" cy="400110"/>
          </a:xfrm>
          <a:prstGeom prst="rect">
            <a:avLst/>
          </a:prstGeom>
          <a:noFill/>
        </p:spPr>
        <p:txBody>
          <a:bodyPr wrap="square">
            <a:spAutoFit/>
          </a:bodyPr>
          <a:lstStyle/>
          <a:p>
            <a:pPr algn="ctr" defTabSz="660380"/>
            <a:r>
              <a:rPr lang="en-GB" sz="2000" b="1" kern="100" dirty="0">
                <a:solidFill>
                  <a:prstClr val="white"/>
                </a:solidFill>
                <a:latin typeface="Avenir Next LT Pro" panose="020B0504020202020204" pitchFamily="34" charset="0"/>
                <a:ea typeface="Calibri" panose="020F0502020204030204" pitchFamily="34" charset="0"/>
                <a:cs typeface="Times New Roman" panose="02020603050405020304" pitchFamily="18" charset="0"/>
              </a:rPr>
              <a:t>Birmingham’s Ordinarily Available Guidance (OAG)</a:t>
            </a:r>
            <a:endParaRPr lang="en-GB" sz="2000" dirty="0">
              <a:solidFill>
                <a:prstClr val="white"/>
              </a:solidFill>
              <a:latin typeface="Calibri" panose="020F0502020204030204"/>
            </a:endParaRPr>
          </a:p>
        </p:txBody>
      </p:sp>
      <p:grpSp>
        <p:nvGrpSpPr>
          <p:cNvPr id="28" name="Group 27">
            <a:extLst>
              <a:ext uri="{FF2B5EF4-FFF2-40B4-BE49-F238E27FC236}">
                <a16:creationId xmlns:a16="http://schemas.microsoft.com/office/drawing/2014/main" id="{4058A091-E827-4BE9-032B-2C96296FEFEF}"/>
              </a:ext>
            </a:extLst>
          </p:cNvPr>
          <p:cNvGrpSpPr>
            <a:grpSpLocks noGrp="1" noUngrp="1" noRot="1" noMove="1" noResize="1"/>
          </p:cNvGrpSpPr>
          <p:nvPr/>
        </p:nvGrpSpPr>
        <p:grpSpPr>
          <a:xfrm>
            <a:off x="107629" y="82337"/>
            <a:ext cx="9686766" cy="6089863"/>
            <a:chOff x="156209" y="82336"/>
            <a:chExt cx="9443599" cy="1635008"/>
          </a:xfrm>
        </p:grpSpPr>
        <p:sp>
          <p:nvSpPr>
            <p:cNvPr id="6" name="Rectangle: Rounded Corners 5">
              <a:extLst>
                <a:ext uri="{FF2B5EF4-FFF2-40B4-BE49-F238E27FC236}">
                  <a16:creationId xmlns:a16="http://schemas.microsoft.com/office/drawing/2014/main" id="{7AEEFC70-3B30-24F5-A035-DD80E742A12A}"/>
                </a:ext>
              </a:extLst>
            </p:cNvPr>
            <p:cNvSpPr>
              <a:spLocks noGrp="1" noRot="1" noMove="1" noResize="1" noEditPoints="1" noAdjustHandles="1" noChangeArrowheads="1" noChangeShapeType="1"/>
            </p:cNvSpPr>
            <p:nvPr/>
          </p:nvSpPr>
          <p:spPr>
            <a:xfrm>
              <a:off x="156209" y="82336"/>
              <a:ext cx="9443599" cy="1000930"/>
            </a:xfrm>
            <a:prstGeom prst="roundRect">
              <a:avLst>
                <a:gd name="adj" fmla="val 9829"/>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400" dirty="0">
                <a:solidFill>
                  <a:srgbClr val="7030A0"/>
                </a:solidFill>
                <a:latin typeface="Calibri" panose="020F0502020204030204"/>
              </a:endParaRPr>
            </a:p>
          </p:txBody>
        </p:sp>
        <p:sp>
          <p:nvSpPr>
            <p:cNvPr id="7" name="Rectangle: Rounded Corners 6">
              <a:extLst>
                <a:ext uri="{FF2B5EF4-FFF2-40B4-BE49-F238E27FC236}">
                  <a16:creationId xmlns:a16="http://schemas.microsoft.com/office/drawing/2014/main" id="{F187B1A9-D02C-2D4C-AF8B-4DA7DC44B465}"/>
                </a:ext>
              </a:extLst>
            </p:cNvPr>
            <p:cNvSpPr>
              <a:spLocks noGrp="1" noRot="1" noMove="1" noResize="1" noEditPoints="1" noAdjustHandles="1" noChangeArrowheads="1" noChangeShapeType="1"/>
            </p:cNvSpPr>
            <p:nvPr/>
          </p:nvSpPr>
          <p:spPr>
            <a:xfrm>
              <a:off x="156209" y="287319"/>
              <a:ext cx="9443599" cy="1430025"/>
            </a:xfrm>
            <a:prstGeom prst="roundRect">
              <a:avLst>
                <a:gd name="adj" fmla="val 0"/>
              </a:avLst>
            </a:prstGeom>
            <a:solidFill>
              <a:schemeClr val="accent6">
                <a:lumMod val="20000"/>
                <a:lumOff val="80000"/>
              </a:schemeClr>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60380"/>
              <a:endParaRPr lang="en-GB" sz="2000">
                <a:solidFill>
                  <a:srgbClr val="7030A0"/>
                </a:solidFill>
                <a:latin typeface="Calibri" panose="020F0502020204030204"/>
              </a:endParaRPr>
            </a:p>
          </p:txBody>
        </p:sp>
        <p:sp>
          <p:nvSpPr>
            <p:cNvPr id="9" name="TextBox 8">
              <a:extLst>
                <a:ext uri="{FF2B5EF4-FFF2-40B4-BE49-F238E27FC236}">
                  <a16:creationId xmlns:a16="http://schemas.microsoft.com/office/drawing/2014/main" id="{43086BA5-0DB6-10A1-CBC8-5758839BE3D0}"/>
                </a:ext>
              </a:extLst>
            </p:cNvPr>
            <p:cNvSpPr txBox="1">
              <a:spLocks noGrp="1" noRot="1" noMove="1" noResize="1" noEditPoints="1" noAdjustHandles="1" noChangeArrowheads="1" noChangeShapeType="1"/>
            </p:cNvSpPr>
            <p:nvPr/>
          </p:nvSpPr>
          <p:spPr>
            <a:xfrm>
              <a:off x="156209" y="132002"/>
              <a:ext cx="9433152" cy="107422"/>
            </a:xfrm>
            <a:prstGeom prst="rect">
              <a:avLst/>
            </a:prstGeom>
            <a:noFill/>
          </p:spPr>
          <p:txBody>
            <a:bodyPr wrap="square">
              <a:spAutoFit/>
            </a:bodyPr>
            <a:lstStyle/>
            <a:p>
              <a:pPr algn="ctr" defTabSz="660380"/>
              <a:r>
                <a:rPr lang="en-GB" sz="2000" b="1" kern="100" dirty="0">
                  <a:solidFill>
                    <a:prstClr val="black">
                      <a:lumMod val="85000"/>
                      <a:lumOff val="15000"/>
                    </a:prstClr>
                  </a:solidFill>
                  <a:latin typeface="Avenir Next LT Pro" panose="020B0504020202020204" pitchFamily="34" charset="0"/>
                  <a:ea typeface="Calibri" panose="020F0502020204030204" pitchFamily="34" charset="0"/>
                  <a:cs typeface="Times New Roman" panose="02020603050405020304" pitchFamily="18" charset="0"/>
                </a:rPr>
                <a:t>Using The OAG – Information for Teachers and Support Staff</a:t>
              </a:r>
            </a:p>
          </p:txBody>
        </p:sp>
        <p:sp>
          <p:nvSpPr>
            <p:cNvPr id="27" name="Rectangle 26">
              <a:extLst>
                <a:ext uri="{FF2B5EF4-FFF2-40B4-BE49-F238E27FC236}">
                  <a16:creationId xmlns:a16="http://schemas.microsoft.com/office/drawing/2014/main" id="{965D8ED5-35B8-4BF8-0C05-CC6AAD71F342}"/>
                </a:ext>
              </a:extLst>
            </p:cNvPr>
            <p:cNvSpPr>
              <a:spLocks/>
            </p:cNvSpPr>
            <p:nvPr/>
          </p:nvSpPr>
          <p:spPr>
            <a:xfrm>
              <a:off x="241126" y="402361"/>
              <a:ext cx="9348236" cy="10958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lnSpc>
                  <a:spcPct val="200000"/>
                </a:lnSpc>
              </a:pPr>
              <a:r>
                <a:rPr lang="en-GB" sz="2400" b="1" dirty="0">
                  <a:solidFill>
                    <a:prstClr val="black"/>
                  </a:solidFill>
                  <a:latin typeface="Avenir Next LT Pro" panose="020B0504020202020204" pitchFamily="34" charset="0"/>
                </a:rPr>
                <a:t>Slides to share with Teachers and Support Staff</a:t>
              </a:r>
            </a:p>
            <a:p>
              <a:pPr defTabSz="660380">
                <a:lnSpc>
                  <a:spcPct val="200000"/>
                </a:lnSpc>
              </a:pPr>
              <a:r>
                <a:rPr lang="en-GB" sz="2000" dirty="0">
                  <a:solidFill>
                    <a:prstClr val="black"/>
                  </a:solidFill>
                  <a:latin typeface="Avenir Next LT Pro" panose="020B0504020202020204" pitchFamily="34" charset="0"/>
                </a:rPr>
                <a:t>Note for Session Lead (SENCo / SLT):</a:t>
              </a:r>
            </a:p>
            <a:p>
              <a:pPr marL="342900" indent="-342900" defTabSz="660380">
                <a:lnSpc>
                  <a:spcPct val="150000"/>
                </a:lnSpc>
                <a:buFont typeface="Arial" panose="020B0604020202020204" pitchFamily="34" charset="0"/>
                <a:buChar char="•"/>
              </a:pPr>
              <a:r>
                <a:rPr lang="en-GB" sz="2000" dirty="0">
                  <a:solidFill>
                    <a:prstClr val="black"/>
                  </a:solidFill>
                  <a:latin typeface="Avenir Next LT Pro" panose="020B0504020202020204" pitchFamily="34" charset="0"/>
                </a:rPr>
                <a:t>These slides support a short introduction to Section 2 of the Ordinarily Available Guidance (OAG). </a:t>
              </a:r>
            </a:p>
            <a:p>
              <a:pPr marL="342900" indent="-342900" defTabSz="660380">
                <a:lnSpc>
                  <a:spcPct val="150000"/>
                </a:lnSpc>
                <a:buFont typeface="Arial" panose="020B0604020202020204" pitchFamily="34" charset="0"/>
                <a:buChar char="•"/>
              </a:pPr>
              <a:r>
                <a:rPr lang="en-GB" sz="2000" dirty="0">
                  <a:solidFill>
                    <a:prstClr val="black"/>
                  </a:solidFill>
                  <a:latin typeface="Avenir Next LT Pro" panose="020B0504020202020204" pitchFamily="34" charset="0"/>
                </a:rPr>
                <a:t>The aim is to help staff feel confident using it in everyday classroom practice. </a:t>
              </a:r>
            </a:p>
            <a:p>
              <a:pPr marL="342900" indent="-342900" defTabSz="660380">
                <a:lnSpc>
                  <a:spcPct val="150000"/>
                </a:lnSpc>
                <a:buFont typeface="Arial" panose="020B0604020202020204" pitchFamily="34" charset="0"/>
                <a:buChar char="•"/>
              </a:pPr>
              <a:r>
                <a:rPr lang="en-GB" sz="2000" dirty="0">
                  <a:solidFill>
                    <a:prstClr val="black"/>
                  </a:solidFill>
                  <a:latin typeface="Avenir Next LT Pro" panose="020B0504020202020204" pitchFamily="34" charset="0"/>
                </a:rPr>
                <a:t>This is not about adding something new, it’s about supporting what we already do. </a:t>
              </a:r>
            </a:p>
            <a:p>
              <a:pPr marL="342900" indent="-342900" defTabSz="660380">
                <a:lnSpc>
                  <a:spcPct val="150000"/>
                </a:lnSpc>
                <a:buFont typeface="Arial" panose="020B0604020202020204" pitchFamily="34" charset="0"/>
                <a:buChar char="•"/>
              </a:pPr>
              <a:r>
                <a:rPr lang="en-GB" sz="2000" dirty="0">
                  <a:solidFill>
                    <a:prstClr val="black"/>
                  </a:solidFill>
                  <a:latin typeface="Avenir Next LT Pro" panose="020B0504020202020204" pitchFamily="34" charset="0"/>
                </a:rPr>
                <a:t>Section 2 focuses on practical strategies we can use straight away.</a:t>
              </a:r>
            </a:p>
          </p:txBody>
        </p:sp>
      </p:grpSp>
    </p:spTree>
    <p:extLst>
      <p:ext uri="{BB962C8B-B14F-4D97-AF65-F5344CB8AC3E}">
        <p14:creationId xmlns:p14="http://schemas.microsoft.com/office/powerpoint/2010/main" val="4259624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40C10-BA70-12DA-E995-3F4EF46577DA}"/>
            </a:ext>
          </a:extLst>
        </p:cNvPr>
        <p:cNvGrpSpPr/>
        <p:nvPr/>
      </p:nvGrpSpPr>
      <p:grpSpPr>
        <a:xfrm>
          <a:off x="0" y="0"/>
          <a:ext cx="0" cy="0"/>
          <a:chOff x="0" y="0"/>
          <a:chExt cx="0" cy="0"/>
        </a:xfrm>
      </p:grpSpPr>
      <p:grpSp>
        <p:nvGrpSpPr>
          <p:cNvPr id="15" name="Group 14">
            <a:extLst>
              <a:ext uri="{FF2B5EF4-FFF2-40B4-BE49-F238E27FC236}">
                <a16:creationId xmlns:a16="http://schemas.microsoft.com/office/drawing/2014/main" id="{069B1F55-EB84-5C6E-26EA-C8C76CA87FF2}"/>
              </a:ext>
            </a:extLst>
          </p:cNvPr>
          <p:cNvGrpSpPr>
            <a:grpSpLocks noGrp="1" noUngrp="1" noRot="1" noMove="1" noResize="1"/>
          </p:cNvGrpSpPr>
          <p:nvPr/>
        </p:nvGrpSpPr>
        <p:grpSpPr>
          <a:xfrm>
            <a:off x="188217" y="84189"/>
            <a:ext cx="9529566" cy="6148416"/>
            <a:chOff x="186369" y="74029"/>
            <a:chExt cx="9529566" cy="6148416"/>
          </a:xfrm>
        </p:grpSpPr>
        <p:sp>
          <p:nvSpPr>
            <p:cNvPr id="6" name="Rectangle: Rounded Corners 5">
              <a:extLst>
                <a:ext uri="{FF2B5EF4-FFF2-40B4-BE49-F238E27FC236}">
                  <a16:creationId xmlns:a16="http://schemas.microsoft.com/office/drawing/2014/main" id="{3D3BA2E8-51B1-DC2E-5A31-CCAFFFB2399E}"/>
                </a:ext>
              </a:extLst>
            </p:cNvPr>
            <p:cNvSpPr>
              <a:spLocks noGrp="1" noRot="1" noMove="1" noResize="1" noEditPoints="1" noAdjustHandles="1" noChangeArrowheads="1" noChangeShapeType="1"/>
            </p:cNvSpPr>
            <p:nvPr/>
          </p:nvSpPr>
          <p:spPr>
            <a:xfrm>
              <a:off x="186369" y="74029"/>
              <a:ext cx="9529566" cy="1594750"/>
            </a:xfrm>
            <a:prstGeom prst="roundRect">
              <a:avLst>
                <a:gd name="adj" fmla="val 11740"/>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400" dirty="0">
                <a:solidFill>
                  <a:srgbClr val="7030A0"/>
                </a:solidFill>
                <a:latin typeface="Calibri" panose="020F0502020204030204"/>
              </a:endParaRPr>
            </a:p>
          </p:txBody>
        </p:sp>
        <p:sp>
          <p:nvSpPr>
            <p:cNvPr id="7" name="Rectangle: Rounded Corners 6">
              <a:extLst>
                <a:ext uri="{FF2B5EF4-FFF2-40B4-BE49-F238E27FC236}">
                  <a16:creationId xmlns:a16="http://schemas.microsoft.com/office/drawing/2014/main" id="{8291B079-D1C4-49D9-EE1F-FE94CC03AAF5}"/>
                </a:ext>
              </a:extLst>
            </p:cNvPr>
            <p:cNvSpPr>
              <a:spLocks noGrp="1" noRot="1" noMove="1" noResize="1" noEditPoints="1" noAdjustHandles="1" noChangeArrowheads="1" noChangeShapeType="1"/>
            </p:cNvSpPr>
            <p:nvPr/>
          </p:nvSpPr>
          <p:spPr>
            <a:xfrm>
              <a:off x="186369" y="603492"/>
              <a:ext cx="9529566" cy="1135109"/>
            </a:xfrm>
            <a:prstGeom prst="roundRect">
              <a:avLst>
                <a:gd name="adj" fmla="val 0"/>
              </a:avLst>
            </a:prstGeom>
            <a:solidFill>
              <a:schemeClr val="accent6">
                <a:lumMod val="20000"/>
                <a:lumOff val="80000"/>
              </a:schemeClr>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60380"/>
              <a:endParaRPr lang="en-GB" sz="2000" dirty="0">
                <a:solidFill>
                  <a:srgbClr val="7030A0"/>
                </a:solidFill>
                <a:latin typeface="Calibri" panose="020F0502020204030204"/>
              </a:endParaRPr>
            </a:p>
          </p:txBody>
        </p:sp>
        <p:sp>
          <p:nvSpPr>
            <p:cNvPr id="9" name="TextBox 8">
              <a:extLst>
                <a:ext uri="{FF2B5EF4-FFF2-40B4-BE49-F238E27FC236}">
                  <a16:creationId xmlns:a16="http://schemas.microsoft.com/office/drawing/2014/main" id="{153154A9-6885-A561-B61C-E66B21116B7F}"/>
                </a:ext>
              </a:extLst>
            </p:cNvPr>
            <p:cNvSpPr txBox="1">
              <a:spLocks noGrp="1" noRot="1" noMove="1" noResize="1" noEditPoints="1" noAdjustHandles="1" noChangeArrowheads="1" noChangeShapeType="1"/>
            </p:cNvSpPr>
            <p:nvPr/>
          </p:nvSpPr>
          <p:spPr>
            <a:xfrm>
              <a:off x="186369" y="130075"/>
              <a:ext cx="9168528" cy="415498"/>
            </a:xfrm>
            <a:prstGeom prst="rect">
              <a:avLst/>
            </a:prstGeom>
            <a:noFill/>
          </p:spPr>
          <p:txBody>
            <a:bodyPr wrap="square">
              <a:spAutoFit/>
            </a:bodyPr>
            <a:lstStyle/>
            <a:p>
              <a:pPr algn="ctr" defTabSz="660380"/>
              <a:r>
                <a:rPr lang="en-GB" sz="2100" b="1" kern="100" dirty="0">
                  <a:solidFill>
                    <a:prstClr val="black">
                      <a:lumMod val="85000"/>
                      <a:lumOff val="15000"/>
                    </a:prstClr>
                  </a:solidFill>
                  <a:latin typeface="Avenir Next LT Pro" panose="020B0504020202020204" pitchFamily="34" charset="0"/>
                  <a:ea typeface="Calibri" panose="020F0502020204030204" pitchFamily="34" charset="0"/>
                  <a:cs typeface="Times New Roman" panose="02020603050405020304" pitchFamily="18" charset="0"/>
                </a:rPr>
                <a:t>Using The OAG – Information for Teachers and Support Staff</a:t>
              </a:r>
            </a:p>
          </p:txBody>
        </p:sp>
        <p:sp>
          <p:nvSpPr>
            <p:cNvPr id="16" name="Rectangle: Rounded Corners 15">
              <a:extLst>
                <a:ext uri="{FF2B5EF4-FFF2-40B4-BE49-F238E27FC236}">
                  <a16:creationId xmlns:a16="http://schemas.microsoft.com/office/drawing/2014/main" id="{A709840C-8271-A168-F5B3-C5329A097022}"/>
                </a:ext>
              </a:extLst>
            </p:cNvPr>
            <p:cNvSpPr>
              <a:spLocks noGrp="1" noRot="1" noMove="1" noResize="1" noEditPoints="1" noAdjustHandles="1" noChangeArrowheads="1" noChangeShapeType="1"/>
            </p:cNvSpPr>
            <p:nvPr/>
          </p:nvSpPr>
          <p:spPr>
            <a:xfrm>
              <a:off x="186369" y="1854611"/>
              <a:ext cx="9504759" cy="954618"/>
            </a:xfrm>
            <a:prstGeom prst="roundRect">
              <a:avLst>
                <a:gd name="adj" fmla="val 9829"/>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dirty="0">
                <a:solidFill>
                  <a:srgbClr val="7030A0"/>
                </a:solidFill>
                <a:latin typeface="Calibri" panose="020F0502020204030204"/>
              </a:endParaRPr>
            </a:p>
          </p:txBody>
        </p:sp>
        <p:sp>
          <p:nvSpPr>
            <p:cNvPr id="17" name="Rectangle: Rounded Corners 16">
              <a:extLst>
                <a:ext uri="{FF2B5EF4-FFF2-40B4-BE49-F238E27FC236}">
                  <a16:creationId xmlns:a16="http://schemas.microsoft.com/office/drawing/2014/main" id="{D5E94B80-44C7-2EED-C440-A37D2AC5BFFF}"/>
                </a:ext>
              </a:extLst>
            </p:cNvPr>
            <p:cNvSpPr>
              <a:spLocks noGrp="1" noRot="1" noMove="1" noResize="1" noEditPoints="1" noAdjustHandles="1" noChangeArrowheads="1" noChangeShapeType="1"/>
            </p:cNvSpPr>
            <p:nvPr/>
          </p:nvSpPr>
          <p:spPr>
            <a:xfrm>
              <a:off x="186369" y="2222731"/>
              <a:ext cx="9504759" cy="3999714"/>
            </a:xfrm>
            <a:prstGeom prst="roundRect">
              <a:avLst>
                <a:gd name="adj" fmla="val 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a:solidFill>
                  <a:srgbClr val="7030A0"/>
                </a:solidFill>
                <a:latin typeface="Calibri" panose="020F0502020204030204"/>
              </a:endParaRPr>
            </a:p>
          </p:txBody>
        </p:sp>
        <p:sp>
          <p:nvSpPr>
            <p:cNvPr id="18" name="TextBox 17">
              <a:extLst>
                <a:ext uri="{FF2B5EF4-FFF2-40B4-BE49-F238E27FC236}">
                  <a16:creationId xmlns:a16="http://schemas.microsoft.com/office/drawing/2014/main" id="{34BC9ACB-0DC6-E7D5-3C7C-1150C66395CE}"/>
                </a:ext>
              </a:extLst>
            </p:cNvPr>
            <p:cNvSpPr txBox="1">
              <a:spLocks noGrp="1" noRot="1" noMove="1" noResize="1" noEditPoints="1" noAdjustHandles="1" noChangeArrowheads="1" noChangeShapeType="1"/>
            </p:cNvSpPr>
            <p:nvPr/>
          </p:nvSpPr>
          <p:spPr>
            <a:xfrm>
              <a:off x="186369" y="1865156"/>
              <a:ext cx="9179167" cy="369332"/>
            </a:xfrm>
            <a:prstGeom prst="rect">
              <a:avLst/>
            </a:prstGeom>
            <a:noFill/>
          </p:spPr>
          <p:txBody>
            <a:bodyPr wrap="square">
              <a:spAutoFit/>
            </a:bodyPr>
            <a:lstStyle/>
            <a:p>
              <a:pPr defTabSz="660380"/>
              <a:r>
                <a:rPr lang="en-GB" b="1" kern="100" dirty="0">
                  <a:solidFill>
                    <a:prstClr val="black">
                      <a:lumMod val="85000"/>
                      <a:lumOff val="15000"/>
                    </a:prstClr>
                  </a:solidFill>
                  <a:latin typeface="Avenir Next LT Pro" panose="020B0504020202020204" pitchFamily="34" charset="0"/>
                  <a:ea typeface="Calibri" panose="020F0502020204030204" pitchFamily="34" charset="0"/>
                  <a:cs typeface="Times New Roman" panose="02020603050405020304" pitchFamily="18" charset="0"/>
                </a:rPr>
                <a:t>What is Section Two of the Ordinarily Available Guidance</a:t>
              </a:r>
              <a:r>
                <a:rPr lang="en-GB" b="1" kern="100" dirty="0">
                  <a:solidFill>
                    <a:prstClr val="black"/>
                  </a:solidFill>
                  <a:latin typeface="Calibri" panose="020F0502020204030204"/>
                  <a:ea typeface="Calibri" panose="020F0502020204030204" pitchFamily="34" charset="0"/>
                  <a:cs typeface="Times New Roman" panose="02020603050405020304" pitchFamily="18" charset="0"/>
                </a:rPr>
                <a:t>?</a:t>
              </a:r>
              <a:endParaRPr lang="en-GB" b="1" kern="100" dirty="0">
                <a:solidFill>
                  <a:prstClr val="black">
                    <a:lumMod val="85000"/>
                    <a:lumOff val="15000"/>
                  </a:prstClr>
                </a:solidFill>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93B56E2-D772-F81F-6D2C-5D88A8845B54}"/>
                </a:ext>
              </a:extLst>
            </p:cNvPr>
            <p:cNvSpPr txBox="1">
              <a:spLocks noGrp="1" noRot="1" noMove="1" noResize="1" noEditPoints="1" noAdjustHandles="1" noChangeArrowheads="1" noChangeShapeType="1"/>
            </p:cNvSpPr>
            <p:nvPr/>
          </p:nvSpPr>
          <p:spPr>
            <a:xfrm>
              <a:off x="186369" y="552017"/>
              <a:ext cx="9526182" cy="1158779"/>
            </a:xfrm>
            <a:prstGeom prst="rect">
              <a:avLst/>
            </a:prstGeom>
            <a:noFill/>
          </p:spPr>
          <p:txBody>
            <a:bodyPr wrap="square">
              <a:spAutoFit/>
            </a:bodyPr>
            <a:lstStyle/>
            <a:p>
              <a:pPr>
                <a:lnSpc>
                  <a:spcPct val="150000"/>
                </a:lnSpc>
              </a:pPr>
              <a:r>
                <a:rPr lang="en-GB" sz="1600" dirty="0">
                  <a:solidFill>
                    <a:prstClr val="black"/>
                  </a:solidFill>
                  <a:latin typeface="Avenir Next LT Pro" panose="020B0504020202020204" pitchFamily="34" charset="0"/>
                </a:rPr>
                <a:t>The Ordinarily Available Guidance (OAG) helps all schools and education settings maintain high-quality, inclusive practice. It provides a clear, shared expectation of what we do every day to create inclusive classrooms and learning environments.</a:t>
              </a:r>
            </a:p>
          </p:txBody>
        </p:sp>
      </p:grpSp>
      <p:sp>
        <p:nvSpPr>
          <p:cNvPr id="12" name="TextBox 11">
            <a:extLst>
              <a:ext uri="{FF2B5EF4-FFF2-40B4-BE49-F238E27FC236}">
                <a16:creationId xmlns:a16="http://schemas.microsoft.com/office/drawing/2014/main" id="{A50EB97F-16C9-A3FE-17BA-062590284A0B}"/>
              </a:ext>
            </a:extLst>
          </p:cNvPr>
          <p:cNvSpPr txBox="1">
            <a:spLocks noGrp="1" noRot="1" noMove="1" noResize="1" noEditPoints="1" noAdjustHandles="1" noChangeArrowheads="1" noChangeShapeType="1"/>
          </p:cNvSpPr>
          <p:nvPr/>
        </p:nvSpPr>
        <p:spPr>
          <a:xfrm>
            <a:off x="204437" y="2211628"/>
            <a:ext cx="9500510" cy="4498154"/>
          </a:xfrm>
          <a:prstGeom prst="rect">
            <a:avLst/>
          </a:prstGeom>
          <a:noFill/>
        </p:spPr>
        <p:txBody>
          <a:bodyPr wrap="square">
            <a:spAutoFit/>
          </a:bodyPr>
          <a:lstStyle/>
          <a:p>
            <a:pPr defTabSz="660380">
              <a:lnSpc>
                <a:spcPct val="150000"/>
              </a:lnSpc>
              <a:spcAft>
                <a:spcPts val="600"/>
              </a:spcAft>
            </a:pPr>
            <a:r>
              <a:rPr lang="en-GB" sz="1600" b="1" dirty="0">
                <a:solidFill>
                  <a:prstClr val="black"/>
                </a:solidFill>
                <a:latin typeface="Avenir Next LT Pro" panose="020B0504020202020204" pitchFamily="34" charset="0"/>
              </a:rPr>
              <a:t>Section Two </a:t>
            </a:r>
            <a:r>
              <a:rPr lang="en-GB" sz="1600" dirty="0">
                <a:solidFill>
                  <a:prstClr val="black"/>
                </a:solidFill>
                <a:latin typeface="Avenir Next LT Pro" panose="020B0504020202020204" pitchFamily="34" charset="0"/>
              </a:rPr>
              <a:t>of the Ordinarily Available Guidance (OAG) provides practical support for teachers, teaching assistants and other staff who work directly with children &amp; young people.</a:t>
            </a:r>
          </a:p>
          <a:p>
            <a:pPr>
              <a:lnSpc>
                <a:spcPct val="150000"/>
              </a:lnSpc>
              <a:spcAft>
                <a:spcPts val="600"/>
              </a:spcAft>
            </a:pPr>
            <a:r>
              <a:rPr lang="en-GB" sz="1600" dirty="0">
                <a:solidFill>
                  <a:prstClr val="black"/>
                </a:solidFill>
                <a:latin typeface="Avenir Next LT Pro" panose="020B0504020202020204" pitchFamily="34" charset="0"/>
              </a:rPr>
              <a:t>It helps staff recognise when a child or young person may be finding something difficult and suggests practical strategies that can be tried in everyday teaching and support.</a:t>
            </a:r>
          </a:p>
          <a:p>
            <a:pPr>
              <a:lnSpc>
                <a:spcPct val="150000"/>
              </a:lnSpc>
              <a:spcAft>
                <a:spcPts val="600"/>
              </a:spcAft>
            </a:pPr>
            <a:r>
              <a:rPr lang="en-GB" sz="1600" dirty="0">
                <a:solidFill>
                  <a:prstClr val="black"/>
                </a:solidFill>
                <a:latin typeface="Avenir Next LT Pro" panose="020B0504020202020204" pitchFamily="34" charset="0"/>
              </a:rPr>
              <a:t>Section 2 is organised around the four broad areas of need described in the SEND Code of Practice.</a:t>
            </a:r>
          </a:p>
          <a:p>
            <a:pPr>
              <a:lnSpc>
                <a:spcPct val="150000"/>
              </a:lnSpc>
              <a:spcAft>
                <a:spcPts val="600"/>
              </a:spcAft>
            </a:pPr>
            <a:r>
              <a:rPr lang="en-GB" sz="1600" dirty="0">
                <a:solidFill>
                  <a:prstClr val="black"/>
                </a:solidFill>
                <a:latin typeface="Avenir Next LT Pro" panose="020B0504020202020204" pitchFamily="34" charset="0"/>
              </a:rPr>
              <a:t>Within each area, the guidance describes what staff might notice and suggests practical strategies that can be used in everyday teaching.</a:t>
            </a:r>
          </a:p>
          <a:p>
            <a:pPr>
              <a:lnSpc>
                <a:spcPct val="150000"/>
              </a:lnSpc>
              <a:spcAft>
                <a:spcPts val="600"/>
              </a:spcAft>
            </a:pPr>
            <a:r>
              <a:rPr lang="en-GB" sz="1600" dirty="0">
                <a:solidFill>
                  <a:prstClr val="black"/>
                </a:solidFill>
                <a:latin typeface="Avenir Next LT Pro" panose="020B0504020202020204" pitchFamily="34" charset="0"/>
              </a:rPr>
              <a:t>Every child and young person is different, so the guidance should be used flexibly. Staff should select and adapt approaches that best support the individual needs, strengths and interests of the child or young person.</a:t>
            </a:r>
          </a:p>
          <a:p>
            <a:pPr defTabSz="660380">
              <a:lnSpc>
                <a:spcPct val="150000"/>
              </a:lnSpc>
              <a:spcAft>
                <a:spcPts val="600"/>
              </a:spcAft>
            </a:pPr>
            <a:endParaRPr lang="en-GB" sz="1600" dirty="0">
              <a:solidFill>
                <a:prstClr val="black"/>
              </a:solidFill>
              <a:latin typeface="Avenir Next LT Pro" panose="020B0504020202020204" pitchFamily="34" charset="0"/>
            </a:endParaRPr>
          </a:p>
        </p:txBody>
      </p:sp>
      <p:sp>
        <p:nvSpPr>
          <p:cNvPr id="2" name="Rectangle 1">
            <a:extLst>
              <a:ext uri="{FF2B5EF4-FFF2-40B4-BE49-F238E27FC236}">
                <a16:creationId xmlns:a16="http://schemas.microsoft.com/office/drawing/2014/main" id="{0D6D81D6-01CF-B2A3-41EA-D5B4947CD545}"/>
              </a:ext>
            </a:extLst>
          </p:cNvPr>
          <p:cNvSpPr>
            <a:spLocks noGrp="1" noRot="1" noMove="1" noResize="1" noEditPoints="1" noAdjustHandles="1" noChangeArrowheads="1" noChangeShapeType="1"/>
          </p:cNvSpPr>
          <p:nvPr/>
        </p:nvSpPr>
        <p:spPr>
          <a:xfrm>
            <a:off x="-39000" y="6315127"/>
            <a:ext cx="9984000" cy="537580"/>
          </a:xfrm>
          <a:prstGeom prst="rect">
            <a:avLst/>
          </a:prstGeom>
          <a:solidFill>
            <a:srgbClr val="7E39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a:solidFill>
                <a:prstClr val="white"/>
              </a:solidFill>
              <a:latin typeface="Calibri" panose="020F0502020204030204"/>
            </a:endParaRPr>
          </a:p>
        </p:txBody>
      </p:sp>
      <p:pic>
        <p:nvPicPr>
          <p:cNvPr id="3" name="Picture 2">
            <a:extLst>
              <a:ext uri="{FF2B5EF4-FFF2-40B4-BE49-F238E27FC236}">
                <a16:creationId xmlns:a16="http://schemas.microsoft.com/office/drawing/2014/main" id="{EC8469B4-816B-5375-171F-77EDCB6E886D}"/>
              </a:ext>
            </a:extLst>
          </p:cNvPr>
          <p:cNvPicPr>
            <a:picLocks noGrp="1" noRot="1" noMove="1" noResize="1" noEditPoints="1" noAdjustHandles="1" noChangeArrowheads="1" noChangeShapeType="1" noCrop="1"/>
          </p:cNvPicPr>
          <p:nvPr/>
        </p:nvPicPr>
        <p:blipFill rotWithShape="1">
          <a:blip r:embed="rId3"/>
          <a:srcRect l="3729" t="75852" r="69817" b="4889"/>
          <a:stretch/>
        </p:blipFill>
        <p:spPr>
          <a:xfrm>
            <a:off x="75521" y="6351957"/>
            <a:ext cx="909999" cy="463920"/>
          </a:xfrm>
          <a:prstGeom prst="rect">
            <a:avLst/>
          </a:prstGeom>
        </p:spPr>
      </p:pic>
      <p:sp>
        <p:nvSpPr>
          <p:cNvPr id="4" name="TextBox 3">
            <a:extLst>
              <a:ext uri="{FF2B5EF4-FFF2-40B4-BE49-F238E27FC236}">
                <a16:creationId xmlns:a16="http://schemas.microsoft.com/office/drawing/2014/main" id="{65FFCC73-1617-623E-59EB-16D505A3B64E}"/>
              </a:ext>
            </a:extLst>
          </p:cNvPr>
          <p:cNvSpPr txBox="1">
            <a:spLocks noGrp="1" noRot="1" noMove="1" noResize="1" noEditPoints="1" noAdjustHandles="1" noChangeArrowheads="1" noChangeShapeType="1"/>
          </p:cNvSpPr>
          <p:nvPr/>
        </p:nvSpPr>
        <p:spPr>
          <a:xfrm>
            <a:off x="1530082" y="6383862"/>
            <a:ext cx="8057546" cy="400110"/>
          </a:xfrm>
          <a:prstGeom prst="rect">
            <a:avLst/>
          </a:prstGeom>
          <a:noFill/>
        </p:spPr>
        <p:txBody>
          <a:bodyPr wrap="square">
            <a:spAutoFit/>
          </a:bodyPr>
          <a:lstStyle/>
          <a:p>
            <a:pPr algn="ctr" defTabSz="660380"/>
            <a:r>
              <a:rPr lang="en-GB" sz="2000" b="1" kern="100" dirty="0">
                <a:solidFill>
                  <a:prstClr val="white"/>
                </a:solidFill>
                <a:latin typeface="Avenir Next LT Pro" panose="020B0504020202020204" pitchFamily="34" charset="0"/>
                <a:ea typeface="Calibri" panose="020F0502020204030204" pitchFamily="34" charset="0"/>
                <a:cs typeface="Times New Roman" panose="02020603050405020304" pitchFamily="18" charset="0"/>
              </a:rPr>
              <a:t>Birmingham’s Ordinarily Available Guidance (OAG)</a:t>
            </a:r>
            <a:endParaRPr lang="en-GB" sz="2000" dirty="0">
              <a:solidFill>
                <a:prstClr val="white"/>
              </a:solidFill>
              <a:latin typeface="Calibri" panose="020F0502020204030204"/>
            </a:endParaRPr>
          </a:p>
        </p:txBody>
      </p:sp>
    </p:spTree>
    <p:extLst>
      <p:ext uri="{BB962C8B-B14F-4D97-AF65-F5344CB8AC3E}">
        <p14:creationId xmlns:p14="http://schemas.microsoft.com/office/powerpoint/2010/main" val="1109087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F6255-EC4C-BD9B-D630-234577E8A58E}"/>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DCB1EB33-F1D7-7EF4-EDEA-96F061D96493}"/>
              </a:ext>
            </a:extLst>
          </p:cNvPr>
          <p:cNvSpPr>
            <a:spLocks noGrp="1" noRot="1" noMove="1" noResize="1" noEditPoints="1" noAdjustHandles="1" noChangeArrowheads="1" noChangeShapeType="1"/>
          </p:cNvSpPr>
          <p:nvPr/>
        </p:nvSpPr>
        <p:spPr>
          <a:xfrm>
            <a:off x="-39000" y="6323594"/>
            <a:ext cx="9984000" cy="537580"/>
          </a:xfrm>
          <a:prstGeom prst="rect">
            <a:avLst/>
          </a:prstGeom>
          <a:solidFill>
            <a:srgbClr val="7E39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a:solidFill>
                <a:prstClr val="white"/>
              </a:solidFill>
              <a:latin typeface="Calibri" panose="020F0502020204030204"/>
            </a:endParaRPr>
          </a:p>
        </p:txBody>
      </p:sp>
      <p:pic>
        <p:nvPicPr>
          <p:cNvPr id="1024" name="Picture 1023">
            <a:extLst>
              <a:ext uri="{FF2B5EF4-FFF2-40B4-BE49-F238E27FC236}">
                <a16:creationId xmlns:a16="http://schemas.microsoft.com/office/drawing/2014/main" id="{67F3A443-592E-344A-3B15-53BBB019C23E}"/>
              </a:ext>
            </a:extLst>
          </p:cNvPr>
          <p:cNvPicPr>
            <a:picLocks noGrp="1" noRot="1" noMove="1" noResize="1" noEditPoints="1" noAdjustHandles="1" noChangeArrowheads="1" noChangeShapeType="1" noCrop="1"/>
          </p:cNvPicPr>
          <p:nvPr/>
        </p:nvPicPr>
        <p:blipFill rotWithShape="1">
          <a:blip r:embed="rId2"/>
          <a:srcRect l="3729" t="75852" r="69817" b="4889"/>
          <a:stretch/>
        </p:blipFill>
        <p:spPr>
          <a:xfrm>
            <a:off x="75521" y="6360424"/>
            <a:ext cx="909999" cy="463920"/>
          </a:xfrm>
          <a:prstGeom prst="rect">
            <a:avLst/>
          </a:prstGeom>
        </p:spPr>
      </p:pic>
      <p:sp>
        <p:nvSpPr>
          <p:cNvPr id="1026" name="TextBox 1025">
            <a:extLst>
              <a:ext uri="{FF2B5EF4-FFF2-40B4-BE49-F238E27FC236}">
                <a16:creationId xmlns:a16="http://schemas.microsoft.com/office/drawing/2014/main" id="{CA9A108D-F21B-1402-298B-E238FB004D4B}"/>
              </a:ext>
            </a:extLst>
          </p:cNvPr>
          <p:cNvSpPr txBox="1">
            <a:spLocks noGrp="1" noRot="1" noMove="1" noResize="1" noEditPoints="1" noAdjustHandles="1" noChangeArrowheads="1" noChangeShapeType="1"/>
          </p:cNvSpPr>
          <p:nvPr/>
        </p:nvSpPr>
        <p:spPr>
          <a:xfrm>
            <a:off x="1530082" y="6392329"/>
            <a:ext cx="8057546" cy="400110"/>
          </a:xfrm>
          <a:prstGeom prst="rect">
            <a:avLst/>
          </a:prstGeom>
          <a:noFill/>
        </p:spPr>
        <p:txBody>
          <a:bodyPr wrap="square">
            <a:spAutoFit/>
          </a:bodyPr>
          <a:lstStyle/>
          <a:p>
            <a:pPr algn="ctr" defTabSz="660380"/>
            <a:r>
              <a:rPr lang="en-GB" sz="2000" b="1" kern="100" dirty="0">
                <a:solidFill>
                  <a:prstClr val="white"/>
                </a:solidFill>
                <a:latin typeface="Avenir Next LT Pro" panose="020B0504020202020204" pitchFamily="34" charset="0"/>
                <a:ea typeface="Calibri" panose="020F0502020204030204" pitchFamily="34" charset="0"/>
                <a:cs typeface="Times New Roman" panose="02020603050405020304" pitchFamily="18" charset="0"/>
              </a:rPr>
              <a:t>Birmingham’s Ordinarily Available Guidance (OAG)</a:t>
            </a:r>
            <a:endParaRPr lang="en-GB" sz="2000" dirty="0">
              <a:solidFill>
                <a:prstClr val="white"/>
              </a:solidFill>
              <a:latin typeface="Calibri" panose="020F0502020204030204"/>
            </a:endParaRPr>
          </a:p>
        </p:txBody>
      </p:sp>
      <p:grpSp>
        <p:nvGrpSpPr>
          <p:cNvPr id="28" name="Group 27">
            <a:extLst>
              <a:ext uri="{FF2B5EF4-FFF2-40B4-BE49-F238E27FC236}">
                <a16:creationId xmlns:a16="http://schemas.microsoft.com/office/drawing/2014/main" id="{10B4E0D4-5351-C8E0-545D-B8B77348001C}"/>
              </a:ext>
            </a:extLst>
          </p:cNvPr>
          <p:cNvGrpSpPr>
            <a:grpSpLocks noGrp="1" noUngrp="1" noRot="1" noMove="1" noResize="1"/>
          </p:cNvGrpSpPr>
          <p:nvPr/>
        </p:nvGrpSpPr>
        <p:grpSpPr>
          <a:xfrm>
            <a:off x="107629" y="82337"/>
            <a:ext cx="9686766" cy="1263221"/>
            <a:chOff x="156209" y="82336"/>
            <a:chExt cx="9443599" cy="1635008"/>
          </a:xfrm>
        </p:grpSpPr>
        <p:sp>
          <p:nvSpPr>
            <p:cNvPr id="6" name="Rectangle: Rounded Corners 5">
              <a:extLst>
                <a:ext uri="{FF2B5EF4-FFF2-40B4-BE49-F238E27FC236}">
                  <a16:creationId xmlns:a16="http://schemas.microsoft.com/office/drawing/2014/main" id="{1008E74C-22F8-97E7-C9C1-2213B5D12E6C}"/>
                </a:ext>
              </a:extLst>
            </p:cNvPr>
            <p:cNvSpPr>
              <a:spLocks noGrp="1" noRot="1" noMove="1" noResize="1" noEditPoints="1" noAdjustHandles="1" noChangeArrowheads="1" noChangeShapeType="1"/>
            </p:cNvSpPr>
            <p:nvPr/>
          </p:nvSpPr>
          <p:spPr>
            <a:xfrm>
              <a:off x="156209" y="82336"/>
              <a:ext cx="9443599" cy="1000930"/>
            </a:xfrm>
            <a:prstGeom prst="roundRect">
              <a:avLst>
                <a:gd name="adj" fmla="val 9829"/>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400" dirty="0">
                <a:solidFill>
                  <a:srgbClr val="7030A0"/>
                </a:solidFill>
                <a:latin typeface="Calibri" panose="020F0502020204030204"/>
              </a:endParaRPr>
            </a:p>
          </p:txBody>
        </p:sp>
        <p:sp>
          <p:nvSpPr>
            <p:cNvPr id="7" name="Rectangle: Rounded Corners 6">
              <a:extLst>
                <a:ext uri="{FF2B5EF4-FFF2-40B4-BE49-F238E27FC236}">
                  <a16:creationId xmlns:a16="http://schemas.microsoft.com/office/drawing/2014/main" id="{9F83C4C4-DA25-5376-37C7-CB976A53C1C1}"/>
                </a:ext>
              </a:extLst>
            </p:cNvPr>
            <p:cNvSpPr>
              <a:spLocks noGrp="1" noRot="1" noMove="1" noResize="1" noEditPoints="1" noAdjustHandles="1" noChangeArrowheads="1" noChangeShapeType="1"/>
            </p:cNvSpPr>
            <p:nvPr/>
          </p:nvSpPr>
          <p:spPr>
            <a:xfrm>
              <a:off x="156209" y="523409"/>
              <a:ext cx="9443599" cy="1193935"/>
            </a:xfrm>
            <a:prstGeom prst="roundRect">
              <a:avLst>
                <a:gd name="adj" fmla="val 0"/>
              </a:avLst>
            </a:prstGeom>
            <a:solidFill>
              <a:schemeClr val="accent6">
                <a:lumMod val="20000"/>
                <a:lumOff val="80000"/>
              </a:schemeClr>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60380"/>
              <a:endParaRPr lang="en-GB" sz="2000">
                <a:solidFill>
                  <a:srgbClr val="7030A0"/>
                </a:solidFill>
                <a:latin typeface="Calibri" panose="020F0502020204030204"/>
              </a:endParaRPr>
            </a:p>
          </p:txBody>
        </p:sp>
        <p:sp>
          <p:nvSpPr>
            <p:cNvPr id="9" name="TextBox 8">
              <a:extLst>
                <a:ext uri="{FF2B5EF4-FFF2-40B4-BE49-F238E27FC236}">
                  <a16:creationId xmlns:a16="http://schemas.microsoft.com/office/drawing/2014/main" id="{430566C9-4D40-99B2-388F-EC08AD336959}"/>
                </a:ext>
              </a:extLst>
            </p:cNvPr>
            <p:cNvSpPr txBox="1">
              <a:spLocks noGrp="1" noRot="1" noMove="1" noResize="1" noEditPoints="1" noAdjustHandles="1" noChangeArrowheads="1" noChangeShapeType="1"/>
            </p:cNvSpPr>
            <p:nvPr/>
          </p:nvSpPr>
          <p:spPr>
            <a:xfrm>
              <a:off x="156209" y="91575"/>
              <a:ext cx="9433152" cy="458114"/>
            </a:xfrm>
            <a:prstGeom prst="rect">
              <a:avLst/>
            </a:prstGeom>
            <a:noFill/>
          </p:spPr>
          <p:txBody>
            <a:bodyPr wrap="square">
              <a:spAutoFit/>
            </a:bodyPr>
            <a:lstStyle/>
            <a:p>
              <a:pPr algn="ctr" defTabSz="660380"/>
              <a:r>
                <a:rPr lang="en-GB" sz="1700" b="1" kern="100" dirty="0">
                  <a:solidFill>
                    <a:prstClr val="black">
                      <a:lumMod val="85000"/>
                      <a:lumOff val="15000"/>
                    </a:prstClr>
                  </a:solidFill>
                  <a:latin typeface="Avenir Next LT Pro" panose="020B0504020202020204" pitchFamily="34" charset="0"/>
                  <a:ea typeface="Calibri" panose="020F0502020204030204" pitchFamily="34" charset="0"/>
                  <a:cs typeface="Times New Roman" panose="02020603050405020304" pitchFamily="18" charset="0"/>
                </a:rPr>
                <a:t>Using The OAG In Your School – Information for School Leaders</a:t>
              </a:r>
              <a:endParaRPr lang="en-GB" sz="1700" dirty="0">
                <a:solidFill>
                  <a:prstClr val="black">
                    <a:lumMod val="85000"/>
                    <a:lumOff val="15000"/>
                  </a:prstClr>
                </a:solidFill>
              </a:endParaRPr>
            </a:p>
          </p:txBody>
        </p:sp>
        <p:sp>
          <p:nvSpPr>
            <p:cNvPr id="27" name="Rectangle 26">
              <a:extLst>
                <a:ext uri="{FF2B5EF4-FFF2-40B4-BE49-F238E27FC236}">
                  <a16:creationId xmlns:a16="http://schemas.microsoft.com/office/drawing/2014/main" id="{C5048F13-0178-B314-61B2-9234C78CB6AD}"/>
                </a:ext>
              </a:extLst>
            </p:cNvPr>
            <p:cNvSpPr>
              <a:spLocks noGrp="1" noRot="1" noMove="1" noResize="1" noEditPoints="1" noAdjustHandles="1" noChangeArrowheads="1" noChangeShapeType="1"/>
            </p:cNvSpPr>
            <p:nvPr/>
          </p:nvSpPr>
          <p:spPr>
            <a:xfrm>
              <a:off x="241126" y="661728"/>
              <a:ext cx="9348236" cy="8364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60380">
                <a:lnSpc>
                  <a:spcPts val="1700"/>
                </a:lnSpc>
              </a:pPr>
              <a:r>
                <a:rPr lang="en-GB" sz="1100" dirty="0">
                  <a:solidFill>
                    <a:prstClr val="black"/>
                  </a:solidFill>
                  <a:latin typeface="Avenir Next LT Pro" panose="020B0504020202020204" pitchFamily="34" charset="0"/>
                </a:rPr>
                <a:t>The Ordinarily Available Guidance (OAG) helps schools and education settings maintain high-quality, inclusive practice. It provides a clear, shared expectation of what we do every day to create inclusive classrooms and learning environments. It supports whole-school expectations for inclusive practice and day-to-day inclusive teaching and support, enabling staff to respond to children and young people’s strengths and needs and to create welcoming learning environments that are inclusive, nurturing and ambitious for all.</a:t>
              </a:r>
            </a:p>
          </p:txBody>
        </p:sp>
      </p:grpSp>
      <p:sp>
        <p:nvSpPr>
          <p:cNvPr id="16" name="Rectangle: Rounded Corners 15">
            <a:extLst>
              <a:ext uri="{FF2B5EF4-FFF2-40B4-BE49-F238E27FC236}">
                <a16:creationId xmlns:a16="http://schemas.microsoft.com/office/drawing/2014/main" id="{715EE991-63E9-876A-AA8A-BCDF27BE56B2}"/>
              </a:ext>
            </a:extLst>
          </p:cNvPr>
          <p:cNvSpPr>
            <a:spLocks noGrp="1" noRot="1" noMove="1" noResize="1" noEditPoints="1" noAdjustHandles="1" noChangeArrowheads="1" noChangeShapeType="1"/>
          </p:cNvSpPr>
          <p:nvPr/>
        </p:nvSpPr>
        <p:spPr>
          <a:xfrm>
            <a:off x="107629" y="1449500"/>
            <a:ext cx="4788000" cy="2064535"/>
          </a:xfrm>
          <a:prstGeom prst="roundRect">
            <a:avLst>
              <a:gd name="adj" fmla="val 9829"/>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dirty="0">
              <a:solidFill>
                <a:srgbClr val="7030A0"/>
              </a:solidFill>
              <a:latin typeface="Calibri" panose="020F0502020204030204"/>
            </a:endParaRPr>
          </a:p>
        </p:txBody>
      </p:sp>
      <p:sp>
        <p:nvSpPr>
          <p:cNvPr id="17" name="Rectangle: Rounded Corners 16">
            <a:extLst>
              <a:ext uri="{FF2B5EF4-FFF2-40B4-BE49-F238E27FC236}">
                <a16:creationId xmlns:a16="http://schemas.microsoft.com/office/drawing/2014/main" id="{85694DAD-8704-B77F-A230-53732B7DE5A1}"/>
              </a:ext>
            </a:extLst>
          </p:cNvPr>
          <p:cNvSpPr>
            <a:spLocks noGrp="1" noRot="1" noMove="1" noResize="1" noEditPoints="1" noAdjustHandles="1" noChangeArrowheads="1" noChangeShapeType="1"/>
          </p:cNvSpPr>
          <p:nvPr/>
        </p:nvSpPr>
        <p:spPr>
          <a:xfrm>
            <a:off x="107629" y="1756773"/>
            <a:ext cx="4788000" cy="1758416"/>
          </a:xfrm>
          <a:prstGeom prst="roundRect">
            <a:avLst>
              <a:gd name="adj" fmla="val 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a:solidFill>
                <a:srgbClr val="7030A0"/>
              </a:solidFill>
              <a:latin typeface="Calibri" panose="020F0502020204030204"/>
            </a:endParaRPr>
          </a:p>
        </p:txBody>
      </p:sp>
      <p:sp>
        <p:nvSpPr>
          <p:cNvPr id="18" name="TextBox 17">
            <a:extLst>
              <a:ext uri="{FF2B5EF4-FFF2-40B4-BE49-F238E27FC236}">
                <a16:creationId xmlns:a16="http://schemas.microsoft.com/office/drawing/2014/main" id="{CC5D9AB1-4E90-5C42-1DAB-5E1DC694BE83}"/>
              </a:ext>
            </a:extLst>
          </p:cNvPr>
          <p:cNvSpPr txBox="1">
            <a:spLocks noGrp="1" noRot="1" noMove="1" noResize="1" noEditPoints="1" noAdjustHandles="1" noChangeArrowheads="1" noChangeShapeType="1"/>
          </p:cNvSpPr>
          <p:nvPr/>
        </p:nvSpPr>
        <p:spPr>
          <a:xfrm>
            <a:off x="107629" y="1464637"/>
            <a:ext cx="4788000" cy="276999"/>
          </a:xfrm>
          <a:prstGeom prst="rect">
            <a:avLst/>
          </a:prstGeom>
          <a:noFill/>
        </p:spPr>
        <p:txBody>
          <a:bodyPr wrap="square">
            <a:spAutoFit/>
          </a:bodyPr>
          <a:lstStyle/>
          <a:p>
            <a:pPr algn="ctr" defTabSz="660380"/>
            <a:r>
              <a:rPr lang="en-GB" sz="1200" b="1" kern="100" dirty="0">
                <a:solidFill>
                  <a:prstClr val="black">
                    <a:lumMod val="85000"/>
                    <a:lumOff val="15000"/>
                  </a:prstClr>
                </a:solidFill>
                <a:latin typeface="Avenir Next LT Pro" panose="020B0504020202020204" pitchFamily="34" charset="0"/>
                <a:ea typeface="Calibri" panose="020F0502020204030204" pitchFamily="34" charset="0"/>
                <a:cs typeface="Times New Roman" panose="02020603050405020304" pitchFamily="18" charset="0"/>
              </a:rPr>
              <a:t>Section One - </a:t>
            </a:r>
            <a:r>
              <a:rPr lang="en-GB" sz="1200" b="1" dirty="0">
                <a:solidFill>
                  <a:prstClr val="black"/>
                </a:solidFill>
                <a:latin typeface="Avenir Next LT Pro" panose="020B0504020202020204" pitchFamily="34" charset="0"/>
              </a:rPr>
              <a:t>Expectations for Inclusive Practice in All Settings</a:t>
            </a:r>
            <a:endParaRPr lang="en-GB" sz="1200" dirty="0">
              <a:solidFill>
                <a:prstClr val="black"/>
              </a:solidFill>
              <a:latin typeface="Calibri" panose="020F0502020204030204"/>
            </a:endParaRPr>
          </a:p>
        </p:txBody>
      </p:sp>
      <p:sp>
        <p:nvSpPr>
          <p:cNvPr id="2" name="Rectangle 1">
            <a:extLst>
              <a:ext uri="{FF2B5EF4-FFF2-40B4-BE49-F238E27FC236}">
                <a16:creationId xmlns:a16="http://schemas.microsoft.com/office/drawing/2014/main" id="{4C397AE0-4DED-2E06-AD02-78A15270D5F8}"/>
              </a:ext>
            </a:extLst>
          </p:cNvPr>
          <p:cNvSpPr>
            <a:spLocks noGrp="1" noRot="1" noMove="1" noResize="1" noEditPoints="1" noAdjustHandles="1" noChangeArrowheads="1" noChangeShapeType="1"/>
          </p:cNvSpPr>
          <p:nvPr/>
        </p:nvSpPr>
        <p:spPr>
          <a:xfrm>
            <a:off x="107629" y="1996064"/>
            <a:ext cx="4788000" cy="11903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defTabSz="660380">
              <a:lnSpc>
                <a:spcPts val="1800"/>
              </a:lnSpc>
            </a:pPr>
            <a:r>
              <a:rPr lang="en-GB" sz="1100" b="1" dirty="0">
                <a:solidFill>
                  <a:prstClr val="black"/>
                </a:solidFill>
                <a:latin typeface="Avenir Next LT Pro" panose="020B0504020202020204" pitchFamily="34" charset="0"/>
              </a:rPr>
              <a:t>Section One </a:t>
            </a:r>
            <a:r>
              <a:rPr lang="en-GB" sz="1100" dirty="0">
                <a:solidFill>
                  <a:prstClr val="black"/>
                </a:solidFill>
                <a:latin typeface="Avenir Next LT Pro" panose="020B0504020202020204" pitchFamily="34" charset="0"/>
              </a:rPr>
              <a:t>sets out the whole-school expectations for inclusive practice that all education settings in Birmingham are expected to have in place for all children and young people, including those with SEND. </a:t>
            </a:r>
          </a:p>
          <a:p>
            <a:pPr defTabSz="660380">
              <a:lnSpc>
                <a:spcPts val="1800"/>
              </a:lnSpc>
            </a:pPr>
            <a:r>
              <a:rPr lang="en-GB" sz="1100" dirty="0">
                <a:solidFill>
                  <a:prstClr val="black"/>
                </a:solidFill>
                <a:latin typeface="Avenir Next LT Pro" panose="020B0504020202020204" pitchFamily="34" charset="0"/>
              </a:rPr>
              <a:t>The section is structured around 10 key principles that describe what strong, inclusive practice looks like across a setting.</a:t>
            </a:r>
          </a:p>
        </p:txBody>
      </p:sp>
      <p:sp>
        <p:nvSpPr>
          <p:cNvPr id="1034" name="Rectangle: Rounded Corners 1033">
            <a:extLst>
              <a:ext uri="{FF2B5EF4-FFF2-40B4-BE49-F238E27FC236}">
                <a16:creationId xmlns:a16="http://schemas.microsoft.com/office/drawing/2014/main" id="{62E39F94-596E-3B20-DEC0-7309B58B1A19}"/>
              </a:ext>
            </a:extLst>
          </p:cNvPr>
          <p:cNvSpPr>
            <a:spLocks noGrp="1" noRot="1" noMove="1" noResize="1" noEditPoints="1" noAdjustHandles="1" noChangeArrowheads="1" noChangeShapeType="1"/>
          </p:cNvSpPr>
          <p:nvPr/>
        </p:nvSpPr>
        <p:spPr>
          <a:xfrm>
            <a:off x="107629" y="3641009"/>
            <a:ext cx="4788000" cy="1800000"/>
          </a:xfrm>
          <a:prstGeom prst="roundRect">
            <a:avLst>
              <a:gd name="adj" fmla="val 9829"/>
            </a:avLst>
          </a:prstGeom>
          <a:solidFill>
            <a:srgbClr val="8FAA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dirty="0">
              <a:solidFill>
                <a:srgbClr val="7030A0"/>
              </a:solidFill>
              <a:latin typeface="Calibri" panose="020F0502020204030204"/>
            </a:endParaRPr>
          </a:p>
        </p:txBody>
      </p:sp>
      <p:sp>
        <p:nvSpPr>
          <p:cNvPr id="1035" name="Rectangle: Rounded Corners 1034">
            <a:extLst>
              <a:ext uri="{FF2B5EF4-FFF2-40B4-BE49-F238E27FC236}">
                <a16:creationId xmlns:a16="http://schemas.microsoft.com/office/drawing/2014/main" id="{B1EBA987-BA71-0DDB-4A86-ADC66CF482D5}"/>
              </a:ext>
            </a:extLst>
          </p:cNvPr>
          <p:cNvSpPr>
            <a:spLocks noGrp="1" noRot="1" noMove="1" noResize="1" noEditPoints="1" noAdjustHandles="1" noChangeArrowheads="1" noChangeShapeType="1"/>
          </p:cNvSpPr>
          <p:nvPr/>
        </p:nvSpPr>
        <p:spPr>
          <a:xfrm>
            <a:off x="107629" y="3933856"/>
            <a:ext cx="4788000" cy="2273066"/>
          </a:xfrm>
          <a:prstGeom prst="roundRect">
            <a:avLst>
              <a:gd name="adj" fmla="val 0"/>
            </a:avLst>
          </a:prstGeom>
          <a:solidFill>
            <a:srgbClr val="DAE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a:solidFill>
                <a:srgbClr val="7030A0"/>
              </a:solidFill>
              <a:latin typeface="Calibri" panose="020F0502020204030204"/>
            </a:endParaRPr>
          </a:p>
        </p:txBody>
      </p:sp>
      <p:sp>
        <p:nvSpPr>
          <p:cNvPr id="1036" name="TextBox 1035">
            <a:extLst>
              <a:ext uri="{FF2B5EF4-FFF2-40B4-BE49-F238E27FC236}">
                <a16:creationId xmlns:a16="http://schemas.microsoft.com/office/drawing/2014/main" id="{81D9ACD0-4141-CE72-957E-A95BACBB4B78}"/>
              </a:ext>
            </a:extLst>
          </p:cNvPr>
          <p:cNvSpPr txBox="1">
            <a:spLocks noGrp="1" noRot="1" noMove="1" noResize="1" noEditPoints="1" noAdjustHandles="1" noChangeArrowheads="1" noChangeShapeType="1"/>
          </p:cNvSpPr>
          <p:nvPr/>
        </p:nvSpPr>
        <p:spPr>
          <a:xfrm>
            <a:off x="107629" y="3639211"/>
            <a:ext cx="4788000" cy="307777"/>
          </a:xfrm>
          <a:prstGeom prst="rect">
            <a:avLst/>
          </a:prstGeom>
          <a:noFill/>
        </p:spPr>
        <p:txBody>
          <a:bodyPr wrap="square">
            <a:spAutoFit/>
          </a:bodyPr>
          <a:lstStyle/>
          <a:p>
            <a:pPr defTabSz="660380"/>
            <a:r>
              <a:rPr lang="en-GB" sz="1400" b="1" kern="100" dirty="0">
                <a:solidFill>
                  <a:prstClr val="black">
                    <a:lumMod val="85000"/>
                    <a:lumOff val="15000"/>
                  </a:prstClr>
                </a:solidFill>
                <a:latin typeface="Avenir Next LT Pro" panose="020B0504020202020204" pitchFamily="34" charset="0"/>
                <a:ea typeface="Calibri" panose="020F0502020204030204" pitchFamily="34" charset="0"/>
                <a:cs typeface="Times New Roman" panose="02020603050405020304" pitchFamily="18" charset="0"/>
              </a:rPr>
              <a:t>Use Section One to:</a:t>
            </a:r>
          </a:p>
        </p:txBody>
      </p:sp>
      <p:sp>
        <p:nvSpPr>
          <p:cNvPr id="1037" name="Rectangle 1036">
            <a:extLst>
              <a:ext uri="{FF2B5EF4-FFF2-40B4-BE49-F238E27FC236}">
                <a16:creationId xmlns:a16="http://schemas.microsoft.com/office/drawing/2014/main" id="{8088CC9D-E1C2-7C44-8E4C-BEB859FD3DE7}"/>
              </a:ext>
            </a:extLst>
          </p:cNvPr>
          <p:cNvSpPr>
            <a:spLocks noGrp="1" noRot="1" noMove="1" noResize="1" noEditPoints="1" noAdjustHandles="1" noChangeArrowheads="1" noChangeShapeType="1"/>
          </p:cNvSpPr>
          <p:nvPr/>
        </p:nvSpPr>
        <p:spPr>
          <a:xfrm>
            <a:off x="107629" y="3985659"/>
            <a:ext cx="4788000" cy="219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defTabSz="660380">
              <a:lnSpc>
                <a:spcPts val="1800"/>
              </a:lnSpc>
              <a:buFont typeface="Arial" panose="020B0604020202020204" pitchFamily="34" charset="0"/>
              <a:buChar char="•"/>
            </a:pPr>
            <a:r>
              <a:rPr lang="en-GB" sz="1100" dirty="0">
                <a:solidFill>
                  <a:prstClr val="black"/>
                </a:solidFill>
                <a:latin typeface="Avenir Next LT Pro" panose="020B0504020202020204" pitchFamily="34" charset="0"/>
              </a:rPr>
              <a:t>Reflect on what inclusive practice looks like across your setting</a:t>
            </a:r>
          </a:p>
          <a:p>
            <a:pPr marL="171450" indent="-171450" defTabSz="660380">
              <a:lnSpc>
                <a:spcPts val="1800"/>
              </a:lnSpc>
              <a:buFont typeface="Arial" panose="020B0604020202020204" pitchFamily="34" charset="0"/>
              <a:buChar char="•"/>
            </a:pPr>
            <a:r>
              <a:rPr lang="en-GB" sz="1100" dirty="0">
                <a:solidFill>
                  <a:prstClr val="black"/>
                </a:solidFill>
                <a:latin typeface="Avenir Next LT Pro" panose="020B0504020202020204" pitchFamily="34" charset="0"/>
              </a:rPr>
              <a:t>Review how welcoming environments are created and maintained</a:t>
            </a:r>
          </a:p>
          <a:p>
            <a:pPr marL="171450" indent="-171450" defTabSz="660380">
              <a:lnSpc>
                <a:spcPts val="1800"/>
              </a:lnSpc>
              <a:buFont typeface="Arial" panose="020B0604020202020204" pitchFamily="34" charset="0"/>
              <a:buChar char="•"/>
            </a:pPr>
            <a:r>
              <a:rPr lang="en-GB" sz="1100" dirty="0">
                <a:solidFill>
                  <a:prstClr val="black"/>
                </a:solidFill>
                <a:latin typeface="Avenir Next LT Pro" panose="020B0504020202020204" pitchFamily="34" charset="0"/>
              </a:rPr>
              <a:t>Consider how strengths, interests and potential are recognised and supported</a:t>
            </a:r>
          </a:p>
          <a:p>
            <a:pPr marL="171450" indent="-171450" defTabSz="660380">
              <a:lnSpc>
                <a:spcPts val="1800"/>
              </a:lnSpc>
              <a:buFont typeface="Arial" panose="020B0604020202020204" pitchFamily="34" charset="0"/>
              <a:buChar char="•"/>
            </a:pPr>
            <a:r>
              <a:rPr lang="en-GB" sz="1100" dirty="0">
                <a:solidFill>
                  <a:prstClr val="black"/>
                </a:solidFill>
                <a:latin typeface="Avenir Next LT Pro" panose="020B0504020202020204" pitchFamily="34" charset="0"/>
              </a:rPr>
              <a:t>Support whole-school learning, development and induction</a:t>
            </a:r>
          </a:p>
          <a:p>
            <a:pPr marL="171450" indent="-171450" defTabSz="660380">
              <a:lnSpc>
                <a:spcPts val="1800"/>
              </a:lnSpc>
              <a:buFont typeface="Arial" panose="020B0604020202020204" pitchFamily="34" charset="0"/>
              <a:buChar char="•"/>
            </a:pPr>
            <a:r>
              <a:rPr lang="en-GB" sz="1100" dirty="0">
                <a:solidFill>
                  <a:prstClr val="black"/>
                </a:solidFill>
                <a:latin typeface="Avenir Next LT Pro" panose="020B0504020202020204" pitchFamily="34" charset="0"/>
              </a:rPr>
              <a:t>Guide professional conversations in meetings and reviews</a:t>
            </a:r>
          </a:p>
          <a:p>
            <a:pPr defTabSz="660380"/>
            <a:endParaRPr lang="en-GB" sz="1100" dirty="0">
              <a:solidFill>
                <a:prstClr val="black"/>
              </a:solidFill>
              <a:latin typeface="Avenir Next LT Pro" panose="020B0504020202020204" pitchFamily="34" charset="0"/>
            </a:endParaRPr>
          </a:p>
          <a:p>
            <a:pPr defTabSz="660380">
              <a:lnSpc>
                <a:spcPts val="1700"/>
              </a:lnSpc>
            </a:pPr>
            <a:r>
              <a:rPr lang="en-GB" sz="1100" b="1" dirty="0">
                <a:solidFill>
                  <a:prstClr val="black"/>
                </a:solidFill>
                <a:latin typeface="Avenir Next LT Pro" panose="020B0504020202020204" pitchFamily="34" charset="0"/>
              </a:rPr>
              <a:t>Leaders and governors can use the 10 key principles to reflect on what is working well and identify next steps.</a:t>
            </a:r>
          </a:p>
        </p:txBody>
      </p:sp>
      <p:sp>
        <p:nvSpPr>
          <p:cNvPr id="4" name="Rectangle: Rounded Corners 3">
            <a:extLst>
              <a:ext uri="{FF2B5EF4-FFF2-40B4-BE49-F238E27FC236}">
                <a16:creationId xmlns:a16="http://schemas.microsoft.com/office/drawing/2014/main" id="{7AB4F1C6-7CC0-284F-24DA-C677D87D0B62}"/>
              </a:ext>
            </a:extLst>
          </p:cNvPr>
          <p:cNvSpPr>
            <a:spLocks noGrp="1" noRot="1" noMove="1" noResize="1" noEditPoints="1" noAdjustHandles="1" noChangeArrowheads="1" noChangeShapeType="1"/>
          </p:cNvSpPr>
          <p:nvPr/>
        </p:nvSpPr>
        <p:spPr>
          <a:xfrm>
            <a:off x="5006395" y="1449500"/>
            <a:ext cx="4788000" cy="1559325"/>
          </a:xfrm>
          <a:prstGeom prst="roundRect">
            <a:avLst>
              <a:gd name="adj" fmla="val 9829"/>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dirty="0">
              <a:solidFill>
                <a:srgbClr val="7030A0"/>
              </a:solidFill>
              <a:latin typeface="Calibri" panose="020F0502020204030204"/>
            </a:endParaRPr>
          </a:p>
        </p:txBody>
      </p:sp>
      <p:sp>
        <p:nvSpPr>
          <p:cNvPr id="8" name="Rectangle: Rounded Corners 7">
            <a:extLst>
              <a:ext uri="{FF2B5EF4-FFF2-40B4-BE49-F238E27FC236}">
                <a16:creationId xmlns:a16="http://schemas.microsoft.com/office/drawing/2014/main" id="{229234A0-D192-BD10-CEF4-D081CE5D8605}"/>
              </a:ext>
            </a:extLst>
          </p:cNvPr>
          <p:cNvSpPr>
            <a:spLocks noGrp="1" noRot="1" noMove="1" noResize="1" noEditPoints="1" noAdjustHandles="1" noChangeArrowheads="1" noChangeShapeType="1"/>
          </p:cNvSpPr>
          <p:nvPr/>
        </p:nvSpPr>
        <p:spPr>
          <a:xfrm>
            <a:off x="5006395" y="1741637"/>
            <a:ext cx="4788000" cy="1770604"/>
          </a:xfrm>
          <a:prstGeom prst="roundRect">
            <a:avLst>
              <a:gd name="adj" fmla="val 0"/>
            </a:avLst>
          </a:prstGeom>
          <a:solidFill>
            <a:srgbClr val="FFF2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a:solidFill>
                <a:srgbClr val="7030A0"/>
              </a:solidFill>
              <a:latin typeface="Calibri" panose="020F0502020204030204"/>
            </a:endParaRPr>
          </a:p>
        </p:txBody>
      </p:sp>
      <p:sp>
        <p:nvSpPr>
          <p:cNvPr id="3" name="TextBox 2">
            <a:extLst>
              <a:ext uri="{FF2B5EF4-FFF2-40B4-BE49-F238E27FC236}">
                <a16:creationId xmlns:a16="http://schemas.microsoft.com/office/drawing/2014/main" id="{B0FA16DE-9A20-ABC3-40F7-4A5DC145BB9F}"/>
              </a:ext>
            </a:extLst>
          </p:cNvPr>
          <p:cNvSpPr txBox="1">
            <a:spLocks noGrp="1" noRot="1" noMove="1" noResize="1" noEditPoints="1" noAdjustHandles="1" noChangeArrowheads="1" noChangeShapeType="1"/>
          </p:cNvSpPr>
          <p:nvPr/>
        </p:nvSpPr>
        <p:spPr>
          <a:xfrm>
            <a:off x="5006395" y="1464640"/>
            <a:ext cx="4788000" cy="276999"/>
          </a:xfrm>
          <a:prstGeom prst="rect">
            <a:avLst/>
          </a:prstGeom>
          <a:noFill/>
        </p:spPr>
        <p:txBody>
          <a:bodyPr wrap="square">
            <a:spAutoFit/>
          </a:bodyPr>
          <a:lstStyle/>
          <a:p>
            <a:pPr algn="ctr" defTabSz="660380"/>
            <a:r>
              <a:rPr lang="en-GB" sz="1200" b="1" kern="100" dirty="0">
                <a:solidFill>
                  <a:prstClr val="black">
                    <a:lumMod val="85000"/>
                    <a:lumOff val="15000"/>
                  </a:prstClr>
                </a:solidFill>
                <a:latin typeface="Avenir Next LT Pro" panose="020B0504020202020204" pitchFamily="34" charset="0"/>
                <a:ea typeface="Calibri" panose="020F0502020204030204" pitchFamily="34" charset="0"/>
                <a:cs typeface="Times New Roman" panose="02020603050405020304" pitchFamily="18" charset="0"/>
              </a:rPr>
              <a:t>Section Two - </a:t>
            </a:r>
            <a:r>
              <a:rPr lang="en-GB" sz="1200" b="1" dirty="0">
                <a:solidFill>
                  <a:prstClr val="black"/>
                </a:solidFill>
                <a:latin typeface="Avenir Next LT Pro" panose="020B0504020202020204" pitchFamily="34" charset="0"/>
              </a:rPr>
              <a:t>Support for the Four Broad Areas of Need</a:t>
            </a:r>
          </a:p>
        </p:txBody>
      </p:sp>
      <p:sp>
        <p:nvSpPr>
          <p:cNvPr id="5" name="Rectangle 4">
            <a:extLst>
              <a:ext uri="{FF2B5EF4-FFF2-40B4-BE49-F238E27FC236}">
                <a16:creationId xmlns:a16="http://schemas.microsoft.com/office/drawing/2014/main" id="{3FFF5725-0FD9-810A-A9E0-EB374D98AAF4}"/>
              </a:ext>
            </a:extLst>
          </p:cNvPr>
          <p:cNvSpPr>
            <a:spLocks noGrp="1" noRot="1" noMove="1" noResize="1" noEditPoints="1" noAdjustHandles="1" noChangeArrowheads="1" noChangeShapeType="1"/>
          </p:cNvSpPr>
          <p:nvPr/>
        </p:nvSpPr>
        <p:spPr>
          <a:xfrm>
            <a:off x="5006395" y="1784196"/>
            <a:ext cx="4788000" cy="12071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defTabSz="660380">
              <a:lnSpc>
                <a:spcPts val="1800"/>
              </a:lnSpc>
            </a:pPr>
            <a:r>
              <a:rPr lang="en-GB" sz="1100" b="1" dirty="0">
                <a:solidFill>
                  <a:prstClr val="black"/>
                </a:solidFill>
                <a:latin typeface="Avenir Next LT Pro" panose="020B0504020202020204" pitchFamily="34" charset="0"/>
              </a:rPr>
              <a:t>Section Two </a:t>
            </a:r>
            <a:r>
              <a:rPr lang="en-GB" sz="1100" dirty="0">
                <a:solidFill>
                  <a:prstClr val="black"/>
                </a:solidFill>
                <a:latin typeface="Avenir Next LT Pro" panose="020B0504020202020204" pitchFamily="34" charset="0"/>
              </a:rPr>
              <a:t>supports teachers and support staff with day-to-day inclusive practice. It is organised around the broad areas of need in the SEND Code of Practice and describes what we might see and what we can do to support learning and participation.  </a:t>
            </a:r>
          </a:p>
          <a:p>
            <a:pPr defTabSz="660380">
              <a:lnSpc>
                <a:spcPts val="1800"/>
              </a:lnSpc>
            </a:pPr>
            <a:r>
              <a:rPr lang="en-GB" sz="1100" dirty="0">
                <a:solidFill>
                  <a:prstClr val="black"/>
                </a:solidFill>
                <a:latin typeface="Avenir Next LT Pro" panose="020B0504020202020204" pitchFamily="34" charset="0"/>
              </a:rPr>
              <a:t>The strategies reflect ordinarily available provision within mainstream settings and can be used flexibly, recognising that children and young people may have needs across more than one area.</a:t>
            </a:r>
          </a:p>
        </p:txBody>
      </p:sp>
      <p:sp>
        <p:nvSpPr>
          <p:cNvPr id="1038" name="Rectangle: Rounded Corners 1037">
            <a:extLst>
              <a:ext uri="{FF2B5EF4-FFF2-40B4-BE49-F238E27FC236}">
                <a16:creationId xmlns:a16="http://schemas.microsoft.com/office/drawing/2014/main" id="{98A3B254-8B8D-8A23-0464-0B1E04BF0C1E}"/>
              </a:ext>
            </a:extLst>
          </p:cNvPr>
          <p:cNvSpPr>
            <a:spLocks noGrp="1" noRot="1" noMove="1" noResize="1" noEditPoints="1" noAdjustHandles="1" noChangeArrowheads="1" noChangeShapeType="1"/>
          </p:cNvSpPr>
          <p:nvPr/>
        </p:nvSpPr>
        <p:spPr>
          <a:xfrm>
            <a:off x="5006395" y="3641008"/>
            <a:ext cx="4788000" cy="1559325"/>
          </a:xfrm>
          <a:prstGeom prst="roundRect">
            <a:avLst>
              <a:gd name="adj" fmla="val 9829"/>
            </a:avLst>
          </a:prstGeom>
          <a:solidFill>
            <a:srgbClr val="8FAA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dirty="0">
              <a:solidFill>
                <a:srgbClr val="7030A0"/>
              </a:solidFill>
              <a:latin typeface="Calibri" panose="020F0502020204030204"/>
            </a:endParaRPr>
          </a:p>
        </p:txBody>
      </p:sp>
      <p:sp>
        <p:nvSpPr>
          <p:cNvPr id="1039" name="Rectangle: Rounded Corners 1038">
            <a:extLst>
              <a:ext uri="{FF2B5EF4-FFF2-40B4-BE49-F238E27FC236}">
                <a16:creationId xmlns:a16="http://schemas.microsoft.com/office/drawing/2014/main" id="{85B15238-5370-C0D9-FBF3-8401BDBDB2D4}"/>
              </a:ext>
            </a:extLst>
          </p:cNvPr>
          <p:cNvSpPr>
            <a:spLocks noGrp="1" noRot="1" noMove="1" noResize="1" noEditPoints="1" noAdjustHandles="1" noChangeArrowheads="1" noChangeShapeType="1"/>
          </p:cNvSpPr>
          <p:nvPr/>
        </p:nvSpPr>
        <p:spPr>
          <a:xfrm>
            <a:off x="5006395" y="3933859"/>
            <a:ext cx="4788000" cy="2273066"/>
          </a:xfrm>
          <a:prstGeom prst="roundRect">
            <a:avLst>
              <a:gd name="adj" fmla="val 0"/>
            </a:avLst>
          </a:prstGeom>
          <a:solidFill>
            <a:srgbClr val="DAE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a:solidFill>
                <a:srgbClr val="7030A0"/>
              </a:solidFill>
              <a:latin typeface="Calibri" panose="020F0502020204030204"/>
            </a:endParaRPr>
          </a:p>
        </p:txBody>
      </p:sp>
      <p:sp>
        <p:nvSpPr>
          <p:cNvPr id="1040" name="TextBox 1039">
            <a:extLst>
              <a:ext uri="{FF2B5EF4-FFF2-40B4-BE49-F238E27FC236}">
                <a16:creationId xmlns:a16="http://schemas.microsoft.com/office/drawing/2014/main" id="{346387ED-6299-4C27-90F3-965289E2A2D2}"/>
              </a:ext>
            </a:extLst>
          </p:cNvPr>
          <p:cNvSpPr txBox="1">
            <a:spLocks noGrp="1" noRot="1" noMove="1" noResize="1" noEditPoints="1" noAdjustHandles="1" noChangeArrowheads="1" noChangeShapeType="1"/>
          </p:cNvSpPr>
          <p:nvPr/>
        </p:nvSpPr>
        <p:spPr>
          <a:xfrm>
            <a:off x="5006395" y="3639214"/>
            <a:ext cx="4788000" cy="307777"/>
          </a:xfrm>
          <a:prstGeom prst="rect">
            <a:avLst/>
          </a:prstGeom>
          <a:noFill/>
        </p:spPr>
        <p:txBody>
          <a:bodyPr wrap="square">
            <a:spAutoFit/>
          </a:bodyPr>
          <a:lstStyle/>
          <a:p>
            <a:pPr defTabSz="660380"/>
            <a:r>
              <a:rPr lang="en-GB" sz="1400" b="1" kern="100" dirty="0">
                <a:solidFill>
                  <a:prstClr val="black">
                    <a:lumMod val="85000"/>
                    <a:lumOff val="15000"/>
                  </a:prstClr>
                </a:solidFill>
                <a:latin typeface="Avenir Next LT Pro" panose="020B0504020202020204" pitchFamily="34" charset="0"/>
                <a:ea typeface="Calibri" panose="020F0502020204030204" pitchFamily="34" charset="0"/>
                <a:cs typeface="Times New Roman" panose="02020603050405020304" pitchFamily="18" charset="0"/>
              </a:rPr>
              <a:t>Use Section Two to:</a:t>
            </a:r>
          </a:p>
        </p:txBody>
      </p:sp>
      <p:sp>
        <p:nvSpPr>
          <p:cNvPr id="1041" name="Rectangle 1040">
            <a:extLst>
              <a:ext uri="{FF2B5EF4-FFF2-40B4-BE49-F238E27FC236}">
                <a16:creationId xmlns:a16="http://schemas.microsoft.com/office/drawing/2014/main" id="{ECAD517B-0306-8358-BDAD-2A63F794B600}"/>
              </a:ext>
            </a:extLst>
          </p:cNvPr>
          <p:cNvSpPr>
            <a:spLocks noGrp="1" noRot="1" noMove="1" noResize="1" noEditPoints="1" noAdjustHandles="1" noChangeArrowheads="1" noChangeShapeType="1"/>
          </p:cNvSpPr>
          <p:nvPr/>
        </p:nvSpPr>
        <p:spPr>
          <a:xfrm>
            <a:off x="5006395" y="3985662"/>
            <a:ext cx="4788000" cy="219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defTabSz="660380">
              <a:lnSpc>
                <a:spcPts val="1800"/>
              </a:lnSpc>
              <a:buFont typeface="Arial" panose="020B0604020202020204" pitchFamily="34" charset="0"/>
              <a:buChar char="•"/>
            </a:pPr>
            <a:r>
              <a:rPr lang="en-GB" sz="1100" dirty="0">
                <a:solidFill>
                  <a:prstClr val="black"/>
                </a:solidFill>
                <a:latin typeface="Avenir Next LT Pro" panose="020B0504020202020204" pitchFamily="34" charset="0"/>
              </a:rPr>
              <a:t>Support staff in recognising children’s strengths and needs</a:t>
            </a:r>
          </a:p>
          <a:p>
            <a:pPr marL="171450" indent="-171450" defTabSz="660380">
              <a:lnSpc>
                <a:spcPts val="1800"/>
              </a:lnSpc>
              <a:buFont typeface="Arial" panose="020B0604020202020204" pitchFamily="34" charset="0"/>
              <a:buChar char="•"/>
            </a:pPr>
            <a:r>
              <a:rPr lang="en-GB" sz="1100" dirty="0">
                <a:solidFill>
                  <a:prstClr val="black"/>
                </a:solidFill>
                <a:latin typeface="Avenir Next LT Pro" panose="020B0504020202020204" pitchFamily="34" charset="0"/>
              </a:rPr>
              <a:t>Respond to ‘what we might see’ with strategies to support learning and participation</a:t>
            </a:r>
          </a:p>
          <a:p>
            <a:pPr marL="171450" indent="-171450" defTabSz="660380">
              <a:lnSpc>
                <a:spcPts val="1800"/>
              </a:lnSpc>
              <a:buFont typeface="Arial" panose="020B0604020202020204" pitchFamily="34" charset="0"/>
              <a:buChar char="•"/>
            </a:pPr>
            <a:r>
              <a:rPr lang="en-GB" sz="1100" dirty="0">
                <a:solidFill>
                  <a:prstClr val="black"/>
                </a:solidFill>
                <a:latin typeface="Avenir Next LT Pro" panose="020B0504020202020204" pitchFamily="34" charset="0"/>
              </a:rPr>
              <a:t>Guide professional conversations about teaching and support</a:t>
            </a:r>
          </a:p>
          <a:p>
            <a:pPr marL="171450" indent="-171450" defTabSz="660380">
              <a:lnSpc>
                <a:spcPts val="1800"/>
              </a:lnSpc>
              <a:buFont typeface="Arial" panose="020B0604020202020204" pitchFamily="34" charset="0"/>
              <a:buChar char="•"/>
            </a:pPr>
            <a:r>
              <a:rPr lang="en-GB" sz="1100" dirty="0">
                <a:solidFill>
                  <a:prstClr val="black"/>
                </a:solidFill>
                <a:latin typeface="Avenir Next LT Pro" panose="020B0504020202020204" pitchFamily="34" charset="0"/>
              </a:rPr>
              <a:t>Strengthen collaboration with parent carers and partner professionals</a:t>
            </a:r>
          </a:p>
          <a:p>
            <a:pPr defTabSz="660380"/>
            <a:endParaRPr lang="en-GB" sz="1100" dirty="0">
              <a:solidFill>
                <a:prstClr val="black"/>
              </a:solidFill>
              <a:latin typeface="Avenir Next LT Pro" panose="020B0504020202020204" pitchFamily="34" charset="0"/>
            </a:endParaRPr>
          </a:p>
          <a:p>
            <a:pPr defTabSz="660380">
              <a:lnSpc>
                <a:spcPts val="1700"/>
              </a:lnSpc>
            </a:pPr>
            <a:r>
              <a:rPr lang="en-GB" sz="1100" b="1" dirty="0">
                <a:solidFill>
                  <a:prstClr val="black"/>
                </a:solidFill>
                <a:latin typeface="Avenir Next LT Pro" panose="020B0504020202020204" pitchFamily="34" charset="0"/>
              </a:rPr>
              <a:t>Section Two supports day-to-day inclusive teaching and learning and helps staff respond confidently and consistently.</a:t>
            </a:r>
          </a:p>
        </p:txBody>
      </p:sp>
    </p:spTree>
    <p:extLst>
      <p:ext uri="{BB962C8B-B14F-4D97-AF65-F5344CB8AC3E}">
        <p14:creationId xmlns:p14="http://schemas.microsoft.com/office/powerpoint/2010/main" val="101549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D61A2-AFE5-1240-FC11-1444B5FDD88A}"/>
            </a:ext>
          </a:extLst>
        </p:cNvPr>
        <p:cNvGrpSpPr/>
        <p:nvPr/>
      </p:nvGrpSpPr>
      <p:grpSpPr>
        <a:xfrm>
          <a:off x="0" y="0"/>
          <a:ext cx="0" cy="0"/>
          <a:chOff x="0" y="0"/>
          <a:chExt cx="0" cy="0"/>
        </a:xfrm>
      </p:grpSpPr>
      <p:grpSp>
        <p:nvGrpSpPr>
          <p:cNvPr id="19" name="Group 18">
            <a:extLst>
              <a:ext uri="{FF2B5EF4-FFF2-40B4-BE49-F238E27FC236}">
                <a16:creationId xmlns:a16="http://schemas.microsoft.com/office/drawing/2014/main" id="{26234596-0581-1793-73F3-DF1004CD705D}"/>
              </a:ext>
            </a:extLst>
          </p:cNvPr>
          <p:cNvGrpSpPr>
            <a:grpSpLocks noGrp="1" noUngrp="1" noRot="1" noMove="1" noResize="1"/>
          </p:cNvGrpSpPr>
          <p:nvPr/>
        </p:nvGrpSpPr>
        <p:grpSpPr>
          <a:xfrm>
            <a:off x="273000" y="142560"/>
            <a:ext cx="9360000" cy="1158001"/>
            <a:chOff x="180108" y="878836"/>
            <a:chExt cx="6497782" cy="497662"/>
          </a:xfrm>
        </p:grpSpPr>
        <p:sp>
          <p:nvSpPr>
            <p:cNvPr id="20" name="Rectangle: Rounded Corners 19">
              <a:extLst>
                <a:ext uri="{FF2B5EF4-FFF2-40B4-BE49-F238E27FC236}">
                  <a16:creationId xmlns:a16="http://schemas.microsoft.com/office/drawing/2014/main" id="{9F9E95BB-45BC-5722-539C-C377EC7A9439}"/>
                </a:ext>
              </a:extLst>
            </p:cNvPr>
            <p:cNvSpPr>
              <a:spLocks noGrp="1" noRot="1" noMove="1" noResize="1" noEditPoints="1" noAdjustHandles="1" noChangeArrowheads="1" noChangeShapeType="1"/>
            </p:cNvSpPr>
            <p:nvPr/>
          </p:nvSpPr>
          <p:spPr>
            <a:xfrm>
              <a:off x="180108" y="878836"/>
              <a:ext cx="6497782" cy="410287"/>
            </a:xfrm>
            <a:prstGeom prst="roundRect">
              <a:avLst>
                <a:gd name="adj" fmla="val 23700"/>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63" dirty="0">
                <a:solidFill>
                  <a:srgbClr val="7030A0"/>
                </a:solidFill>
              </a:endParaRPr>
            </a:p>
          </p:txBody>
        </p:sp>
        <p:sp>
          <p:nvSpPr>
            <p:cNvPr id="21" name="Rectangle: Rounded Corners 20">
              <a:extLst>
                <a:ext uri="{FF2B5EF4-FFF2-40B4-BE49-F238E27FC236}">
                  <a16:creationId xmlns:a16="http://schemas.microsoft.com/office/drawing/2014/main" id="{E78983A3-7D3D-615E-53DD-90F38447FEBC}"/>
                </a:ext>
              </a:extLst>
            </p:cNvPr>
            <p:cNvSpPr>
              <a:spLocks noGrp="1" noRot="1" noMove="1" noResize="1" noEditPoints="1" noAdjustHandles="1" noChangeArrowheads="1" noChangeShapeType="1"/>
            </p:cNvSpPr>
            <p:nvPr/>
          </p:nvSpPr>
          <p:spPr>
            <a:xfrm>
              <a:off x="180108" y="1096358"/>
              <a:ext cx="6497782" cy="280140"/>
            </a:xfrm>
            <a:prstGeom prst="roundRect">
              <a:avLst>
                <a:gd name="adj" fmla="val 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138">
                <a:solidFill>
                  <a:srgbClr val="7030A0"/>
                </a:solidFill>
              </a:endParaRPr>
            </a:p>
          </p:txBody>
        </p:sp>
        <p:sp>
          <p:nvSpPr>
            <p:cNvPr id="22" name="TextBox 21">
              <a:extLst>
                <a:ext uri="{FF2B5EF4-FFF2-40B4-BE49-F238E27FC236}">
                  <a16:creationId xmlns:a16="http://schemas.microsoft.com/office/drawing/2014/main" id="{B44D8395-0FAC-5D19-BDC6-710231CA18C7}"/>
                </a:ext>
              </a:extLst>
            </p:cNvPr>
            <p:cNvSpPr txBox="1">
              <a:spLocks noGrp="1" noRot="1" noMove="1" noResize="1" noEditPoints="1" noAdjustHandles="1" noChangeArrowheads="1" noChangeShapeType="1"/>
            </p:cNvSpPr>
            <p:nvPr/>
          </p:nvSpPr>
          <p:spPr>
            <a:xfrm>
              <a:off x="227120" y="896703"/>
              <a:ext cx="6393933" cy="198405"/>
            </a:xfrm>
            <a:prstGeom prst="rect">
              <a:avLst/>
            </a:prstGeom>
            <a:noFill/>
          </p:spPr>
          <p:txBody>
            <a:bodyPr wrap="square" anchor="ctr">
              <a:spAutoFit/>
            </a:bodyPr>
            <a:lstStyle/>
            <a:p>
              <a:pPr algn="ctr"/>
              <a:r>
                <a:rPr lang="en-GB" sz="2400" b="1" kern="100" dirty="0">
                  <a:solidFill>
                    <a:schemeClr val="tx1">
                      <a:lumMod val="85000"/>
                      <a:lumOff val="15000"/>
                    </a:schemeClr>
                  </a:solidFill>
                  <a:latin typeface="Avenir Next LT Pro" panose="020B0504020202020204" pitchFamily="34" charset="0"/>
                  <a:ea typeface="Calibri" panose="020F0502020204030204" pitchFamily="34" charset="0"/>
                  <a:cs typeface="Times New Roman" panose="02020603050405020304" pitchFamily="18" charset="0"/>
                </a:rPr>
                <a:t>How the Section Two guidance is organised</a:t>
              </a:r>
              <a:endParaRPr lang="en-GB" sz="2400" dirty="0"/>
            </a:p>
          </p:txBody>
        </p:sp>
        <p:sp>
          <p:nvSpPr>
            <p:cNvPr id="23" name="Rectangle 22">
              <a:extLst>
                <a:ext uri="{FF2B5EF4-FFF2-40B4-BE49-F238E27FC236}">
                  <a16:creationId xmlns:a16="http://schemas.microsoft.com/office/drawing/2014/main" id="{6C40960D-119C-9DFA-4325-BB3727D6726E}"/>
                </a:ext>
              </a:extLst>
            </p:cNvPr>
            <p:cNvSpPr>
              <a:spLocks noGrp="1" noRot="1" noMove="1" noResize="1" noEditPoints="1" noAdjustHandles="1" noChangeArrowheads="1" noChangeShapeType="1"/>
            </p:cNvSpPr>
            <p:nvPr/>
          </p:nvSpPr>
          <p:spPr>
            <a:xfrm>
              <a:off x="208982" y="1079946"/>
              <a:ext cx="6468908" cy="2947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58500" tIns="29250" rIns="58500" bIns="29250" rtlCol="0" anchor="ctr"/>
            <a:lstStyle/>
            <a:p>
              <a:pPr algn="ctr">
                <a:lnSpc>
                  <a:spcPts val="2400"/>
                </a:lnSpc>
              </a:pPr>
              <a:r>
                <a:rPr lang="en-GB" dirty="0">
                  <a:solidFill>
                    <a:schemeClr val="tx1"/>
                  </a:solidFill>
                  <a:latin typeface="Avenir Next LT Pro" panose="020B0504020202020204" pitchFamily="34" charset="0"/>
                </a:rPr>
                <a:t>Each section is organised using two simple headings:</a:t>
              </a:r>
              <a:endParaRPr lang="en-GB" b="1" dirty="0">
                <a:solidFill>
                  <a:schemeClr val="tx1"/>
                </a:solidFill>
                <a:latin typeface="Avenir Next LT Pro" panose="020B0504020202020204" pitchFamily="34" charset="0"/>
              </a:endParaRPr>
            </a:p>
            <a:p>
              <a:pPr algn="ctr">
                <a:lnSpc>
                  <a:spcPts val="2400"/>
                </a:lnSpc>
              </a:pPr>
              <a:r>
                <a:rPr lang="en-GB" b="1" dirty="0">
                  <a:solidFill>
                    <a:schemeClr val="tx1"/>
                  </a:solidFill>
                  <a:latin typeface="Avenir Next LT Pro" panose="020B0504020202020204" pitchFamily="34" charset="0"/>
                </a:rPr>
                <a:t>“What you might see” </a:t>
              </a:r>
              <a:r>
                <a:rPr lang="en-GB" dirty="0">
                  <a:solidFill>
                    <a:schemeClr val="tx1"/>
                  </a:solidFill>
                  <a:latin typeface="Avenir Next LT Pro" panose="020B0504020202020204" pitchFamily="34" charset="0"/>
                </a:rPr>
                <a:t>and</a:t>
              </a:r>
              <a:r>
                <a:rPr lang="en-GB" b="1" dirty="0">
                  <a:solidFill>
                    <a:schemeClr val="tx1"/>
                  </a:solidFill>
                  <a:latin typeface="Avenir Next LT Pro" panose="020B0504020202020204" pitchFamily="34" charset="0"/>
                </a:rPr>
                <a:t> “What you can try”</a:t>
              </a:r>
            </a:p>
          </p:txBody>
        </p:sp>
      </p:grpSp>
      <p:sp>
        <p:nvSpPr>
          <p:cNvPr id="3" name="Rectangle: Rounded Corners 2">
            <a:extLst>
              <a:ext uri="{FF2B5EF4-FFF2-40B4-BE49-F238E27FC236}">
                <a16:creationId xmlns:a16="http://schemas.microsoft.com/office/drawing/2014/main" id="{A77791E8-31C8-87D7-806E-FE1BE5376152}"/>
              </a:ext>
            </a:extLst>
          </p:cNvPr>
          <p:cNvSpPr>
            <a:spLocks noGrp="1" noRot="1" noMove="1" noResize="1" noEditPoints="1" noAdjustHandles="1" noChangeArrowheads="1" noChangeShapeType="1"/>
          </p:cNvSpPr>
          <p:nvPr/>
        </p:nvSpPr>
        <p:spPr>
          <a:xfrm>
            <a:off x="213000" y="1419686"/>
            <a:ext cx="9479999" cy="1314109"/>
          </a:xfrm>
          <a:prstGeom prst="roundRect">
            <a:avLst>
              <a:gd name="adj" fmla="val 9829"/>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dirty="0">
              <a:solidFill>
                <a:srgbClr val="7030A0"/>
              </a:solidFill>
              <a:latin typeface="Calibri" panose="020F0502020204030204"/>
            </a:endParaRPr>
          </a:p>
        </p:txBody>
      </p:sp>
      <p:sp>
        <p:nvSpPr>
          <p:cNvPr id="4" name="Rectangle: Rounded Corners 3">
            <a:extLst>
              <a:ext uri="{FF2B5EF4-FFF2-40B4-BE49-F238E27FC236}">
                <a16:creationId xmlns:a16="http://schemas.microsoft.com/office/drawing/2014/main" id="{0EA47704-3D82-4060-09C2-106309F4A912}"/>
              </a:ext>
            </a:extLst>
          </p:cNvPr>
          <p:cNvSpPr>
            <a:spLocks noGrp="1" noRot="1" noMove="1" noResize="1" noEditPoints="1" noAdjustHandles="1" noChangeArrowheads="1" noChangeShapeType="1"/>
          </p:cNvSpPr>
          <p:nvPr/>
        </p:nvSpPr>
        <p:spPr>
          <a:xfrm>
            <a:off x="212810" y="1939141"/>
            <a:ext cx="9479999" cy="1843447"/>
          </a:xfrm>
          <a:prstGeom prst="roundRect">
            <a:avLst>
              <a:gd name="adj" fmla="val 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a:solidFill>
                <a:srgbClr val="7030A0"/>
              </a:solidFill>
              <a:latin typeface="Calibri" panose="020F0502020204030204"/>
            </a:endParaRPr>
          </a:p>
        </p:txBody>
      </p:sp>
      <p:sp>
        <p:nvSpPr>
          <p:cNvPr id="5" name="TextBox 4">
            <a:extLst>
              <a:ext uri="{FF2B5EF4-FFF2-40B4-BE49-F238E27FC236}">
                <a16:creationId xmlns:a16="http://schemas.microsoft.com/office/drawing/2014/main" id="{3798EAC1-3319-C734-F981-78F5594DF9D6}"/>
              </a:ext>
            </a:extLst>
          </p:cNvPr>
          <p:cNvSpPr txBox="1">
            <a:spLocks noGrp="1" noRot="1" noMove="1" noResize="1" noEditPoints="1" noAdjustHandles="1" noChangeArrowheads="1" noChangeShapeType="1"/>
          </p:cNvSpPr>
          <p:nvPr/>
        </p:nvSpPr>
        <p:spPr>
          <a:xfrm>
            <a:off x="213000" y="1468691"/>
            <a:ext cx="9479999" cy="461665"/>
          </a:xfrm>
          <a:prstGeom prst="rect">
            <a:avLst/>
          </a:prstGeom>
          <a:noFill/>
        </p:spPr>
        <p:txBody>
          <a:bodyPr wrap="square">
            <a:spAutoFit/>
          </a:bodyPr>
          <a:lstStyle/>
          <a:p>
            <a:pPr defTabSz="660380"/>
            <a:r>
              <a:rPr lang="en-GB" sz="2400" b="1" dirty="0">
                <a:latin typeface="Avenir Next LT Pro" panose="020B0504020202020204" pitchFamily="34" charset="0"/>
              </a:rPr>
              <a:t>“What you might see”</a:t>
            </a:r>
            <a:endParaRPr lang="en-GB" sz="2400" dirty="0">
              <a:solidFill>
                <a:prstClr val="black"/>
              </a:solidFill>
              <a:latin typeface="Calibri" panose="020F0502020204030204"/>
            </a:endParaRPr>
          </a:p>
        </p:txBody>
      </p:sp>
      <p:sp>
        <p:nvSpPr>
          <p:cNvPr id="6" name="Rectangle 5">
            <a:extLst>
              <a:ext uri="{FF2B5EF4-FFF2-40B4-BE49-F238E27FC236}">
                <a16:creationId xmlns:a16="http://schemas.microsoft.com/office/drawing/2014/main" id="{BD65DDF5-A13F-3DA8-3FA7-9C50D325FA62}"/>
              </a:ext>
            </a:extLst>
          </p:cNvPr>
          <p:cNvSpPr>
            <a:spLocks noGrp="1" noRot="1" noMove="1" noResize="1" noEditPoints="1" noAdjustHandles="1" noChangeArrowheads="1" noChangeShapeType="1"/>
          </p:cNvSpPr>
          <p:nvPr/>
        </p:nvSpPr>
        <p:spPr>
          <a:xfrm>
            <a:off x="314240" y="2094523"/>
            <a:ext cx="3884744" cy="11903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defTabSz="660380">
              <a:lnSpc>
                <a:spcPts val="2880"/>
              </a:lnSpc>
            </a:pPr>
            <a:r>
              <a:rPr lang="en-GB" sz="2000" dirty="0">
                <a:solidFill>
                  <a:prstClr val="black"/>
                </a:solidFill>
                <a:latin typeface="Avenir Next LT Pro" panose="020B0504020202020204" pitchFamily="34" charset="0"/>
              </a:rPr>
              <a:t>This describes some of the signs that a child or young person may be experiencing difficulty in a particular area. 	</a:t>
            </a:r>
          </a:p>
        </p:txBody>
      </p:sp>
      <p:pic>
        <p:nvPicPr>
          <p:cNvPr id="12" name="Picture 11">
            <a:extLst>
              <a:ext uri="{FF2B5EF4-FFF2-40B4-BE49-F238E27FC236}">
                <a16:creationId xmlns:a16="http://schemas.microsoft.com/office/drawing/2014/main" id="{F0042680-712F-BB45-B9EA-CB342B3FE560}"/>
              </a:ext>
            </a:extLst>
          </p:cNvPr>
          <p:cNvPicPr>
            <a:picLocks noGrp="1" noRot="1" noChangeAspect="1" noMove="1" noResize="1" noEditPoints="1" noAdjustHandles="1" noChangeArrowheads="1" noChangeShapeType="1" noCrop="1"/>
          </p:cNvPicPr>
          <p:nvPr/>
        </p:nvPicPr>
        <p:blipFill>
          <a:blip r:embed="rId3"/>
          <a:stretch>
            <a:fillRect/>
          </a:stretch>
        </p:blipFill>
        <p:spPr>
          <a:xfrm>
            <a:off x="4328160" y="1507756"/>
            <a:ext cx="5278002" cy="2254511"/>
          </a:xfrm>
          <a:prstGeom prst="rect">
            <a:avLst/>
          </a:prstGeom>
          <a:effectLst>
            <a:outerShdw blurRad="50800" dist="38100" dir="5400000" algn="t" rotWithShape="0">
              <a:prstClr val="black">
                <a:alpha val="40000"/>
              </a:prstClr>
            </a:outerShdw>
          </a:effectLst>
        </p:spPr>
      </p:pic>
      <p:sp>
        <p:nvSpPr>
          <p:cNvPr id="13" name="Rectangle: Rounded Corners 12">
            <a:extLst>
              <a:ext uri="{FF2B5EF4-FFF2-40B4-BE49-F238E27FC236}">
                <a16:creationId xmlns:a16="http://schemas.microsoft.com/office/drawing/2014/main" id="{CFA4B5E5-D402-7615-471C-C95E1BC18D4A}"/>
              </a:ext>
            </a:extLst>
          </p:cNvPr>
          <p:cNvSpPr>
            <a:spLocks noGrp="1" noRot="1" noMove="1" noResize="1" noEditPoints="1" noAdjustHandles="1" noChangeArrowheads="1" noChangeShapeType="1"/>
          </p:cNvSpPr>
          <p:nvPr/>
        </p:nvSpPr>
        <p:spPr>
          <a:xfrm>
            <a:off x="213000" y="4000818"/>
            <a:ext cx="9479999" cy="1314109"/>
          </a:xfrm>
          <a:prstGeom prst="roundRect">
            <a:avLst>
              <a:gd name="adj" fmla="val 9829"/>
            </a:avLst>
          </a:prstGeom>
          <a:solidFill>
            <a:srgbClr val="8FAA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dirty="0">
              <a:solidFill>
                <a:srgbClr val="7030A0"/>
              </a:solidFill>
              <a:latin typeface="Calibri" panose="020F0502020204030204"/>
            </a:endParaRPr>
          </a:p>
        </p:txBody>
      </p:sp>
      <p:sp>
        <p:nvSpPr>
          <p:cNvPr id="14" name="Rectangle: Rounded Corners 13">
            <a:extLst>
              <a:ext uri="{FF2B5EF4-FFF2-40B4-BE49-F238E27FC236}">
                <a16:creationId xmlns:a16="http://schemas.microsoft.com/office/drawing/2014/main" id="{726A9EEA-FD88-1894-3983-A60C133DDC87}"/>
              </a:ext>
            </a:extLst>
          </p:cNvPr>
          <p:cNvSpPr>
            <a:spLocks noGrp="1" noRot="1" noMove="1" noResize="1" noEditPoints="1" noAdjustHandles="1" noChangeArrowheads="1" noChangeShapeType="1"/>
          </p:cNvSpPr>
          <p:nvPr/>
        </p:nvSpPr>
        <p:spPr>
          <a:xfrm>
            <a:off x="212810" y="4530433"/>
            <a:ext cx="9479999" cy="1715959"/>
          </a:xfrm>
          <a:prstGeom prst="roundRect">
            <a:avLst>
              <a:gd name="adj" fmla="val 0"/>
            </a:avLst>
          </a:prstGeom>
          <a:solidFill>
            <a:srgbClr val="DAE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a:solidFill>
                <a:srgbClr val="7030A0"/>
              </a:solidFill>
              <a:latin typeface="Calibri" panose="020F0502020204030204"/>
            </a:endParaRPr>
          </a:p>
        </p:txBody>
      </p:sp>
      <p:sp>
        <p:nvSpPr>
          <p:cNvPr id="15" name="TextBox 14">
            <a:extLst>
              <a:ext uri="{FF2B5EF4-FFF2-40B4-BE49-F238E27FC236}">
                <a16:creationId xmlns:a16="http://schemas.microsoft.com/office/drawing/2014/main" id="{902158CD-51CE-5BE1-B366-3EA24F5BDD7D}"/>
              </a:ext>
            </a:extLst>
          </p:cNvPr>
          <p:cNvSpPr txBox="1">
            <a:spLocks noGrp="1" noRot="1" noMove="1" noResize="1" noEditPoints="1" noAdjustHandles="1" noChangeArrowheads="1" noChangeShapeType="1"/>
          </p:cNvSpPr>
          <p:nvPr/>
        </p:nvSpPr>
        <p:spPr>
          <a:xfrm>
            <a:off x="213000" y="4067239"/>
            <a:ext cx="9479999" cy="461665"/>
          </a:xfrm>
          <a:prstGeom prst="rect">
            <a:avLst/>
          </a:prstGeom>
          <a:noFill/>
        </p:spPr>
        <p:txBody>
          <a:bodyPr wrap="square">
            <a:spAutoFit/>
          </a:bodyPr>
          <a:lstStyle/>
          <a:p>
            <a:pPr defTabSz="660380"/>
            <a:r>
              <a:rPr lang="en-GB" sz="2400" b="1" dirty="0">
                <a:latin typeface="Avenir Next LT Pro" panose="020B0504020202020204" pitchFamily="34" charset="0"/>
              </a:rPr>
              <a:t>“What you can try”</a:t>
            </a:r>
            <a:endParaRPr lang="en-GB" sz="2400" dirty="0">
              <a:solidFill>
                <a:prstClr val="black"/>
              </a:solidFill>
              <a:latin typeface="Calibri" panose="020F0502020204030204"/>
            </a:endParaRPr>
          </a:p>
        </p:txBody>
      </p:sp>
      <p:sp>
        <p:nvSpPr>
          <p:cNvPr id="16" name="Rectangle 15">
            <a:extLst>
              <a:ext uri="{FF2B5EF4-FFF2-40B4-BE49-F238E27FC236}">
                <a16:creationId xmlns:a16="http://schemas.microsoft.com/office/drawing/2014/main" id="{B22A2456-5802-7897-A29A-7BE889DD1D8D}"/>
              </a:ext>
            </a:extLst>
          </p:cNvPr>
          <p:cNvSpPr>
            <a:spLocks noGrp="1" noRot="1" noMove="1" noResize="1" noEditPoints="1" noAdjustHandles="1" noChangeArrowheads="1" noChangeShapeType="1"/>
          </p:cNvSpPr>
          <p:nvPr/>
        </p:nvSpPr>
        <p:spPr>
          <a:xfrm>
            <a:off x="314240" y="4614695"/>
            <a:ext cx="3884744" cy="11903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defTabSz="660380">
              <a:lnSpc>
                <a:spcPts val="2880"/>
              </a:lnSpc>
            </a:pPr>
            <a:r>
              <a:rPr lang="en-GB" sz="2000" dirty="0">
                <a:solidFill>
                  <a:prstClr val="black"/>
                </a:solidFill>
                <a:latin typeface="Avenir Next LT Pro" panose="020B0504020202020204" pitchFamily="34" charset="0"/>
              </a:rPr>
              <a:t>This provides practical ideas and strategies that staff can use in the classroom to support the child or young person.</a:t>
            </a:r>
          </a:p>
        </p:txBody>
      </p:sp>
      <p:pic>
        <p:nvPicPr>
          <p:cNvPr id="17" name="Picture 16">
            <a:extLst>
              <a:ext uri="{FF2B5EF4-FFF2-40B4-BE49-F238E27FC236}">
                <a16:creationId xmlns:a16="http://schemas.microsoft.com/office/drawing/2014/main" id="{2C6D9C9F-1C99-F399-1710-F03DC6D8F7F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t="1" b="-5790"/>
          <a:stretch>
            <a:fillRect/>
          </a:stretch>
        </p:blipFill>
        <p:spPr>
          <a:xfrm>
            <a:off x="4114192" y="4096692"/>
            <a:ext cx="5502132" cy="2149700"/>
          </a:xfrm>
          <a:prstGeom prst="rect">
            <a:avLst/>
          </a:prstGeom>
          <a:effectLst>
            <a:outerShdw blurRad="50800" dist="38100" dir="5400000" algn="t" rotWithShape="0">
              <a:prstClr val="black">
                <a:alpha val="40000"/>
              </a:prstClr>
            </a:outerShdw>
          </a:effectLst>
        </p:spPr>
      </p:pic>
      <p:sp>
        <p:nvSpPr>
          <p:cNvPr id="25" name="Rectangle 24">
            <a:extLst>
              <a:ext uri="{FF2B5EF4-FFF2-40B4-BE49-F238E27FC236}">
                <a16:creationId xmlns:a16="http://schemas.microsoft.com/office/drawing/2014/main" id="{DF611A1F-41F1-005C-3657-A00AE14E8A52}"/>
              </a:ext>
            </a:extLst>
          </p:cNvPr>
          <p:cNvSpPr>
            <a:spLocks noGrp="1" noRot="1" noMove="1" noResize="1" noEditPoints="1" noAdjustHandles="1" noChangeArrowheads="1" noChangeShapeType="1"/>
          </p:cNvSpPr>
          <p:nvPr/>
        </p:nvSpPr>
        <p:spPr>
          <a:xfrm>
            <a:off x="-39000" y="6315127"/>
            <a:ext cx="9984000" cy="537580"/>
          </a:xfrm>
          <a:prstGeom prst="rect">
            <a:avLst/>
          </a:prstGeom>
          <a:solidFill>
            <a:srgbClr val="7E39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a:solidFill>
                <a:prstClr val="white"/>
              </a:solidFill>
              <a:latin typeface="Calibri" panose="020F0502020204030204"/>
            </a:endParaRPr>
          </a:p>
        </p:txBody>
      </p:sp>
      <p:pic>
        <p:nvPicPr>
          <p:cNvPr id="26" name="Picture 25">
            <a:extLst>
              <a:ext uri="{FF2B5EF4-FFF2-40B4-BE49-F238E27FC236}">
                <a16:creationId xmlns:a16="http://schemas.microsoft.com/office/drawing/2014/main" id="{E1983F20-F6E0-AA75-D032-F82C57DB3F56}"/>
              </a:ext>
            </a:extLst>
          </p:cNvPr>
          <p:cNvPicPr>
            <a:picLocks noGrp="1" noRot="1" noMove="1" noResize="1" noEditPoints="1" noAdjustHandles="1" noChangeArrowheads="1" noChangeShapeType="1" noCrop="1"/>
          </p:cNvPicPr>
          <p:nvPr/>
        </p:nvPicPr>
        <p:blipFill rotWithShape="1">
          <a:blip r:embed="rId5"/>
          <a:srcRect l="3729" t="75852" r="69817" b="4889"/>
          <a:stretch/>
        </p:blipFill>
        <p:spPr>
          <a:xfrm>
            <a:off x="75521" y="6351957"/>
            <a:ext cx="909999" cy="463920"/>
          </a:xfrm>
          <a:prstGeom prst="rect">
            <a:avLst/>
          </a:prstGeom>
        </p:spPr>
      </p:pic>
      <p:sp>
        <p:nvSpPr>
          <p:cNvPr id="27" name="TextBox 26">
            <a:extLst>
              <a:ext uri="{FF2B5EF4-FFF2-40B4-BE49-F238E27FC236}">
                <a16:creationId xmlns:a16="http://schemas.microsoft.com/office/drawing/2014/main" id="{F56F121B-2626-536A-D06C-F5081BB91604}"/>
              </a:ext>
            </a:extLst>
          </p:cNvPr>
          <p:cNvSpPr txBox="1">
            <a:spLocks noGrp="1" noRot="1" noMove="1" noResize="1" noEditPoints="1" noAdjustHandles="1" noChangeArrowheads="1" noChangeShapeType="1"/>
          </p:cNvSpPr>
          <p:nvPr/>
        </p:nvSpPr>
        <p:spPr>
          <a:xfrm>
            <a:off x="1530082" y="6383862"/>
            <a:ext cx="8057546" cy="400110"/>
          </a:xfrm>
          <a:prstGeom prst="rect">
            <a:avLst/>
          </a:prstGeom>
          <a:noFill/>
        </p:spPr>
        <p:txBody>
          <a:bodyPr wrap="square">
            <a:spAutoFit/>
          </a:bodyPr>
          <a:lstStyle/>
          <a:p>
            <a:pPr algn="ctr" defTabSz="660380"/>
            <a:r>
              <a:rPr lang="en-GB" sz="2000" b="1" kern="100" dirty="0">
                <a:solidFill>
                  <a:prstClr val="white"/>
                </a:solidFill>
                <a:latin typeface="Avenir Next LT Pro" panose="020B0504020202020204" pitchFamily="34" charset="0"/>
                <a:ea typeface="Calibri" panose="020F0502020204030204" pitchFamily="34" charset="0"/>
                <a:cs typeface="Times New Roman" panose="02020603050405020304" pitchFamily="18" charset="0"/>
              </a:rPr>
              <a:t>Birmingham’s Ordinarily Available Guidance (OAG)</a:t>
            </a:r>
            <a:endParaRPr lang="en-GB" sz="2000" dirty="0">
              <a:solidFill>
                <a:prstClr val="white"/>
              </a:solidFill>
              <a:latin typeface="Calibri" panose="020F0502020204030204"/>
            </a:endParaRPr>
          </a:p>
        </p:txBody>
      </p:sp>
    </p:spTree>
    <p:extLst>
      <p:ext uri="{BB962C8B-B14F-4D97-AF65-F5344CB8AC3E}">
        <p14:creationId xmlns:p14="http://schemas.microsoft.com/office/powerpoint/2010/main" val="302947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B89CF-13FE-224D-202F-24B65955319B}"/>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061E2B56-04B5-DE53-32C6-A8BF6594BF5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160" y="81280"/>
            <a:ext cx="9905999" cy="6604000"/>
          </a:xfrm>
          <a:prstGeom prst="rect">
            <a:avLst/>
          </a:prstGeom>
        </p:spPr>
      </p:pic>
    </p:spTree>
    <p:extLst>
      <p:ext uri="{BB962C8B-B14F-4D97-AF65-F5344CB8AC3E}">
        <p14:creationId xmlns:p14="http://schemas.microsoft.com/office/powerpoint/2010/main" val="386955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170EF-1883-26EF-9489-E98A3C6AED68}"/>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2E946067-8BE5-8064-A53C-0ABFFA3ED42F}"/>
              </a:ext>
            </a:extLst>
          </p:cNvPr>
          <p:cNvGrpSpPr>
            <a:grpSpLocks noGrp="1" noUngrp="1" noRot="1" noMove="1" noResize="1"/>
          </p:cNvGrpSpPr>
          <p:nvPr/>
        </p:nvGrpSpPr>
        <p:grpSpPr>
          <a:xfrm>
            <a:off x="272999" y="183200"/>
            <a:ext cx="9360001" cy="1341221"/>
            <a:chOff x="180107" y="878836"/>
            <a:chExt cx="6497783" cy="576403"/>
          </a:xfrm>
        </p:grpSpPr>
        <p:sp>
          <p:nvSpPr>
            <p:cNvPr id="15" name="Rectangle: Rounded Corners 14">
              <a:extLst>
                <a:ext uri="{FF2B5EF4-FFF2-40B4-BE49-F238E27FC236}">
                  <a16:creationId xmlns:a16="http://schemas.microsoft.com/office/drawing/2014/main" id="{38FAC240-A0D4-E81F-B982-47BE44781341}"/>
                </a:ext>
              </a:extLst>
            </p:cNvPr>
            <p:cNvSpPr>
              <a:spLocks noGrp="1" noRot="1" noMove="1" noResize="1" noEditPoints="1" noAdjustHandles="1" noChangeArrowheads="1" noChangeShapeType="1"/>
            </p:cNvSpPr>
            <p:nvPr/>
          </p:nvSpPr>
          <p:spPr>
            <a:xfrm>
              <a:off x="180108" y="878836"/>
              <a:ext cx="6497782" cy="410287"/>
            </a:xfrm>
            <a:prstGeom prst="roundRect">
              <a:avLst>
                <a:gd name="adj" fmla="val 21146"/>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63" dirty="0">
                <a:solidFill>
                  <a:srgbClr val="7030A0"/>
                </a:solidFill>
              </a:endParaRPr>
            </a:p>
          </p:txBody>
        </p:sp>
        <p:sp>
          <p:nvSpPr>
            <p:cNvPr id="16" name="Rectangle: Rounded Corners 15">
              <a:extLst>
                <a:ext uri="{FF2B5EF4-FFF2-40B4-BE49-F238E27FC236}">
                  <a16:creationId xmlns:a16="http://schemas.microsoft.com/office/drawing/2014/main" id="{7FFF5B69-2869-20E2-CAB3-AC5F1FC9E075}"/>
                </a:ext>
              </a:extLst>
            </p:cNvPr>
            <p:cNvSpPr>
              <a:spLocks noGrp="1" noRot="1" noMove="1" noResize="1" noEditPoints="1" noAdjustHandles="1" noChangeArrowheads="1" noChangeShapeType="1"/>
            </p:cNvSpPr>
            <p:nvPr/>
          </p:nvSpPr>
          <p:spPr>
            <a:xfrm>
              <a:off x="180108" y="1113823"/>
              <a:ext cx="6497782" cy="341416"/>
            </a:xfrm>
            <a:prstGeom prst="roundRect">
              <a:avLst>
                <a:gd name="adj" fmla="val 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138" dirty="0">
                <a:solidFill>
                  <a:srgbClr val="7030A0"/>
                </a:solidFill>
              </a:endParaRPr>
            </a:p>
          </p:txBody>
        </p:sp>
        <p:sp>
          <p:nvSpPr>
            <p:cNvPr id="17" name="TextBox 16">
              <a:extLst>
                <a:ext uri="{FF2B5EF4-FFF2-40B4-BE49-F238E27FC236}">
                  <a16:creationId xmlns:a16="http://schemas.microsoft.com/office/drawing/2014/main" id="{6CDCE971-AF4F-17D3-B0F2-812B3296B14B}"/>
                </a:ext>
              </a:extLst>
            </p:cNvPr>
            <p:cNvSpPr txBox="1">
              <a:spLocks noGrp="1" noRot="1" noMove="1" noResize="1" noEditPoints="1" noAdjustHandles="1" noChangeArrowheads="1" noChangeShapeType="1"/>
            </p:cNvSpPr>
            <p:nvPr/>
          </p:nvSpPr>
          <p:spPr>
            <a:xfrm>
              <a:off x="227120" y="896703"/>
              <a:ext cx="6393933" cy="198405"/>
            </a:xfrm>
            <a:prstGeom prst="rect">
              <a:avLst/>
            </a:prstGeom>
            <a:noFill/>
          </p:spPr>
          <p:txBody>
            <a:bodyPr wrap="square" anchor="ctr">
              <a:spAutoFit/>
            </a:bodyPr>
            <a:lstStyle/>
            <a:p>
              <a:pPr algn="ctr"/>
              <a:r>
                <a:rPr lang="en-GB" sz="2400" b="1" kern="100" dirty="0">
                  <a:solidFill>
                    <a:schemeClr val="tx1">
                      <a:lumMod val="85000"/>
                      <a:lumOff val="15000"/>
                    </a:schemeClr>
                  </a:solidFill>
                  <a:latin typeface="Avenir Next LT Pro" panose="020B0504020202020204" pitchFamily="34" charset="0"/>
                  <a:ea typeface="Calibri" panose="020F0502020204030204" pitchFamily="34" charset="0"/>
                  <a:cs typeface="Times New Roman" panose="02020603050405020304" pitchFamily="18" charset="0"/>
                </a:rPr>
                <a:t>Using the guidance in practice</a:t>
              </a:r>
              <a:endParaRPr lang="en-GB" sz="2400" dirty="0"/>
            </a:p>
          </p:txBody>
        </p:sp>
        <p:sp>
          <p:nvSpPr>
            <p:cNvPr id="18" name="Rectangle 17">
              <a:extLst>
                <a:ext uri="{FF2B5EF4-FFF2-40B4-BE49-F238E27FC236}">
                  <a16:creationId xmlns:a16="http://schemas.microsoft.com/office/drawing/2014/main" id="{6591E806-84F2-AA69-93F4-E48AAE14BB03}"/>
                </a:ext>
              </a:extLst>
            </p:cNvPr>
            <p:cNvSpPr>
              <a:spLocks noGrp="1" noRot="1" noMove="1" noResize="1" noEditPoints="1" noAdjustHandles="1" noChangeArrowheads="1" noChangeShapeType="1"/>
            </p:cNvSpPr>
            <p:nvPr/>
          </p:nvSpPr>
          <p:spPr>
            <a:xfrm>
              <a:off x="180107" y="1110509"/>
              <a:ext cx="6490666" cy="3414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58500" tIns="29250" rIns="58500" bIns="29250" rtlCol="0" anchor="ctr"/>
            <a:lstStyle/>
            <a:p>
              <a:pPr algn="ctr">
                <a:lnSpc>
                  <a:spcPts val="2600"/>
                </a:lnSpc>
              </a:pPr>
              <a:r>
                <a:rPr lang="en-GB" sz="2000" dirty="0">
                  <a:solidFill>
                    <a:schemeClr val="tx1"/>
                  </a:solidFill>
                  <a:latin typeface="Avenir Next LT Pro" panose="020B0504020202020204" pitchFamily="34" charset="0"/>
                </a:rPr>
                <a:t>Section Two helps you to identify and respond to emerging needs by using practical strategies as part of a graduated approach.</a:t>
              </a:r>
            </a:p>
          </p:txBody>
        </p:sp>
      </p:grpSp>
      <p:grpSp>
        <p:nvGrpSpPr>
          <p:cNvPr id="24" name="Group 23">
            <a:extLst>
              <a:ext uri="{FF2B5EF4-FFF2-40B4-BE49-F238E27FC236}">
                <a16:creationId xmlns:a16="http://schemas.microsoft.com/office/drawing/2014/main" id="{F38D2EF3-A485-7433-0BAC-752D92A6E40F}"/>
              </a:ext>
            </a:extLst>
          </p:cNvPr>
          <p:cNvGrpSpPr>
            <a:grpSpLocks noGrp="1" noUngrp="1" noRot="1" noMove="1" noResize="1"/>
          </p:cNvGrpSpPr>
          <p:nvPr/>
        </p:nvGrpSpPr>
        <p:grpSpPr>
          <a:xfrm>
            <a:off x="273000" y="1676964"/>
            <a:ext cx="9360000" cy="4569428"/>
            <a:chOff x="207565" y="7764425"/>
            <a:chExt cx="6480000" cy="2033257"/>
          </a:xfrm>
        </p:grpSpPr>
        <p:grpSp>
          <p:nvGrpSpPr>
            <p:cNvPr id="25" name="Group 24">
              <a:extLst>
                <a:ext uri="{FF2B5EF4-FFF2-40B4-BE49-F238E27FC236}">
                  <a16:creationId xmlns:a16="http://schemas.microsoft.com/office/drawing/2014/main" id="{84554EBE-4DBD-AB67-0B76-F8C3E6350963}"/>
                </a:ext>
              </a:extLst>
            </p:cNvPr>
            <p:cNvGrpSpPr>
              <a:grpSpLocks noGrp="1" noUngrp="1" noRot="1" noMove="1" noResize="1"/>
            </p:cNvGrpSpPr>
            <p:nvPr/>
          </p:nvGrpSpPr>
          <p:grpSpPr>
            <a:xfrm>
              <a:off x="207565" y="7764425"/>
              <a:ext cx="6480000" cy="2033257"/>
              <a:chOff x="139696" y="6203120"/>
              <a:chExt cx="6502544" cy="1889416"/>
            </a:xfrm>
          </p:grpSpPr>
          <p:sp>
            <p:nvSpPr>
              <p:cNvPr id="27" name="Rectangle: Rounded Corners 26">
                <a:extLst>
                  <a:ext uri="{FF2B5EF4-FFF2-40B4-BE49-F238E27FC236}">
                    <a16:creationId xmlns:a16="http://schemas.microsoft.com/office/drawing/2014/main" id="{C5D2A17D-C6B3-0AA2-6318-0310D15CD597}"/>
                  </a:ext>
                </a:extLst>
              </p:cNvPr>
              <p:cNvSpPr>
                <a:spLocks noGrp="1" noRot="1" noMove="1" noResize="1" noEditPoints="1" noAdjustHandles="1" noChangeArrowheads="1" noChangeShapeType="1"/>
              </p:cNvSpPr>
              <p:nvPr/>
            </p:nvSpPr>
            <p:spPr>
              <a:xfrm>
                <a:off x="140574" y="6203120"/>
                <a:ext cx="6497782" cy="1888215"/>
              </a:xfrm>
              <a:prstGeom prst="roundRect">
                <a:avLst>
                  <a:gd name="adj" fmla="val 3010"/>
                </a:avLst>
              </a:prstGeom>
              <a:solidFill>
                <a:srgbClr val="BF95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975"/>
                  </a:spcAft>
                </a:pPr>
                <a:endParaRPr lang="en-GB" sz="3250">
                  <a:solidFill>
                    <a:srgbClr val="7030A0"/>
                  </a:solidFill>
                </a:endParaRPr>
              </a:p>
            </p:txBody>
          </p:sp>
          <p:sp>
            <p:nvSpPr>
              <p:cNvPr id="28" name="Rectangle: Rounded Corners 27">
                <a:extLst>
                  <a:ext uri="{FF2B5EF4-FFF2-40B4-BE49-F238E27FC236}">
                    <a16:creationId xmlns:a16="http://schemas.microsoft.com/office/drawing/2014/main" id="{2387AA09-EC79-A870-D4DC-23AA18B3ECAC}"/>
                  </a:ext>
                </a:extLst>
              </p:cNvPr>
              <p:cNvSpPr>
                <a:spLocks noGrp="1" noRot="1" noMove="1" noResize="1" noEditPoints="1" noAdjustHandles="1" noChangeArrowheads="1" noChangeShapeType="1"/>
              </p:cNvSpPr>
              <p:nvPr/>
            </p:nvSpPr>
            <p:spPr>
              <a:xfrm>
                <a:off x="139696" y="6423826"/>
                <a:ext cx="6502544" cy="1668710"/>
              </a:xfrm>
              <a:prstGeom prst="roundRect">
                <a:avLst>
                  <a:gd name="adj" fmla="val 0"/>
                </a:avLst>
              </a:prstGeom>
              <a:solidFill>
                <a:srgbClr val="F1E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975"/>
                  </a:spcAft>
                </a:pPr>
                <a:endParaRPr lang="en-GB" sz="3250" dirty="0">
                  <a:solidFill>
                    <a:srgbClr val="7030A0"/>
                  </a:solidFill>
                </a:endParaRPr>
              </a:p>
            </p:txBody>
          </p:sp>
          <p:sp>
            <p:nvSpPr>
              <p:cNvPr id="29" name="TextBox 28">
                <a:extLst>
                  <a:ext uri="{FF2B5EF4-FFF2-40B4-BE49-F238E27FC236}">
                    <a16:creationId xmlns:a16="http://schemas.microsoft.com/office/drawing/2014/main" id="{A61ECA4D-8A90-7D7C-B00F-74C1E0BEF03D}"/>
                  </a:ext>
                </a:extLst>
              </p:cNvPr>
              <p:cNvSpPr txBox="1">
                <a:spLocks noGrp="1" noRot="1" noMove="1" noResize="1" noEditPoints="1" noAdjustHandles="1" noChangeArrowheads="1" noChangeShapeType="1"/>
              </p:cNvSpPr>
              <p:nvPr/>
            </p:nvSpPr>
            <p:spPr>
              <a:xfrm>
                <a:off x="173474" y="6241958"/>
                <a:ext cx="6461645" cy="165442"/>
              </a:xfrm>
              <a:prstGeom prst="rect">
                <a:avLst/>
              </a:prstGeom>
              <a:noFill/>
            </p:spPr>
            <p:txBody>
              <a:bodyPr wrap="square">
                <a:spAutoFit/>
              </a:bodyPr>
              <a:lstStyle/>
              <a:p>
                <a:pPr algn="ctr">
                  <a:spcAft>
                    <a:spcPts val="975"/>
                  </a:spcAft>
                </a:pPr>
                <a:r>
                  <a:rPr lang="en-GB" sz="2000" b="1" kern="100" dirty="0">
                    <a:solidFill>
                      <a:schemeClr val="tx1">
                        <a:lumMod val="85000"/>
                        <a:lumOff val="15000"/>
                      </a:schemeClr>
                    </a:solidFill>
                    <a:latin typeface="Avenir Next LT Pro" panose="020B0504020202020204" pitchFamily="34" charset="0"/>
                    <a:ea typeface="Calibri" panose="020F0502020204030204" pitchFamily="34" charset="0"/>
                    <a:cs typeface="Times New Roman" panose="02020603050405020304" pitchFamily="18" charset="0"/>
                  </a:rPr>
                  <a:t>If a child seems to be having difficulty with something, you can:</a:t>
                </a:r>
                <a:endParaRPr lang="en-GB" sz="2000" dirty="0"/>
              </a:p>
            </p:txBody>
          </p:sp>
        </p:grpSp>
        <p:sp>
          <p:nvSpPr>
            <p:cNvPr id="26" name="Rectangle 25">
              <a:extLst>
                <a:ext uri="{FF2B5EF4-FFF2-40B4-BE49-F238E27FC236}">
                  <a16:creationId xmlns:a16="http://schemas.microsoft.com/office/drawing/2014/main" id="{548122D1-E90A-B896-E646-77F8F26E0769}"/>
                </a:ext>
              </a:extLst>
            </p:cNvPr>
            <p:cNvSpPr>
              <a:spLocks noGrp="1" noRot="1" noMove="1" noResize="1" noEditPoints="1" noAdjustHandles="1" noChangeArrowheads="1" noChangeShapeType="1"/>
            </p:cNvSpPr>
            <p:nvPr/>
          </p:nvSpPr>
          <p:spPr>
            <a:xfrm>
              <a:off x="314960" y="8040020"/>
              <a:ext cx="6323457" cy="17457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58500" tIns="29250" rIns="58500" bIns="29250" rtlCol="0" anchor="t"/>
            <a:lstStyle/>
            <a:p>
              <a:pPr>
                <a:lnSpc>
                  <a:spcPct val="150000"/>
                </a:lnSpc>
                <a:spcAft>
                  <a:spcPts val="1463"/>
                </a:spcAft>
              </a:pPr>
              <a:endParaRPr lang="en-GB" sz="2200" b="1" dirty="0">
                <a:solidFill>
                  <a:schemeClr val="tx1"/>
                </a:solidFill>
                <a:latin typeface="Avenir Next LT Pro" panose="020B0504020202020204" pitchFamily="34" charset="0"/>
              </a:endParaRPr>
            </a:p>
          </p:txBody>
        </p:sp>
      </p:grpSp>
      <p:sp>
        <p:nvSpPr>
          <p:cNvPr id="31" name="TextBox 30">
            <a:extLst>
              <a:ext uri="{FF2B5EF4-FFF2-40B4-BE49-F238E27FC236}">
                <a16:creationId xmlns:a16="http://schemas.microsoft.com/office/drawing/2014/main" id="{F52D9597-C897-C868-B5A3-AF2E44EC5344}"/>
              </a:ext>
            </a:extLst>
          </p:cNvPr>
          <p:cNvSpPr txBox="1">
            <a:spLocks noGrp="1" noRot="1" noMove="1" noResize="1" noEditPoints="1" noAdjustHandles="1" noChangeArrowheads="1" noChangeShapeType="1"/>
          </p:cNvSpPr>
          <p:nvPr/>
        </p:nvSpPr>
        <p:spPr>
          <a:xfrm>
            <a:off x="281444" y="2283092"/>
            <a:ext cx="9324000" cy="3616567"/>
          </a:xfrm>
          <a:prstGeom prst="rect">
            <a:avLst/>
          </a:prstGeom>
          <a:noFill/>
        </p:spPr>
        <p:txBody>
          <a:bodyPr wrap="square">
            <a:spAutoFit/>
          </a:bodyPr>
          <a:lstStyle/>
          <a:p>
            <a:pPr lvl="0">
              <a:lnSpc>
                <a:spcPts val="5000"/>
              </a:lnSpc>
              <a:spcAft>
                <a:spcPts val="800"/>
              </a:spcAft>
              <a:tabLst>
                <a:tab pos="228600" algn="l"/>
              </a:tabLst>
            </a:pPr>
            <a:r>
              <a:rPr lang="en-GB" sz="2000" spc="-30" dirty="0"/>
              <a:t>🔍  </a:t>
            </a:r>
            <a:r>
              <a:rPr lang="en-GB" sz="1900" kern="100" spc="-30" dirty="0">
                <a:effectLst/>
                <a:latin typeface="Avenir Next LT Pro" panose="020B0504020202020204" pitchFamily="34" charset="0"/>
                <a:ea typeface="Aptos" panose="020B0004020202020204" pitchFamily="34" charset="0"/>
                <a:cs typeface="Times New Roman" panose="02020603050405020304" pitchFamily="18" charset="0"/>
              </a:rPr>
              <a:t>Look at “What you might see” to find statements that reflect what you are noticing.</a:t>
            </a:r>
            <a:endParaRPr lang="en-GB" sz="1900" kern="100" spc="-30" dirty="0">
              <a:effectLst/>
              <a:latin typeface="Aptos" panose="020B0004020202020204" pitchFamily="34" charset="0"/>
              <a:ea typeface="Aptos" panose="020B0004020202020204" pitchFamily="34" charset="0"/>
              <a:cs typeface="Times New Roman" panose="02020603050405020304" pitchFamily="18" charset="0"/>
            </a:endParaRPr>
          </a:p>
          <a:p>
            <a:pPr lvl="0">
              <a:lnSpc>
                <a:spcPts val="5000"/>
              </a:lnSpc>
              <a:spcAft>
                <a:spcPts val="800"/>
              </a:spcAft>
              <a:tabLst>
                <a:tab pos="228600" algn="l"/>
              </a:tabLst>
            </a:pPr>
            <a:r>
              <a:rPr lang="en-GB" sz="2000" spc="-30" dirty="0"/>
              <a:t>💡  </a:t>
            </a:r>
            <a:r>
              <a:rPr lang="en-GB" sz="2000" kern="100" spc="-30" dirty="0">
                <a:effectLst/>
                <a:latin typeface="Avenir Next LT Pro" panose="020B0504020202020204" pitchFamily="34" charset="0"/>
                <a:ea typeface="Aptos" panose="020B0004020202020204" pitchFamily="34" charset="0"/>
                <a:cs typeface="Times New Roman" panose="02020603050405020304" pitchFamily="18" charset="0"/>
              </a:rPr>
              <a:t>Explore the “What you can try” and select approaches that may help.</a:t>
            </a:r>
            <a:endParaRPr lang="en-GB" sz="2400" kern="100" spc="-30" dirty="0">
              <a:effectLst/>
              <a:latin typeface="Aptos" panose="020B0004020202020204" pitchFamily="34" charset="0"/>
              <a:ea typeface="Aptos" panose="020B0004020202020204" pitchFamily="34" charset="0"/>
              <a:cs typeface="Times New Roman" panose="02020603050405020304" pitchFamily="18" charset="0"/>
            </a:endParaRPr>
          </a:p>
          <a:p>
            <a:pPr lvl="0">
              <a:lnSpc>
                <a:spcPts val="5000"/>
              </a:lnSpc>
              <a:spcAft>
                <a:spcPts val="800"/>
              </a:spcAft>
              <a:tabLst>
                <a:tab pos="228600" algn="l"/>
              </a:tabLst>
            </a:pPr>
            <a:r>
              <a:rPr lang="en-GB" sz="2000" spc="-30" dirty="0"/>
              <a:t>▶️  </a:t>
            </a:r>
            <a:r>
              <a:rPr lang="en-GB" sz="2000" kern="100" spc="-30" dirty="0">
                <a:effectLst/>
                <a:latin typeface="Avenir Next LT Pro" panose="020B0504020202020204" pitchFamily="34" charset="0"/>
                <a:ea typeface="Aptos" panose="020B0004020202020204" pitchFamily="34" charset="0"/>
                <a:cs typeface="Times New Roman" panose="02020603050405020304" pitchFamily="18" charset="0"/>
              </a:rPr>
              <a:t>Try these approaches in everyday teaching and support.</a:t>
            </a:r>
            <a:endParaRPr lang="en-GB" sz="2400" kern="100" spc="-30" dirty="0">
              <a:effectLst/>
              <a:latin typeface="Aptos" panose="020B0004020202020204" pitchFamily="34" charset="0"/>
              <a:ea typeface="Aptos" panose="020B0004020202020204" pitchFamily="34" charset="0"/>
              <a:cs typeface="Times New Roman" panose="02020603050405020304" pitchFamily="18" charset="0"/>
            </a:endParaRPr>
          </a:p>
          <a:p>
            <a:pPr lvl="0">
              <a:lnSpc>
                <a:spcPts val="5000"/>
              </a:lnSpc>
              <a:spcAft>
                <a:spcPts val="800"/>
              </a:spcAft>
              <a:tabLst>
                <a:tab pos="228600" algn="l"/>
              </a:tabLst>
            </a:pPr>
            <a:r>
              <a:rPr lang="en-GB" sz="2000" spc="-30" dirty="0"/>
              <a:t>📝  </a:t>
            </a:r>
            <a:r>
              <a:rPr lang="en-GB" sz="2000" kern="100" spc="-30" dirty="0">
                <a:latin typeface="Avenir Next LT Pro" panose="020B0504020202020204" pitchFamily="34" charset="0"/>
                <a:cs typeface="Times New Roman" panose="02020603050405020304" pitchFamily="18" charset="0"/>
              </a:rPr>
              <a:t>Note </a:t>
            </a:r>
            <a:r>
              <a:rPr lang="en-GB" sz="2000" kern="100" spc="-30" dirty="0">
                <a:effectLst/>
                <a:latin typeface="Avenir Next LT Pro" panose="020B0504020202020204" pitchFamily="34" charset="0"/>
                <a:ea typeface="Aptos" panose="020B0004020202020204" pitchFamily="34" charset="0"/>
                <a:cs typeface="Times New Roman" panose="02020603050405020304" pitchFamily="18" charset="0"/>
              </a:rPr>
              <a:t>what is helping and what remains challenging.</a:t>
            </a:r>
            <a:endParaRPr lang="en-GB" sz="2400" kern="100" spc="-30" dirty="0">
              <a:effectLst/>
              <a:latin typeface="Aptos" panose="020B0004020202020204" pitchFamily="34" charset="0"/>
              <a:ea typeface="Aptos" panose="020B0004020202020204" pitchFamily="34" charset="0"/>
              <a:cs typeface="Times New Roman" panose="02020603050405020304" pitchFamily="18" charset="0"/>
            </a:endParaRPr>
          </a:p>
          <a:p>
            <a:pPr lvl="0">
              <a:lnSpc>
                <a:spcPts val="5000"/>
              </a:lnSpc>
              <a:spcAft>
                <a:spcPts val="800"/>
              </a:spcAft>
              <a:tabLst>
                <a:tab pos="228600" algn="l"/>
              </a:tabLst>
            </a:pPr>
            <a:r>
              <a:rPr lang="en-GB" sz="2000" spc="-30" dirty="0"/>
              <a:t>👥  </a:t>
            </a:r>
            <a:r>
              <a:rPr lang="en-GB" sz="2000" kern="100" spc="-30" dirty="0">
                <a:effectLst/>
                <a:latin typeface="Avenir Next LT Pro" panose="020B0504020202020204" pitchFamily="34" charset="0"/>
                <a:ea typeface="Aptos" panose="020B0004020202020204" pitchFamily="34" charset="0"/>
                <a:cs typeface="Times New Roman" panose="02020603050405020304" pitchFamily="18" charset="0"/>
              </a:rPr>
              <a:t>Share this information with the SENCO if further support may be needed.</a:t>
            </a:r>
            <a:endParaRPr lang="en-GB" sz="2400" kern="100" spc="-3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id="{911820E8-2C37-C92B-7B12-800D5CC248FB}"/>
              </a:ext>
            </a:extLst>
          </p:cNvPr>
          <p:cNvSpPr>
            <a:spLocks noGrp="1" noRot="1" noMove="1" noResize="1" noEditPoints="1" noAdjustHandles="1" noChangeArrowheads="1" noChangeShapeType="1"/>
          </p:cNvSpPr>
          <p:nvPr/>
        </p:nvSpPr>
        <p:spPr>
          <a:xfrm>
            <a:off x="-39000" y="6315127"/>
            <a:ext cx="9984000" cy="537580"/>
          </a:xfrm>
          <a:prstGeom prst="rect">
            <a:avLst/>
          </a:prstGeom>
          <a:solidFill>
            <a:srgbClr val="7E39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a:solidFill>
                <a:prstClr val="white"/>
              </a:solidFill>
              <a:latin typeface="Calibri" panose="020F0502020204030204"/>
            </a:endParaRPr>
          </a:p>
        </p:txBody>
      </p:sp>
      <p:pic>
        <p:nvPicPr>
          <p:cNvPr id="33" name="Picture 32">
            <a:extLst>
              <a:ext uri="{FF2B5EF4-FFF2-40B4-BE49-F238E27FC236}">
                <a16:creationId xmlns:a16="http://schemas.microsoft.com/office/drawing/2014/main" id="{D4681BC3-C692-E025-2E06-056CF50C95EE}"/>
              </a:ext>
            </a:extLst>
          </p:cNvPr>
          <p:cNvPicPr>
            <a:picLocks noGrp="1" noRot="1" noMove="1" noResize="1" noEditPoints="1" noAdjustHandles="1" noChangeArrowheads="1" noChangeShapeType="1" noCrop="1"/>
          </p:cNvPicPr>
          <p:nvPr/>
        </p:nvPicPr>
        <p:blipFill rotWithShape="1">
          <a:blip r:embed="rId3"/>
          <a:srcRect l="3729" t="75852" r="69817" b="4889"/>
          <a:stretch/>
        </p:blipFill>
        <p:spPr>
          <a:xfrm>
            <a:off x="75521" y="6351957"/>
            <a:ext cx="909999" cy="463920"/>
          </a:xfrm>
          <a:prstGeom prst="rect">
            <a:avLst/>
          </a:prstGeom>
        </p:spPr>
      </p:pic>
      <p:sp>
        <p:nvSpPr>
          <p:cNvPr id="34" name="TextBox 33">
            <a:extLst>
              <a:ext uri="{FF2B5EF4-FFF2-40B4-BE49-F238E27FC236}">
                <a16:creationId xmlns:a16="http://schemas.microsoft.com/office/drawing/2014/main" id="{079DF784-99A2-A8CA-9908-023E912C1566}"/>
              </a:ext>
            </a:extLst>
          </p:cNvPr>
          <p:cNvSpPr txBox="1">
            <a:spLocks noGrp="1" noRot="1" noMove="1" noResize="1" noEditPoints="1" noAdjustHandles="1" noChangeArrowheads="1" noChangeShapeType="1"/>
          </p:cNvSpPr>
          <p:nvPr/>
        </p:nvSpPr>
        <p:spPr>
          <a:xfrm>
            <a:off x="1530082" y="6383862"/>
            <a:ext cx="8057546" cy="400110"/>
          </a:xfrm>
          <a:prstGeom prst="rect">
            <a:avLst/>
          </a:prstGeom>
          <a:noFill/>
        </p:spPr>
        <p:txBody>
          <a:bodyPr wrap="square">
            <a:spAutoFit/>
          </a:bodyPr>
          <a:lstStyle/>
          <a:p>
            <a:pPr algn="ctr" defTabSz="660380"/>
            <a:r>
              <a:rPr lang="en-GB" sz="2000" b="1" kern="100" dirty="0">
                <a:solidFill>
                  <a:prstClr val="white"/>
                </a:solidFill>
                <a:latin typeface="Avenir Next LT Pro" panose="020B0504020202020204" pitchFamily="34" charset="0"/>
                <a:ea typeface="Calibri" panose="020F0502020204030204" pitchFamily="34" charset="0"/>
                <a:cs typeface="Times New Roman" panose="02020603050405020304" pitchFamily="18" charset="0"/>
              </a:rPr>
              <a:t>Birmingham’s Ordinarily Available Guidance (OAG)</a:t>
            </a:r>
            <a:endParaRPr lang="en-GB" sz="2000" dirty="0">
              <a:solidFill>
                <a:prstClr val="white"/>
              </a:solidFill>
              <a:latin typeface="Calibri" panose="020F0502020204030204"/>
            </a:endParaRPr>
          </a:p>
        </p:txBody>
      </p:sp>
    </p:spTree>
    <p:extLst>
      <p:ext uri="{BB962C8B-B14F-4D97-AF65-F5344CB8AC3E}">
        <p14:creationId xmlns:p14="http://schemas.microsoft.com/office/powerpoint/2010/main" val="1179081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A4C5C07A-8683-8A50-2CE8-B6D82C00E505}"/>
            </a:ext>
          </a:extLst>
        </p:cNvPr>
        <p:cNvGrpSpPr/>
        <p:nvPr/>
      </p:nvGrpSpPr>
      <p:grpSpPr>
        <a:xfrm>
          <a:off x="0" y="0"/>
          <a:ext cx="0" cy="0"/>
          <a:chOff x="0" y="0"/>
          <a:chExt cx="0" cy="0"/>
        </a:xfrm>
      </p:grpSpPr>
      <p:grpSp>
        <p:nvGrpSpPr>
          <p:cNvPr id="19" name="Group 18">
            <a:extLst>
              <a:ext uri="{FF2B5EF4-FFF2-40B4-BE49-F238E27FC236}">
                <a16:creationId xmlns:a16="http://schemas.microsoft.com/office/drawing/2014/main" id="{88B54EF6-371E-39BF-8F03-DD386BAD2DA0}"/>
              </a:ext>
            </a:extLst>
          </p:cNvPr>
          <p:cNvGrpSpPr>
            <a:grpSpLocks noGrp="1" noUngrp="1" noRot="1" noMove="1" noResize="1"/>
          </p:cNvGrpSpPr>
          <p:nvPr/>
        </p:nvGrpSpPr>
        <p:grpSpPr>
          <a:xfrm>
            <a:off x="273000" y="183196"/>
            <a:ext cx="9360000" cy="1463274"/>
            <a:chOff x="180108" y="878836"/>
            <a:chExt cx="6497782" cy="523323"/>
          </a:xfrm>
        </p:grpSpPr>
        <p:sp>
          <p:nvSpPr>
            <p:cNvPr id="20" name="Rectangle: Rounded Corners 19">
              <a:extLst>
                <a:ext uri="{FF2B5EF4-FFF2-40B4-BE49-F238E27FC236}">
                  <a16:creationId xmlns:a16="http://schemas.microsoft.com/office/drawing/2014/main" id="{1ED57315-EE6E-44A8-D11E-B25BCEC33188}"/>
                </a:ext>
              </a:extLst>
            </p:cNvPr>
            <p:cNvSpPr>
              <a:spLocks noGrp="1" noRot="1" noMove="1" noResize="1" noEditPoints="1" noAdjustHandles="1" noChangeArrowheads="1" noChangeShapeType="1"/>
            </p:cNvSpPr>
            <p:nvPr/>
          </p:nvSpPr>
          <p:spPr>
            <a:xfrm>
              <a:off x="180108" y="878836"/>
              <a:ext cx="6497782" cy="410287"/>
            </a:xfrm>
            <a:prstGeom prst="roundRect">
              <a:avLst>
                <a:gd name="adj" fmla="val 15279"/>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63" dirty="0">
                <a:solidFill>
                  <a:srgbClr val="7030A0"/>
                </a:solidFill>
              </a:endParaRPr>
            </a:p>
          </p:txBody>
        </p:sp>
        <p:sp>
          <p:nvSpPr>
            <p:cNvPr id="21" name="Rectangle: Rounded Corners 20">
              <a:extLst>
                <a:ext uri="{FF2B5EF4-FFF2-40B4-BE49-F238E27FC236}">
                  <a16:creationId xmlns:a16="http://schemas.microsoft.com/office/drawing/2014/main" id="{E9140592-FBD6-D2EC-2F36-3067622963B2}"/>
                </a:ext>
              </a:extLst>
            </p:cNvPr>
            <p:cNvSpPr>
              <a:spLocks noGrp="1" noRot="1" noMove="1" noResize="1" noEditPoints="1" noAdjustHandles="1" noChangeArrowheads="1" noChangeShapeType="1"/>
            </p:cNvSpPr>
            <p:nvPr/>
          </p:nvSpPr>
          <p:spPr>
            <a:xfrm>
              <a:off x="180108" y="1054534"/>
              <a:ext cx="6497782" cy="347625"/>
            </a:xfrm>
            <a:prstGeom prst="roundRect">
              <a:avLst>
                <a:gd name="adj" fmla="val 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138">
                <a:solidFill>
                  <a:srgbClr val="7030A0"/>
                </a:solidFill>
              </a:endParaRPr>
            </a:p>
          </p:txBody>
        </p:sp>
        <p:sp>
          <p:nvSpPr>
            <p:cNvPr id="22" name="TextBox 21">
              <a:extLst>
                <a:ext uri="{FF2B5EF4-FFF2-40B4-BE49-F238E27FC236}">
                  <a16:creationId xmlns:a16="http://schemas.microsoft.com/office/drawing/2014/main" id="{37D61F77-C416-5968-4AE1-678E38D086F3}"/>
                </a:ext>
              </a:extLst>
            </p:cNvPr>
            <p:cNvSpPr txBox="1">
              <a:spLocks noGrp="1" noRot="1" noMove="1" noResize="1" noEditPoints="1" noAdjustHandles="1" noChangeArrowheads="1" noChangeShapeType="1"/>
            </p:cNvSpPr>
            <p:nvPr/>
          </p:nvSpPr>
          <p:spPr>
            <a:xfrm>
              <a:off x="227120" y="893069"/>
              <a:ext cx="6393933" cy="154500"/>
            </a:xfrm>
            <a:prstGeom prst="rect">
              <a:avLst/>
            </a:prstGeom>
            <a:noFill/>
          </p:spPr>
          <p:txBody>
            <a:bodyPr wrap="square" anchor="ctr">
              <a:spAutoFit/>
            </a:bodyPr>
            <a:lstStyle/>
            <a:p>
              <a:pPr algn="ctr"/>
              <a:r>
                <a:rPr lang="en-GB" sz="2400" b="1" kern="100" dirty="0">
                  <a:solidFill>
                    <a:schemeClr val="tx1">
                      <a:lumMod val="85000"/>
                      <a:lumOff val="15000"/>
                    </a:schemeClr>
                  </a:solidFill>
                  <a:latin typeface="Avenir Next LT Pro" panose="020B0504020202020204" pitchFamily="34" charset="0"/>
                  <a:ea typeface="Calibri" panose="020F0502020204030204" pitchFamily="34" charset="0"/>
                  <a:cs typeface="Times New Roman" panose="02020603050405020304" pitchFamily="18" charset="0"/>
                </a:rPr>
                <a:t>Adaptive teaching comes first</a:t>
              </a:r>
              <a:endParaRPr lang="en-GB" sz="2400" dirty="0"/>
            </a:p>
          </p:txBody>
        </p:sp>
        <p:sp>
          <p:nvSpPr>
            <p:cNvPr id="23" name="Rectangle 22">
              <a:extLst>
                <a:ext uri="{FF2B5EF4-FFF2-40B4-BE49-F238E27FC236}">
                  <a16:creationId xmlns:a16="http://schemas.microsoft.com/office/drawing/2014/main" id="{98D8D4C1-006E-121D-7037-3C7A150A3699}"/>
                </a:ext>
              </a:extLst>
            </p:cNvPr>
            <p:cNvSpPr>
              <a:spLocks noGrp="1" noRot="1" noMove="1" noResize="1" noEditPoints="1" noAdjustHandles="1" noChangeArrowheads="1" noChangeShapeType="1"/>
            </p:cNvSpPr>
            <p:nvPr/>
          </p:nvSpPr>
          <p:spPr>
            <a:xfrm>
              <a:off x="208982" y="1071415"/>
              <a:ext cx="6468908" cy="2947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58500" tIns="29250" rIns="58500" bIns="29250" rtlCol="0" anchor="ctr"/>
            <a:lstStyle/>
            <a:p>
              <a:pPr>
                <a:lnSpc>
                  <a:spcPts val="2400"/>
                </a:lnSpc>
              </a:pPr>
              <a:r>
                <a:rPr lang="en-GB" sz="1400" dirty="0">
                  <a:solidFill>
                    <a:schemeClr val="tx1"/>
                  </a:solidFill>
                  <a:latin typeface="Avenir Next LT Pro" panose="020B0504020202020204" pitchFamily="34" charset="0"/>
                </a:rPr>
                <a:t>The strategies in this Section Two of the OAG are there to help, but they should not replace high-quality adaptive teaching. They are designed to be used alongside it. Before trying new strategies, it is important to think about how teaching is already being adapted to support all pupils. The EEF describe high-quality adaptive teaching as:</a:t>
              </a:r>
            </a:p>
          </p:txBody>
        </p:sp>
      </p:grpSp>
      <p:grpSp>
        <p:nvGrpSpPr>
          <p:cNvPr id="9" name="Group 8">
            <a:extLst>
              <a:ext uri="{FF2B5EF4-FFF2-40B4-BE49-F238E27FC236}">
                <a16:creationId xmlns:a16="http://schemas.microsoft.com/office/drawing/2014/main" id="{AB81C50A-6A18-6982-449D-11A8B562511D}"/>
              </a:ext>
            </a:extLst>
          </p:cNvPr>
          <p:cNvGrpSpPr>
            <a:grpSpLocks noGrp="1" noUngrp="1" noRot="1" noMove="1" noResize="1"/>
          </p:cNvGrpSpPr>
          <p:nvPr/>
        </p:nvGrpSpPr>
        <p:grpSpPr>
          <a:xfrm>
            <a:off x="171774" y="1644650"/>
            <a:ext cx="9582771" cy="4063087"/>
            <a:chOff x="161614" y="2030730"/>
            <a:chExt cx="9582771" cy="4063087"/>
          </a:xfrm>
        </p:grpSpPr>
        <p:grpSp>
          <p:nvGrpSpPr>
            <p:cNvPr id="5" name="Group 4">
              <a:extLst>
                <a:ext uri="{FF2B5EF4-FFF2-40B4-BE49-F238E27FC236}">
                  <a16:creationId xmlns:a16="http://schemas.microsoft.com/office/drawing/2014/main" id="{0730D432-5451-7969-E9A1-8BF0975CDD17}"/>
                </a:ext>
              </a:extLst>
            </p:cNvPr>
            <p:cNvGrpSpPr>
              <a:grpSpLocks noGrp="1" noUngrp="1" noRot="1" noMove="1" noResize="1"/>
            </p:cNvGrpSpPr>
            <p:nvPr/>
          </p:nvGrpSpPr>
          <p:grpSpPr>
            <a:xfrm>
              <a:off x="161614" y="2030730"/>
              <a:ext cx="9582771" cy="4063087"/>
              <a:chOff x="161614" y="2030730"/>
              <a:chExt cx="9582771" cy="4063087"/>
            </a:xfrm>
          </p:grpSpPr>
          <p:pic>
            <p:nvPicPr>
              <p:cNvPr id="3" name="Picture 2">
                <a:extLst>
                  <a:ext uri="{FF2B5EF4-FFF2-40B4-BE49-F238E27FC236}">
                    <a16:creationId xmlns:a16="http://schemas.microsoft.com/office/drawing/2014/main" id="{48F560C3-6BA3-49A5-36DA-D958DCDEE688}"/>
                  </a:ext>
                </a:extLst>
              </p:cNvPr>
              <p:cNvPicPr>
                <a:picLocks noGrp="1" noRot="1" noChangeAspect="1" noMove="1" noResize="1" noEditPoints="1" noAdjustHandles="1" noChangeArrowheads="1" noChangeShapeType="1" noCrop="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l="1026" t="19027" r="3582" b="20304"/>
              <a:stretch>
                <a:fillRect/>
              </a:stretch>
            </p:blipFill>
            <p:spPr>
              <a:xfrm>
                <a:off x="161614" y="2030730"/>
                <a:ext cx="9582771" cy="4063087"/>
              </a:xfrm>
              <a:prstGeom prst="rect">
                <a:avLst/>
              </a:prstGeom>
            </p:spPr>
          </p:pic>
          <p:sp>
            <p:nvSpPr>
              <p:cNvPr id="4" name="TextBox 3">
                <a:extLst>
                  <a:ext uri="{FF2B5EF4-FFF2-40B4-BE49-F238E27FC236}">
                    <a16:creationId xmlns:a16="http://schemas.microsoft.com/office/drawing/2014/main" id="{4B1C570F-900B-89C5-BB88-E9962C4A3579}"/>
                  </a:ext>
                </a:extLst>
              </p:cNvPr>
              <p:cNvSpPr txBox="1">
                <a:spLocks noGrp="1" noRot="1" noMove="1" noResize="1" noEditPoints="1" noAdjustHandles="1" noChangeArrowheads="1" noChangeShapeType="1"/>
              </p:cNvSpPr>
              <p:nvPr/>
            </p:nvSpPr>
            <p:spPr>
              <a:xfrm rot="284667">
                <a:off x="4705733" y="2385959"/>
                <a:ext cx="437486" cy="138499"/>
              </a:xfrm>
              <a:prstGeom prst="rect">
                <a:avLst/>
              </a:prstGeom>
              <a:solidFill>
                <a:srgbClr val="F1F4F1"/>
              </a:solidFill>
            </p:spPr>
            <p:txBody>
              <a:bodyPr wrap="square" lIns="0" tIns="0" rIns="0" bIns="0" rtlCol="0">
                <a:spAutoFit/>
              </a:bodyPr>
              <a:lstStyle/>
              <a:p>
                <a:r>
                  <a:rPr lang="en-GB" sz="900" b="1" dirty="0">
                    <a:solidFill>
                      <a:schemeClr val="bg2">
                        <a:lumMod val="50000"/>
                      </a:schemeClr>
                    </a:solidFill>
                    <a:effectLst>
                      <a:glow rad="101600">
                        <a:schemeClr val="bg2">
                          <a:lumMod val="75000"/>
                          <a:alpha val="60000"/>
                        </a:schemeClr>
                      </a:glow>
                    </a:effectLst>
                    <a:latin typeface="Avenir Next LT Pro" panose="020B0504020202020204" pitchFamily="34" charset="0"/>
                  </a:rPr>
                  <a:t>Prompt</a:t>
                </a:r>
              </a:p>
            </p:txBody>
          </p:sp>
        </p:grpSp>
        <p:sp>
          <p:nvSpPr>
            <p:cNvPr id="8" name="TextBox 7">
              <a:extLst>
                <a:ext uri="{FF2B5EF4-FFF2-40B4-BE49-F238E27FC236}">
                  <a16:creationId xmlns:a16="http://schemas.microsoft.com/office/drawing/2014/main" id="{A546B6DD-B632-9BD2-911C-673DB2AE8784}"/>
                </a:ext>
              </a:extLst>
            </p:cNvPr>
            <p:cNvSpPr txBox="1">
              <a:spLocks noGrp="1" noRot="1" noMove="1" noResize="1" noEditPoints="1" noAdjustHandles="1" noChangeArrowheads="1" noChangeShapeType="1"/>
            </p:cNvSpPr>
            <p:nvPr/>
          </p:nvSpPr>
          <p:spPr>
            <a:xfrm>
              <a:off x="7983855" y="2419203"/>
              <a:ext cx="523875" cy="92333"/>
            </a:xfrm>
            <a:prstGeom prst="rect">
              <a:avLst/>
            </a:prstGeom>
            <a:solidFill>
              <a:srgbClr val="FEF9F0"/>
            </a:solidFill>
          </p:spPr>
          <p:txBody>
            <a:bodyPr wrap="square" lIns="0" tIns="0" rIns="0" bIns="0" rtlCol="0">
              <a:spAutoFit/>
            </a:bodyPr>
            <a:lstStyle/>
            <a:p>
              <a:pPr algn="ctr"/>
              <a:r>
                <a:rPr lang="en-GB" sz="600" b="1" dirty="0">
                  <a:solidFill>
                    <a:srgbClr val="FBC577"/>
                  </a:solidFill>
                  <a:effectLst>
                    <a:glow rad="101600">
                      <a:schemeClr val="bg2">
                        <a:lumMod val="90000"/>
                        <a:alpha val="60000"/>
                      </a:schemeClr>
                    </a:glow>
                  </a:effectLst>
                  <a:latin typeface="Avenir Next LT Pro" panose="020B0504020202020204" pitchFamily="34" charset="0"/>
                </a:rPr>
                <a:t>Word bank</a:t>
              </a:r>
            </a:p>
          </p:txBody>
        </p:sp>
      </p:grpSp>
      <p:sp>
        <p:nvSpPr>
          <p:cNvPr id="10" name="Rectangle: Rounded Corners 9">
            <a:extLst>
              <a:ext uri="{FF2B5EF4-FFF2-40B4-BE49-F238E27FC236}">
                <a16:creationId xmlns:a16="http://schemas.microsoft.com/office/drawing/2014/main" id="{DCB0CE90-FA90-6DE6-35F5-90F0983A119B}"/>
              </a:ext>
            </a:extLst>
          </p:cNvPr>
          <p:cNvSpPr>
            <a:spLocks noGrp="1" noRot="1" noMove="1" noResize="1" noEditPoints="1" noAdjustHandles="1" noChangeArrowheads="1" noChangeShapeType="1"/>
          </p:cNvSpPr>
          <p:nvPr/>
        </p:nvSpPr>
        <p:spPr>
          <a:xfrm>
            <a:off x="273000" y="5806538"/>
            <a:ext cx="9360000" cy="924072"/>
          </a:xfrm>
          <a:prstGeom prst="roundRect">
            <a:avLst>
              <a:gd name="adj" fmla="val 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138">
              <a:solidFill>
                <a:srgbClr val="7030A0"/>
              </a:solidFill>
            </a:endParaRPr>
          </a:p>
        </p:txBody>
      </p:sp>
      <p:sp>
        <p:nvSpPr>
          <p:cNvPr id="11" name="Rectangle 10">
            <a:extLst>
              <a:ext uri="{FF2B5EF4-FFF2-40B4-BE49-F238E27FC236}">
                <a16:creationId xmlns:a16="http://schemas.microsoft.com/office/drawing/2014/main" id="{BEB41F2C-0019-E083-2545-7089D1875453}"/>
              </a:ext>
            </a:extLst>
          </p:cNvPr>
          <p:cNvSpPr>
            <a:spLocks noGrp="1" noRot="1" noMove="1" noResize="1" noEditPoints="1" noAdjustHandles="1" noChangeArrowheads="1" noChangeShapeType="1"/>
          </p:cNvSpPr>
          <p:nvPr/>
        </p:nvSpPr>
        <p:spPr>
          <a:xfrm>
            <a:off x="317199" y="6023270"/>
            <a:ext cx="9318407" cy="719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58500" tIns="29250" rIns="58500" bIns="29250" rtlCol="0" anchor="ctr"/>
          <a:lstStyle/>
          <a:p>
            <a:pPr>
              <a:lnSpc>
                <a:spcPts val="2400"/>
              </a:lnSpc>
            </a:pPr>
            <a:r>
              <a:rPr lang="en-GB" sz="1400" dirty="0">
                <a:solidFill>
                  <a:schemeClr val="tx1"/>
                </a:solidFill>
                <a:latin typeface="Avenir Next LT Pro" panose="020B0504020202020204" pitchFamily="34" charset="0"/>
              </a:rPr>
              <a:t>Once these are in place, the “What you can try” strategies can be used to give extra support in a specific area, provide more structure, repetition or practice and help meet the needs of an individual child or young person</a:t>
            </a:r>
          </a:p>
          <a:p>
            <a:pPr>
              <a:lnSpc>
                <a:spcPts val="2400"/>
              </a:lnSpc>
            </a:pPr>
            <a:r>
              <a:rPr lang="en-GB" sz="1400" dirty="0">
                <a:solidFill>
                  <a:schemeClr val="tx1"/>
                </a:solidFill>
                <a:latin typeface="Avenir Next LT Pro" panose="020B0504020202020204" pitchFamily="34" charset="0"/>
              </a:rPr>
              <a:t>Teaching and support should be reviewed regularly to see what is working well and what may need to change.</a:t>
            </a:r>
          </a:p>
          <a:p>
            <a:pPr>
              <a:lnSpc>
                <a:spcPts val="2400"/>
              </a:lnSpc>
            </a:pPr>
            <a:endParaRPr lang="en-GB" sz="1400" dirty="0">
              <a:solidFill>
                <a:schemeClr val="tx1"/>
              </a:solidFill>
              <a:latin typeface="Avenir Next LT Pro" panose="020B0504020202020204" pitchFamily="34" charset="0"/>
            </a:endParaRPr>
          </a:p>
        </p:txBody>
      </p:sp>
    </p:spTree>
    <p:extLst>
      <p:ext uri="{BB962C8B-B14F-4D97-AF65-F5344CB8AC3E}">
        <p14:creationId xmlns:p14="http://schemas.microsoft.com/office/powerpoint/2010/main" val="26582474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0C194-5F92-C6D7-F38F-290CF301B63C}"/>
            </a:ext>
          </a:extLst>
        </p:cNvPr>
        <p:cNvGrpSpPr/>
        <p:nvPr/>
      </p:nvGrpSpPr>
      <p:grpSpPr>
        <a:xfrm>
          <a:off x="0" y="0"/>
          <a:ext cx="0" cy="0"/>
          <a:chOff x="0" y="0"/>
          <a:chExt cx="0" cy="0"/>
        </a:xfrm>
      </p:grpSpPr>
      <p:grpSp>
        <p:nvGrpSpPr>
          <p:cNvPr id="19" name="Group 18">
            <a:extLst>
              <a:ext uri="{FF2B5EF4-FFF2-40B4-BE49-F238E27FC236}">
                <a16:creationId xmlns:a16="http://schemas.microsoft.com/office/drawing/2014/main" id="{5A391A88-B212-50EB-6176-9DD3475C15E0}"/>
              </a:ext>
            </a:extLst>
          </p:cNvPr>
          <p:cNvGrpSpPr>
            <a:grpSpLocks noGrp="1" noUngrp="1" noRot="1" noMove="1" noResize="1"/>
          </p:cNvGrpSpPr>
          <p:nvPr/>
        </p:nvGrpSpPr>
        <p:grpSpPr>
          <a:xfrm>
            <a:off x="273000" y="183201"/>
            <a:ext cx="9360000" cy="1114823"/>
            <a:chOff x="180108" y="878836"/>
            <a:chExt cx="6497782" cy="479106"/>
          </a:xfrm>
        </p:grpSpPr>
        <p:sp>
          <p:nvSpPr>
            <p:cNvPr id="20" name="Rectangle: Rounded Corners 19">
              <a:extLst>
                <a:ext uri="{FF2B5EF4-FFF2-40B4-BE49-F238E27FC236}">
                  <a16:creationId xmlns:a16="http://schemas.microsoft.com/office/drawing/2014/main" id="{CF11535F-5462-6326-B502-F4D70CAED1AD}"/>
                </a:ext>
              </a:extLst>
            </p:cNvPr>
            <p:cNvSpPr>
              <a:spLocks noGrp="1" noRot="1" noMove="1" noResize="1" noEditPoints="1" noAdjustHandles="1" noChangeArrowheads="1" noChangeShapeType="1"/>
            </p:cNvSpPr>
            <p:nvPr/>
          </p:nvSpPr>
          <p:spPr>
            <a:xfrm>
              <a:off x="180108" y="878836"/>
              <a:ext cx="6497782" cy="410287"/>
            </a:xfrm>
            <a:prstGeom prst="roundRect">
              <a:avLst>
                <a:gd name="adj" fmla="val 24978"/>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63" dirty="0">
                <a:solidFill>
                  <a:srgbClr val="7030A0"/>
                </a:solidFill>
              </a:endParaRPr>
            </a:p>
          </p:txBody>
        </p:sp>
        <p:sp>
          <p:nvSpPr>
            <p:cNvPr id="21" name="Rectangle: Rounded Corners 20">
              <a:extLst>
                <a:ext uri="{FF2B5EF4-FFF2-40B4-BE49-F238E27FC236}">
                  <a16:creationId xmlns:a16="http://schemas.microsoft.com/office/drawing/2014/main" id="{10F4FF44-C9D9-EA3B-7FBC-83BB7152D2DB}"/>
                </a:ext>
              </a:extLst>
            </p:cNvPr>
            <p:cNvSpPr>
              <a:spLocks noGrp="1" noRot="1" noMove="1" noResize="1" noEditPoints="1" noAdjustHandles="1" noChangeArrowheads="1" noChangeShapeType="1"/>
            </p:cNvSpPr>
            <p:nvPr/>
          </p:nvSpPr>
          <p:spPr>
            <a:xfrm>
              <a:off x="180108" y="1113823"/>
              <a:ext cx="6497782" cy="244119"/>
            </a:xfrm>
            <a:prstGeom prst="roundRect">
              <a:avLst>
                <a:gd name="adj" fmla="val 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138">
                <a:solidFill>
                  <a:srgbClr val="7030A0"/>
                </a:solidFill>
              </a:endParaRPr>
            </a:p>
          </p:txBody>
        </p:sp>
        <p:sp>
          <p:nvSpPr>
            <p:cNvPr id="22" name="TextBox 21">
              <a:extLst>
                <a:ext uri="{FF2B5EF4-FFF2-40B4-BE49-F238E27FC236}">
                  <a16:creationId xmlns:a16="http://schemas.microsoft.com/office/drawing/2014/main" id="{2E6BE070-7EDF-D053-F6F1-EF277116778E}"/>
                </a:ext>
              </a:extLst>
            </p:cNvPr>
            <p:cNvSpPr txBox="1">
              <a:spLocks noGrp="1" noRot="1" noMove="1" noResize="1" noEditPoints="1" noAdjustHandles="1" noChangeArrowheads="1" noChangeShapeType="1"/>
            </p:cNvSpPr>
            <p:nvPr/>
          </p:nvSpPr>
          <p:spPr>
            <a:xfrm>
              <a:off x="227120" y="896703"/>
              <a:ext cx="6393933" cy="198405"/>
            </a:xfrm>
            <a:prstGeom prst="rect">
              <a:avLst/>
            </a:prstGeom>
            <a:noFill/>
          </p:spPr>
          <p:txBody>
            <a:bodyPr wrap="square" anchor="ctr">
              <a:spAutoFit/>
            </a:bodyPr>
            <a:lstStyle/>
            <a:p>
              <a:pPr algn="ctr"/>
              <a:r>
                <a:rPr lang="en-GB" sz="2400" b="1" kern="100" dirty="0">
                  <a:solidFill>
                    <a:schemeClr val="tx1">
                      <a:lumMod val="85000"/>
                      <a:lumOff val="15000"/>
                    </a:schemeClr>
                  </a:solidFill>
                  <a:latin typeface="Avenir Next LT Pro" panose="020B0504020202020204" pitchFamily="34" charset="0"/>
                  <a:ea typeface="Calibri" panose="020F0502020204030204" pitchFamily="34" charset="0"/>
                  <a:cs typeface="Times New Roman" panose="02020603050405020304" pitchFamily="18" charset="0"/>
                </a:rPr>
                <a:t>Seeing it in practice</a:t>
              </a:r>
              <a:endParaRPr lang="en-GB" sz="2400" dirty="0"/>
            </a:p>
          </p:txBody>
        </p:sp>
        <p:sp>
          <p:nvSpPr>
            <p:cNvPr id="23" name="Rectangle 22">
              <a:extLst>
                <a:ext uri="{FF2B5EF4-FFF2-40B4-BE49-F238E27FC236}">
                  <a16:creationId xmlns:a16="http://schemas.microsoft.com/office/drawing/2014/main" id="{CB4437CA-E0E1-A8D9-1D8A-04EB535D8A27}"/>
                </a:ext>
              </a:extLst>
            </p:cNvPr>
            <p:cNvSpPr>
              <a:spLocks noGrp="1" noRot="1" noMove="1" noResize="1" noEditPoints="1" noAdjustHandles="1" noChangeArrowheads="1" noChangeShapeType="1"/>
            </p:cNvSpPr>
            <p:nvPr/>
          </p:nvSpPr>
          <p:spPr>
            <a:xfrm>
              <a:off x="208982" y="1123607"/>
              <a:ext cx="6468908" cy="2343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58500" tIns="29250" rIns="58500" bIns="29250" rtlCol="0" anchor="ctr"/>
            <a:lstStyle/>
            <a:p>
              <a:pPr algn="ctr">
                <a:lnSpc>
                  <a:spcPts val="2400"/>
                </a:lnSpc>
              </a:pPr>
              <a:r>
                <a:rPr lang="en-GB" sz="2000" dirty="0">
                  <a:solidFill>
                    <a:schemeClr val="tx1"/>
                  </a:solidFill>
                  <a:latin typeface="Avenir Next LT Pro" panose="020B0504020202020204" pitchFamily="34" charset="0"/>
                </a:rPr>
                <a:t>Showcases from Birmingham Schools and Settings in the ‘Digital Library’</a:t>
              </a:r>
            </a:p>
          </p:txBody>
        </p:sp>
      </p:grpSp>
      <p:sp>
        <p:nvSpPr>
          <p:cNvPr id="8" name="Rectangle: Rounded Corners 7">
            <a:extLst>
              <a:ext uri="{FF2B5EF4-FFF2-40B4-BE49-F238E27FC236}">
                <a16:creationId xmlns:a16="http://schemas.microsoft.com/office/drawing/2014/main" id="{69ADAF79-DA5A-7F86-CF9A-04E18469D748}"/>
              </a:ext>
            </a:extLst>
          </p:cNvPr>
          <p:cNvSpPr>
            <a:spLocks noGrp="1" noRot="1" noMove="1" noResize="1" noEditPoints="1" noAdjustHandles="1" noChangeArrowheads="1" noChangeShapeType="1"/>
          </p:cNvSpPr>
          <p:nvPr/>
        </p:nvSpPr>
        <p:spPr>
          <a:xfrm>
            <a:off x="213000" y="1409526"/>
            <a:ext cx="9479999" cy="1314109"/>
          </a:xfrm>
          <a:prstGeom prst="roundRect">
            <a:avLst>
              <a:gd name="adj" fmla="val 9829"/>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dirty="0">
              <a:solidFill>
                <a:srgbClr val="7030A0"/>
              </a:solidFill>
              <a:latin typeface="Calibri" panose="020F0502020204030204"/>
            </a:endParaRPr>
          </a:p>
        </p:txBody>
      </p:sp>
      <p:sp>
        <p:nvSpPr>
          <p:cNvPr id="9" name="Rectangle: Rounded Corners 8">
            <a:extLst>
              <a:ext uri="{FF2B5EF4-FFF2-40B4-BE49-F238E27FC236}">
                <a16:creationId xmlns:a16="http://schemas.microsoft.com/office/drawing/2014/main" id="{E9A45AC9-EE84-8557-89E0-3694A0CA3F5B}"/>
              </a:ext>
            </a:extLst>
          </p:cNvPr>
          <p:cNvSpPr>
            <a:spLocks noGrp="1" noRot="1" noMove="1" noResize="1" noEditPoints="1" noAdjustHandles="1" noChangeArrowheads="1" noChangeShapeType="1"/>
          </p:cNvSpPr>
          <p:nvPr/>
        </p:nvSpPr>
        <p:spPr>
          <a:xfrm>
            <a:off x="212810" y="1988931"/>
            <a:ext cx="9479999" cy="4257462"/>
          </a:xfrm>
          <a:prstGeom prst="roundRect">
            <a:avLst>
              <a:gd name="adj" fmla="val 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a:solidFill>
                <a:srgbClr val="7030A0"/>
              </a:solidFill>
              <a:latin typeface="Calibri" panose="020F0502020204030204"/>
            </a:endParaRPr>
          </a:p>
        </p:txBody>
      </p:sp>
      <p:sp>
        <p:nvSpPr>
          <p:cNvPr id="10" name="TextBox 9">
            <a:extLst>
              <a:ext uri="{FF2B5EF4-FFF2-40B4-BE49-F238E27FC236}">
                <a16:creationId xmlns:a16="http://schemas.microsoft.com/office/drawing/2014/main" id="{1B2D9C7C-A66B-3CA4-A7F7-9B69010F1AC8}"/>
              </a:ext>
            </a:extLst>
          </p:cNvPr>
          <p:cNvSpPr txBox="1">
            <a:spLocks noGrp="1" noRot="1" noMove="1" noResize="1" noEditPoints="1" noAdjustHandles="1" noChangeArrowheads="1" noChangeShapeType="1"/>
          </p:cNvSpPr>
          <p:nvPr/>
        </p:nvSpPr>
        <p:spPr>
          <a:xfrm>
            <a:off x="375560" y="1489011"/>
            <a:ext cx="9479999" cy="461665"/>
          </a:xfrm>
          <a:prstGeom prst="rect">
            <a:avLst/>
          </a:prstGeom>
          <a:noFill/>
        </p:spPr>
        <p:txBody>
          <a:bodyPr wrap="square">
            <a:spAutoFit/>
          </a:bodyPr>
          <a:lstStyle/>
          <a:p>
            <a:pPr defTabSz="660380"/>
            <a:r>
              <a:rPr lang="en-GB" sz="2400" b="1" dirty="0">
                <a:latin typeface="Avenir Next LT Pro" panose="020B0504020202020204" pitchFamily="34" charset="0"/>
              </a:rPr>
              <a:t>Showcase Cards</a:t>
            </a:r>
            <a:endParaRPr lang="en-GB" sz="2400" dirty="0">
              <a:solidFill>
                <a:prstClr val="black"/>
              </a:solidFill>
              <a:latin typeface="Calibri" panose="020F0502020204030204"/>
            </a:endParaRPr>
          </a:p>
        </p:txBody>
      </p:sp>
      <p:sp>
        <p:nvSpPr>
          <p:cNvPr id="11" name="Rectangle 10">
            <a:extLst>
              <a:ext uri="{FF2B5EF4-FFF2-40B4-BE49-F238E27FC236}">
                <a16:creationId xmlns:a16="http://schemas.microsoft.com/office/drawing/2014/main" id="{1CD13821-A276-C9B2-5A12-C757D2A9FEF9}"/>
              </a:ext>
            </a:extLst>
          </p:cNvPr>
          <p:cNvSpPr>
            <a:spLocks noGrp="1" noRot="1" noMove="1" noResize="1" noEditPoints="1" noAdjustHandles="1" noChangeArrowheads="1" noChangeShapeType="1"/>
          </p:cNvSpPr>
          <p:nvPr/>
        </p:nvSpPr>
        <p:spPr>
          <a:xfrm>
            <a:off x="365040" y="1992923"/>
            <a:ext cx="3586988" cy="19796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defTabSz="660380">
              <a:lnSpc>
                <a:spcPct val="150000"/>
              </a:lnSpc>
            </a:pPr>
            <a:r>
              <a:rPr lang="en-GB" sz="2000" dirty="0">
                <a:solidFill>
                  <a:prstClr val="black"/>
                </a:solidFill>
                <a:latin typeface="Avenir Next LT Pro" panose="020B0504020202020204" pitchFamily="34" charset="0"/>
              </a:rPr>
              <a:t>The OAG Digital Library includes real examples from schools and settings across Birmingham showing how inclusive strategies are used in practice. </a:t>
            </a:r>
          </a:p>
        </p:txBody>
      </p:sp>
      <p:pic>
        <p:nvPicPr>
          <p:cNvPr id="2" name="Picture 1">
            <a:extLst>
              <a:ext uri="{FF2B5EF4-FFF2-40B4-BE49-F238E27FC236}">
                <a16:creationId xmlns:a16="http://schemas.microsoft.com/office/drawing/2014/main" id="{3A1EBB09-7B38-0FD8-9397-4A44CDEC2B7C}"/>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4144701" y="1618664"/>
            <a:ext cx="5355625" cy="30447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a:extLst>
              <a:ext uri="{FF2B5EF4-FFF2-40B4-BE49-F238E27FC236}">
                <a16:creationId xmlns:a16="http://schemas.microsoft.com/office/drawing/2014/main" id="{8492BEAA-6839-A316-CF5B-EC0068459962}"/>
              </a:ext>
            </a:extLst>
          </p:cNvPr>
          <p:cNvSpPr>
            <a:spLocks noGrp="1" noRot="1" noMove="1" noResize="1" noEditPoints="1" noAdjustHandles="1" noChangeArrowheads="1" noChangeShapeType="1"/>
          </p:cNvSpPr>
          <p:nvPr/>
        </p:nvSpPr>
        <p:spPr>
          <a:xfrm>
            <a:off x="365040" y="4739794"/>
            <a:ext cx="9186086" cy="11903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defTabSz="660380">
              <a:lnSpc>
                <a:spcPct val="150000"/>
              </a:lnSpc>
            </a:pPr>
            <a:r>
              <a:rPr lang="en-GB" sz="2000" dirty="0">
                <a:solidFill>
                  <a:prstClr val="black"/>
                </a:solidFill>
                <a:latin typeface="Avenir Next LT Pro" panose="020B0504020202020204" pitchFamily="34" charset="0"/>
              </a:rPr>
              <a:t>These examples may include short videos, case examples and downloadable resources. They are designed to help staff see what inclusive practice looks like in real classrooms and settings.</a:t>
            </a:r>
          </a:p>
        </p:txBody>
      </p:sp>
      <p:sp>
        <p:nvSpPr>
          <p:cNvPr id="14" name="Rectangle 13">
            <a:extLst>
              <a:ext uri="{FF2B5EF4-FFF2-40B4-BE49-F238E27FC236}">
                <a16:creationId xmlns:a16="http://schemas.microsoft.com/office/drawing/2014/main" id="{BF271AA7-E4A5-893A-574D-A6E3B6A10221}"/>
              </a:ext>
            </a:extLst>
          </p:cNvPr>
          <p:cNvSpPr>
            <a:spLocks noGrp="1" noRot="1" noMove="1" noResize="1" noEditPoints="1" noAdjustHandles="1" noChangeArrowheads="1" noChangeShapeType="1"/>
          </p:cNvSpPr>
          <p:nvPr/>
        </p:nvSpPr>
        <p:spPr>
          <a:xfrm>
            <a:off x="-39000" y="6315127"/>
            <a:ext cx="9984000" cy="537580"/>
          </a:xfrm>
          <a:prstGeom prst="rect">
            <a:avLst/>
          </a:prstGeom>
          <a:solidFill>
            <a:srgbClr val="7E39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a:solidFill>
                <a:prstClr val="white"/>
              </a:solidFill>
              <a:latin typeface="Calibri" panose="020F0502020204030204"/>
            </a:endParaRPr>
          </a:p>
        </p:txBody>
      </p:sp>
      <p:pic>
        <p:nvPicPr>
          <p:cNvPr id="15" name="Picture 14">
            <a:extLst>
              <a:ext uri="{FF2B5EF4-FFF2-40B4-BE49-F238E27FC236}">
                <a16:creationId xmlns:a16="http://schemas.microsoft.com/office/drawing/2014/main" id="{5397848C-4A80-F352-DAF8-D2B7A3AD6039}"/>
              </a:ext>
            </a:extLst>
          </p:cNvPr>
          <p:cNvPicPr>
            <a:picLocks noGrp="1" noRot="1" noMove="1" noResize="1" noEditPoints="1" noAdjustHandles="1" noChangeArrowheads="1" noChangeShapeType="1" noCrop="1"/>
          </p:cNvPicPr>
          <p:nvPr/>
        </p:nvPicPr>
        <p:blipFill rotWithShape="1">
          <a:blip r:embed="rId4"/>
          <a:srcRect l="3729" t="75852" r="69817" b="4889"/>
          <a:stretch/>
        </p:blipFill>
        <p:spPr>
          <a:xfrm>
            <a:off x="75521" y="6351957"/>
            <a:ext cx="909999" cy="463920"/>
          </a:xfrm>
          <a:prstGeom prst="rect">
            <a:avLst/>
          </a:prstGeom>
        </p:spPr>
      </p:pic>
      <p:sp>
        <p:nvSpPr>
          <p:cNvPr id="16" name="TextBox 15">
            <a:extLst>
              <a:ext uri="{FF2B5EF4-FFF2-40B4-BE49-F238E27FC236}">
                <a16:creationId xmlns:a16="http://schemas.microsoft.com/office/drawing/2014/main" id="{48E9413D-C450-C0FD-92A9-8989E006F977}"/>
              </a:ext>
            </a:extLst>
          </p:cNvPr>
          <p:cNvSpPr txBox="1">
            <a:spLocks noGrp="1" noRot="1" noMove="1" noResize="1" noEditPoints="1" noAdjustHandles="1" noChangeArrowheads="1" noChangeShapeType="1"/>
          </p:cNvSpPr>
          <p:nvPr/>
        </p:nvSpPr>
        <p:spPr>
          <a:xfrm>
            <a:off x="1530082" y="6383862"/>
            <a:ext cx="8057546" cy="400110"/>
          </a:xfrm>
          <a:prstGeom prst="rect">
            <a:avLst/>
          </a:prstGeom>
          <a:noFill/>
        </p:spPr>
        <p:txBody>
          <a:bodyPr wrap="square">
            <a:spAutoFit/>
          </a:bodyPr>
          <a:lstStyle/>
          <a:p>
            <a:pPr algn="ctr" defTabSz="660380"/>
            <a:r>
              <a:rPr lang="en-GB" sz="2000" b="1" kern="100" dirty="0">
                <a:solidFill>
                  <a:prstClr val="white"/>
                </a:solidFill>
                <a:latin typeface="Avenir Next LT Pro" panose="020B0504020202020204" pitchFamily="34" charset="0"/>
                <a:ea typeface="Calibri" panose="020F0502020204030204" pitchFamily="34" charset="0"/>
                <a:cs typeface="Times New Roman" panose="02020603050405020304" pitchFamily="18" charset="0"/>
              </a:rPr>
              <a:t>Birmingham’s Ordinarily Available Guidance (OAG)</a:t>
            </a:r>
            <a:endParaRPr lang="en-GB" sz="2000" dirty="0">
              <a:solidFill>
                <a:prstClr val="white"/>
              </a:solidFill>
              <a:latin typeface="Calibri" panose="020F0502020204030204"/>
            </a:endParaRPr>
          </a:p>
        </p:txBody>
      </p:sp>
    </p:spTree>
    <p:extLst>
      <p:ext uri="{BB962C8B-B14F-4D97-AF65-F5344CB8AC3E}">
        <p14:creationId xmlns:p14="http://schemas.microsoft.com/office/powerpoint/2010/main" val="420205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8C875-9FB6-7434-1D03-8AA53F992887}"/>
            </a:ext>
          </a:extLst>
        </p:cNvPr>
        <p:cNvGrpSpPr/>
        <p:nvPr/>
      </p:nvGrpSpPr>
      <p:grpSpPr>
        <a:xfrm>
          <a:off x="0" y="0"/>
          <a:ext cx="0" cy="0"/>
          <a:chOff x="0" y="0"/>
          <a:chExt cx="0" cy="0"/>
        </a:xfrm>
      </p:grpSpPr>
      <p:grpSp>
        <p:nvGrpSpPr>
          <p:cNvPr id="19" name="Group 18">
            <a:extLst>
              <a:ext uri="{FF2B5EF4-FFF2-40B4-BE49-F238E27FC236}">
                <a16:creationId xmlns:a16="http://schemas.microsoft.com/office/drawing/2014/main" id="{C3C0DE96-E951-75D4-B526-3D4DEC8F5DE8}"/>
              </a:ext>
            </a:extLst>
          </p:cNvPr>
          <p:cNvGrpSpPr>
            <a:grpSpLocks noGrp="1" noUngrp="1" noRot="1" noMove="1" noResize="1"/>
          </p:cNvGrpSpPr>
          <p:nvPr/>
        </p:nvGrpSpPr>
        <p:grpSpPr>
          <a:xfrm>
            <a:off x="273000" y="183199"/>
            <a:ext cx="9360000" cy="1258272"/>
            <a:chOff x="180108" y="878836"/>
            <a:chExt cx="6497782" cy="540755"/>
          </a:xfrm>
        </p:grpSpPr>
        <p:sp>
          <p:nvSpPr>
            <p:cNvPr id="20" name="Rectangle: Rounded Corners 19">
              <a:extLst>
                <a:ext uri="{FF2B5EF4-FFF2-40B4-BE49-F238E27FC236}">
                  <a16:creationId xmlns:a16="http://schemas.microsoft.com/office/drawing/2014/main" id="{5054D737-552E-F363-8B01-7799B7EC8B7F}"/>
                </a:ext>
              </a:extLst>
            </p:cNvPr>
            <p:cNvSpPr>
              <a:spLocks noGrp="1" noRot="1" noMove="1" noResize="1" noEditPoints="1" noAdjustHandles="1" noChangeArrowheads="1" noChangeShapeType="1"/>
            </p:cNvSpPr>
            <p:nvPr/>
          </p:nvSpPr>
          <p:spPr>
            <a:xfrm>
              <a:off x="180108" y="878836"/>
              <a:ext cx="6497782" cy="410287"/>
            </a:xfrm>
            <a:prstGeom prst="roundRect">
              <a:avLst>
                <a:gd name="adj" fmla="val 12845"/>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63" dirty="0">
                <a:solidFill>
                  <a:srgbClr val="7030A0"/>
                </a:solidFill>
              </a:endParaRPr>
            </a:p>
          </p:txBody>
        </p:sp>
        <p:sp>
          <p:nvSpPr>
            <p:cNvPr id="21" name="Rectangle: Rounded Corners 20">
              <a:extLst>
                <a:ext uri="{FF2B5EF4-FFF2-40B4-BE49-F238E27FC236}">
                  <a16:creationId xmlns:a16="http://schemas.microsoft.com/office/drawing/2014/main" id="{700930CA-E8BD-9E59-8E75-11831343613C}"/>
                </a:ext>
              </a:extLst>
            </p:cNvPr>
            <p:cNvSpPr>
              <a:spLocks noGrp="1" noRot="1" noMove="1" noResize="1" noEditPoints="1" noAdjustHandles="1" noChangeArrowheads="1" noChangeShapeType="1"/>
            </p:cNvSpPr>
            <p:nvPr/>
          </p:nvSpPr>
          <p:spPr>
            <a:xfrm>
              <a:off x="180108" y="1113823"/>
              <a:ext cx="6497782" cy="305768"/>
            </a:xfrm>
            <a:prstGeom prst="roundRect">
              <a:avLst>
                <a:gd name="adj" fmla="val 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138" dirty="0">
                <a:solidFill>
                  <a:srgbClr val="7030A0"/>
                </a:solidFill>
              </a:endParaRPr>
            </a:p>
          </p:txBody>
        </p:sp>
        <p:sp>
          <p:nvSpPr>
            <p:cNvPr id="22" name="TextBox 21">
              <a:extLst>
                <a:ext uri="{FF2B5EF4-FFF2-40B4-BE49-F238E27FC236}">
                  <a16:creationId xmlns:a16="http://schemas.microsoft.com/office/drawing/2014/main" id="{552B4067-3180-95C6-D218-46B4FD2C39A8}"/>
                </a:ext>
              </a:extLst>
            </p:cNvPr>
            <p:cNvSpPr txBox="1">
              <a:spLocks noGrp="1" noRot="1" noMove="1" noResize="1" noEditPoints="1" noAdjustHandles="1" noChangeArrowheads="1" noChangeShapeType="1"/>
            </p:cNvSpPr>
            <p:nvPr/>
          </p:nvSpPr>
          <p:spPr>
            <a:xfrm>
              <a:off x="227120" y="896703"/>
              <a:ext cx="6393933" cy="198405"/>
            </a:xfrm>
            <a:prstGeom prst="rect">
              <a:avLst/>
            </a:prstGeom>
            <a:noFill/>
          </p:spPr>
          <p:txBody>
            <a:bodyPr wrap="square" anchor="ctr">
              <a:spAutoFit/>
            </a:bodyPr>
            <a:lstStyle/>
            <a:p>
              <a:pPr algn="ctr"/>
              <a:r>
                <a:rPr lang="en-GB" sz="2400" b="1" kern="100" dirty="0">
                  <a:solidFill>
                    <a:schemeClr val="tx1">
                      <a:lumMod val="85000"/>
                      <a:lumOff val="15000"/>
                    </a:schemeClr>
                  </a:solidFill>
                  <a:latin typeface="Avenir Next LT Pro" panose="020B0504020202020204" pitchFamily="34" charset="0"/>
                  <a:ea typeface="Calibri" panose="020F0502020204030204" pitchFamily="34" charset="0"/>
                  <a:cs typeface="Times New Roman" panose="02020603050405020304" pitchFamily="18" charset="0"/>
                </a:rPr>
                <a:t>Which version should I use?</a:t>
              </a:r>
              <a:endParaRPr lang="en-GB" sz="2400" dirty="0"/>
            </a:p>
          </p:txBody>
        </p:sp>
        <p:sp>
          <p:nvSpPr>
            <p:cNvPr id="23" name="Rectangle 22">
              <a:extLst>
                <a:ext uri="{FF2B5EF4-FFF2-40B4-BE49-F238E27FC236}">
                  <a16:creationId xmlns:a16="http://schemas.microsoft.com/office/drawing/2014/main" id="{AA3511F1-1BFE-40C2-22A4-6A18D6EBA515}"/>
                </a:ext>
              </a:extLst>
            </p:cNvPr>
            <p:cNvSpPr>
              <a:spLocks noGrp="1" noRot="1" noMove="1" noResize="1" noEditPoints="1" noAdjustHandles="1" noChangeArrowheads="1" noChangeShapeType="1"/>
            </p:cNvSpPr>
            <p:nvPr/>
          </p:nvSpPr>
          <p:spPr>
            <a:xfrm>
              <a:off x="208982" y="1149804"/>
              <a:ext cx="6468908" cy="2222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58500" tIns="29250" rIns="58500" bIns="29250" rtlCol="0" anchor="ctr"/>
            <a:lstStyle/>
            <a:p>
              <a:pPr algn="ctr">
                <a:lnSpc>
                  <a:spcPts val="2400"/>
                </a:lnSpc>
              </a:pPr>
              <a:r>
                <a:rPr lang="en-GB" sz="2000" dirty="0">
                  <a:solidFill>
                    <a:schemeClr val="tx1"/>
                  </a:solidFill>
                  <a:latin typeface="Avenir Next LT Pro" panose="020B0504020202020204" pitchFamily="34" charset="0"/>
                </a:rPr>
                <a:t>There are three colour-coded versions </a:t>
              </a:r>
              <a:r>
                <a:rPr lang="en-GB" sz="2000">
                  <a:solidFill>
                    <a:schemeClr val="tx1"/>
                  </a:solidFill>
                  <a:latin typeface="Avenir Next LT Pro" panose="020B0504020202020204" pitchFamily="34" charset="0"/>
                </a:rPr>
                <a:t>of the </a:t>
              </a:r>
              <a:r>
                <a:rPr lang="en-GB" sz="2000" dirty="0">
                  <a:solidFill>
                    <a:schemeClr val="tx1"/>
                  </a:solidFill>
                  <a:latin typeface="Avenir Next LT Pro" panose="020B0504020202020204" pitchFamily="34" charset="0"/>
                </a:rPr>
                <a:t>guidance</a:t>
              </a:r>
            </a:p>
          </p:txBody>
        </p:sp>
      </p:grpSp>
      <p:pic>
        <p:nvPicPr>
          <p:cNvPr id="2" name="Picture 1">
            <a:extLst>
              <a:ext uri="{FF2B5EF4-FFF2-40B4-BE49-F238E27FC236}">
                <a16:creationId xmlns:a16="http://schemas.microsoft.com/office/drawing/2014/main" id="{9D147319-73FB-3328-2F36-7E2D4ED2DC7B}"/>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val="0"/>
              </a:ext>
            </a:extLst>
          </a:blip>
          <a:srcRect l="690" t="5316" r="1222" b="6220"/>
          <a:stretch>
            <a:fillRect/>
          </a:stretch>
        </p:blipFill>
        <p:spPr bwMode="auto">
          <a:xfrm>
            <a:off x="281365" y="1554480"/>
            <a:ext cx="9343270" cy="1717040"/>
          </a:xfrm>
          <a:prstGeom prst="rect">
            <a:avLst/>
          </a:prstGeom>
          <a:ln>
            <a:noFill/>
          </a:ln>
          <a:extLst>
            <a:ext uri="{53640926-AAD7-44D8-BBD7-CCE9431645EC}">
              <a14:shadowObscured xmlns:a14="http://schemas.microsoft.com/office/drawing/2010/main"/>
            </a:ext>
          </a:extLst>
        </p:spPr>
      </p:pic>
      <p:sp>
        <p:nvSpPr>
          <p:cNvPr id="3" name="Rectangle: Rounded Corners 2">
            <a:extLst>
              <a:ext uri="{FF2B5EF4-FFF2-40B4-BE49-F238E27FC236}">
                <a16:creationId xmlns:a16="http://schemas.microsoft.com/office/drawing/2014/main" id="{8366D45B-C1C3-46D3-8C1E-C379EA4E3541}"/>
              </a:ext>
            </a:extLst>
          </p:cNvPr>
          <p:cNvSpPr>
            <a:spLocks noGrp="1" noRot="1" noMove="1" noResize="1" noEditPoints="1" noAdjustHandles="1" noChangeArrowheads="1" noChangeShapeType="1"/>
          </p:cNvSpPr>
          <p:nvPr/>
        </p:nvSpPr>
        <p:spPr>
          <a:xfrm>
            <a:off x="213000" y="3434080"/>
            <a:ext cx="9479999" cy="1951967"/>
          </a:xfrm>
          <a:prstGeom prst="roundRect">
            <a:avLst>
              <a:gd name="adj" fmla="val 9829"/>
            </a:avLst>
          </a:prstGeom>
          <a:solidFill>
            <a:srgbClr val="8FAA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dirty="0">
              <a:solidFill>
                <a:srgbClr val="7030A0"/>
              </a:solidFill>
              <a:latin typeface="Calibri" panose="020F0502020204030204"/>
            </a:endParaRPr>
          </a:p>
        </p:txBody>
      </p:sp>
      <p:sp>
        <p:nvSpPr>
          <p:cNvPr id="4" name="Rectangle: Rounded Corners 3">
            <a:extLst>
              <a:ext uri="{FF2B5EF4-FFF2-40B4-BE49-F238E27FC236}">
                <a16:creationId xmlns:a16="http://schemas.microsoft.com/office/drawing/2014/main" id="{2C3C1F1E-7BCA-9440-5E23-A0CA8E8E453C}"/>
              </a:ext>
            </a:extLst>
          </p:cNvPr>
          <p:cNvSpPr>
            <a:spLocks noGrp="1" noRot="1" noMove="1" noResize="1" noEditPoints="1" noAdjustHandles="1" noChangeArrowheads="1" noChangeShapeType="1"/>
          </p:cNvSpPr>
          <p:nvPr/>
        </p:nvSpPr>
        <p:spPr>
          <a:xfrm>
            <a:off x="212810" y="4244757"/>
            <a:ext cx="9479999" cy="2409724"/>
          </a:xfrm>
          <a:prstGeom prst="roundRect">
            <a:avLst>
              <a:gd name="adj" fmla="val 0"/>
            </a:avLst>
          </a:prstGeom>
          <a:solidFill>
            <a:srgbClr val="DAE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a:solidFill>
                <a:srgbClr val="7030A0"/>
              </a:solidFill>
              <a:latin typeface="Calibri" panose="020F0502020204030204"/>
            </a:endParaRPr>
          </a:p>
        </p:txBody>
      </p:sp>
      <p:sp>
        <p:nvSpPr>
          <p:cNvPr id="5" name="TextBox 4">
            <a:extLst>
              <a:ext uri="{FF2B5EF4-FFF2-40B4-BE49-F238E27FC236}">
                <a16:creationId xmlns:a16="http://schemas.microsoft.com/office/drawing/2014/main" id="{C43C1B29-3E2A-69E1-EB3E-5A240A0D5AA9}"/>
              </a:ext>
            </a:extLst>
          </p:cNvPr>
          <p:cNvSpPr txBox="1">
            <a:spLocks noGrp="1" noRot="1" noMove="1" noResize="1" noEditPoints="1" noAdjustHandles="1" noChangeArrowheads="1" noChangeShapeType="1"/>
          </p:cNvSpPr>
          <p:nvPr/>
        </p:nvSpPr>
        <p:spPr>
          <a:xfrm>
            <a:off x="314593" y="3406839"/>
            <a:ext cx="9378406" cy="830997"/>
          </a:xfrm>
          <a:prstGeom prst="rect">
            <a:avLst/>
          </a:prstGeom>
          <a:noFill/>
        </p:spPr>
        <p:txBody>
          <a:bodyPr wrap="square">
            <a:spAutoFit/>
          </a:bodyPr>
          <a:lstStyle/>
          <a:p>
            <a:pPr defTabSz="660380"/>
            <a:r>
              <a:rPr lang="en-GB" sz="2400" b="1" dirty="0">
                <a:latin typeface="Avenir Next LT Pro" panose="020B0504020202020204" pitchFamily="34" charset="0"/>
              </a:rPr>
              <a:t>In some cases, it may be helpful to look across versions. </a:t>
            </a:r>
          </a:p>
          <a:p>
            <a:pPr defTabSz="660380"/>
            <a:r>
              <a:rPr lang="en-GB" sz="2400" b="1" dirty="0">
                <a:latin typeface="Avenir Next LT Pro" panose="020B0504020202020204" pitchFamily="34" charset="0"/>
              </a:rPr>
              <a:t>For example:</a:t>
            </a:r>
            <a:endParaRPr lang="en-GB" sz="2400" dirty="0">
              <a:solidFill>
                <a:prstClr val="black"/>
              </a:solidFill>
              <a:latin typeface="Calibri" panose="020F0502020204030204"/>
            </a:endParaRPr>
          </a:p>
        </p:txBody>
      </p:sp>
      <p:sp>
        <p:nvSpPr>
          <p:cNvPr id="6" name="Rectangle 5">
            <a:extLst>
              <a:ext uri="{FF2B5EF4-FFF2-40B4-BE49-F238E27FC236}">
                <a16:creationId xmlns:a16="http://schemas.microsoft.com/office/drawing/2014/main" id="{AAAD4980-F68A-1681-8139-6D6569B3C76A}"/>
              </a:ext>
            </a:extLst>
          </p:cNvPr>
          <p:cNvSpPr>
            <a:spLocks noGrp="1" noRot="1" noMove="1" noResize="1" noEditPoints="1" noAdjustHandles="1" noChangeArrowheads="1" noChangeShapeType="1"/>
          </p:cNvSpPr>
          <p:nvPr/>
        </p:nvSpPr>
        <p:spPr>
          <a:xfrm>
            <a:off x="365040" y="4270602"/>
            <a:ext cx="9186086" cy="17127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indent="-342900" defTabSz="660380">
              <a:lnSpc>
                <a:spcPts val="2880"/>
              </a:lnSpc>
              <a:buClr>
                <a:schemeClr val="tx1"/>
              </a:buClr>
              <a:buFont typeface="Courier New" panose="02070309020205020404" pitchFamily="49" charset="0"/>
              <a:buChar char="o"/>
            </a:pPr>
            <a:r>
              <a:rPr lang="en-GB" sz="2000" dirty="0">
                <a:solidFill>
                  <a:prstClr val="black"/>
                </a:solidFill>
                <a:latin typeface="Avenir Next LT Pro" panose="020B0504020202020204" pitchFamily="34" charset="0"/>
              </a:rPr>
              <a:t>Children in Reception who may benefit from approaches in both the Early Years and School Age guidance </a:t>
            </a:r>
          </a:p>
          <a:p>
            <a:pPr marL="342900" indent="-342900" defTabSz="660380">
              <a:lnSpc>
                <a:spcPts val="2880"/>
              </a:lnSpc>
              <a:buClr>
                <a:schemeClr val="tx1"/>
              </a:buClr>
              <a:buFont typeface="Courier New" panose="02070309020205020404" pitchFamily="49" charset="0"/>
              <a:buChar char="o"/>
            </a:pPr>
            <a:r>
              <a:rPr lang="en-GB" sz="2000" dirty="0">
                <a:solidFill>
                  <a:prstClr val="black"/>
                </a:solidFill>
                <a:latin typeface="Avenir Next LT Pro" panose="020B0504020202020204" pitchFamily="34" charset="0"/>
              </a:rPr>
              <a:t>Young people preparing for Post-16 and adulthood who may still benefit from strategies in the School Age guidance</a:t>
            </a:r>
          </a:p>
        </p:txBody>
      </p:sp>
      <p:sp>
        <p:nvSpPr>
          <p:cNvPr id="9" name="TextBox 8">
            <a:extLst>
              <a:ext uri="{FF2B5EF4-FFF2-40B4-BE49-F238E27FC236}">
                <a16:creationId xmlns:a16="http://schemas.microsoft.com/office/drawing/2014/main" id="{4FA31C6D-83B3-85FB-E05C-C351D31C6AFD}"/>
              </a:ext>
            </a:extLst>
          </p:cNvPr>
          <p:cNvSpPr txBox="1">
            <a:spLocks noGrp="1" noRot="1" noMove="1" noResize="1" noEditPoints="1" noAdjustHandles="1" noChangeArrowheads="1" noChangeShapeType="1"/>
          </p:cNvSpPr>
          <p:nvPr/>
        </p:nvSpPr>
        <p:spPr>
          <a:xfrm>
            <a:off x="364850" y="5831871"/>
            <a:ext cx="9268150" cy="800284"/>
          </a:xfrm>
          <a:prstGeom prst="rect">
            <a:avLst/>
          </a:prstGeom>
          <a:noFill/>
        </p:spPr>
        <p:txBody>
          <a:bodyPr wrap="square">
            <a:spAutoFit/>
          </a:bodyPr>
          <a:lstStyle/>
          <a:p>
            <a:pPr defTabSz="660380">
              <a:lnSpc>
                <a:spcPts val="2880"/>
              </a:lnSpc>
            </a:pPr>
            <a:r>
              <a:rPr lang="en-GB" sz="2000" dirty="0">
                <a:solidFill>
                  <a:prstClr val="black"/>
                </a:solidFill>
                <a:latin typeface="Avenir Next LT Pro" panose="020B0504020202020204" pitchFamily="34" charset="0"/>
              </a:rPr>
              <a:t>Staff should use their professional judgement and select strategies that best support the child or young person.</a:t>
            </a:r>
          </a:p>
        </p:txBody>
      </p:sp>
    </p:spTree>
    <p:extLst>
      <p:ext uri="{BB962C8B-B14F-4D97-AF65-F5344CB8AC3E}">
        <p14:creationId xmlns:p14="http://schemas.microsoft.com/office/powerpoint/2010/main" val="191048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99A38-8651-40C7-D3BF-598FE0DB5E8C}"/>
            </a:ext>
          </a:extLst>
        </p:cNvPr>
        <p:cNvGrpSpPr/>
        <p:nvPr/>
      </p:nvGrpSpPr>
      <p:grpSpPr>
        <a:xfrm>
          <a:off x="0" y="0"/>
          <a:ext cx="0" cy="0"/>
          <a:chOff x="0" y="0"/>
          <a:chExt cx="0" cy="0"/>
        </a:xfrm>
      </p:grpSpPr>
      <p:grpSp>
        <p:nvGrpSpPr>
          <p:cNvPr id="19" name="Group 18">
            <a:extLst>
              <a:ext uri="{FF2B5EF4-FFF2-40B4-BE49-F238E27FC236}">
                <a16:creationId xmlns:a16="http://schemas.microsoft.com/office/drawing/2014/main" id="{4DF9C250-A14E-18CA-0E10-E34F5D3B733E}"/>
              </a:ext>
            </a:extLst>
          </p:cNvPr>
          <p:cNvGrpSpPr>
            <a:grpSpLocks noGrp="1" noUngrp="1" noRot="1" noMove="1" noResize="1"/>
          </p:cNvGrpSpPr>
          <p:nvPr/>
        </p:nvGrpSpPr>
        <p:grpSpPr>
          <a:xfrm>
            <a:off x="273000" y="183200"/>
            <a:ext cx="9360000" cy="1341221"/>
            <a:chOff x="180108" y="878836"/>
            <a:chExt cx="6497782" cy="576403"/>
          </a:xfrm>
        </p:grpSpPr>
        <p:sp>
          <p:nvSpPr>
            <p:cNvPr id="20" name="Rectangle: Rounded Corners 19">
              <a:extLst>
                <a:ext uri="{FF2B5EF4-FFF2-40B4-BE49-F238E27FC236}">
                  <a16:creationId xmlns:a16="http://schemas.microsoft.com/office/drawing/2014/main" id="{6C405F97-F164-6223-4176-45B2056C5031}"/>
                </a:ext>
              </a:extLst>
            </p:cNvPr>
            <p:cNvSpPr>
              <a:spLocks noGrp="1" noRot="1" noMove="1" noResize="1" noEditPoints="1" noAdjustHandles="1" noChangeArrowheads="1" noChangeShapeType="1"/>
            </p:cNvSpPr>
            <p:nvPr/>
          </p:nvSpPr>
          <p:spPr>
            <a:xfrm>
              <a:off x="180108" y="878836"/>
              <a:ext cx="6497782" cy="410287"/>
            </a:xfrm>
            <a:prstGeom prst="roundRect">
              <a:avLst>
                <a:gd name="adj" fmla="val 21146"/>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63" dirty="0">
                <a:solidFill>
                  <a:srgbClr val="7030A0"/>
                </a:solidFill>
              </a:endParaRPr>
            </a:p>
          </p:txBody>
        </p:sp>
        <p:sp>
          <p:nvSpPr>
            <p:cNvPr id="21" name="Rectangle: Rounded Corners 20">
              <a:extLst>
                <a:ext uri="{FF2B5EF4-FFF2-40B4-BE49-F238E27FC236}">
                  <a16:creationId xmlns:a16="http://schemas.microsoft.com/office/drawing/2014/main" id="{25F91CD5-58EB-9699-FC5C-6256B243813D}"/>
                </a:ext>
              </a:extLst>
            </p:cNvPr>
            <p:cNvSpPr>
              <a:spLocks noGrp="1" noRot="1" noMove="1" noResize="1" noEditPoints="1" noAdjustHandles="1" noChangeArrowheads="1" noChangeShapeType="1"/>
            </p:cNvSpPr>
            <p:nvPr/>
          </p:nvSpPr>
          <p:spPr>
            <a:xfrm>
              <a:off x="180108" y="1113823"/>
              <a:ext cx="6497782" cy="341416"/>
            </a:xfrm>
            <a:prstGeom prst="roundRect">
              <a:avLst>
                <a:gd name="adj" fmla="val 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138">
                <a:solidFill>
                  <a:srgbClr val="7030A0"/>
                </a:solidFill>
              </a:endParaRPr>
            </a:p>
          </p:txBody>
        </p:sp>
        <p:sp>
          <p:nvSpPr>
            <p:cNvPr id="22" name="TextBox 21">
              <a:extLst>
                <a:ext uri="{FF2B5EF4-FFF2-40B4-BE49-F238E27FC236}">
                  <a16:creationId xmlns:a16="http://schemas.microsoft.com/office/drawing/2014/main" id="{31B19CB4-7755-9479-8B26-895167CD35A8}"/>
                </a:ext>
              </a:extLst>
            </p:cNvPr>
            <p:cNvSpPr txBox="1">
              <a:spLocks noGrp="1" noRot="1" noMove="1" noResize="1" noEditPoints="1" noAdjustHandles="1" noChangeArrowheads="1" noChangeShapeType="1"/>
            </p:cNvSpPr>
            <p:nvPr/>
          </p:nvSpPr>
          <p:spPr>
            <a:xfrm>
              <a:off x="227120" y="896703"/>
              <a:ext cx="6393933" cy="198405"/>
            </a:xfrm>
            <a:prstGeom prst="rect">
              <a:avLst/>
            </a:prstGeom>
            <a:noFill/>
          </p:spPr>
          <p:txBody>
            <a:bodyPr wrap="square" anchor="ctr">
              <a:spAutoFit/>
            </a:bodyPr>
            <a:lstStyle/>
            <a:p>
              <a:pPr algn="ctr"/>
              <a:r>
                <a:rPr lang="en-GB" sz="2400" b="1" kern="100" dirty="0">
                  <a:solidFill>
                    <a:schemeClr val="tx1">
                      <a:lumMod val="85000"/>
                      <a:lumOff val="15000"/>
                    </a:schemeClr>
                  </a:solidFill>
                  <a:latin typeface="Avenir Next LT Pro" panose="020B0504020202020204" pitchFamily="34" charset="0"/>
                  <a:ea typeface="Calibri" panose="020F0502020204030204" pitchFamily="34" charset="0"/>
                  <a:cs typeface="Times New Roman" panose="02020603050405020304" pitchFamily="18" charset="0"/>
                </a:rPr>
                <a:t>ACTIVITY: Explore Section Two of the guidance</a:t>
              </a:r>
              <a:endParaRPr lang="en-GB" sz="2400" dirty="0"/>
            </a:p>
          </p:txBody>
        </p:sp>
        <p:sp>
          <p:nvSpPr>
            <p:cNvPr id="23" name="Rectangle 22">
              <a:extLst>
                <a:ext uri="{FF2B5EF4-FFF2-40B4-BE49-F238E27FC236}">
                  <a16:creationId xmlns:a16="http://schemas.microsoft.com/office/drawing/2014/main" id="{F3B87581-1AA6-38DE-394E-E1DEEE288975}"/>
                </a:ext>
              </a:extLst>
            </p:cNvPr>
            <p:cNvSpPr>
              <a:spLocks noGrp="1" noRot="1" noMove="1" noResize="1" noEditPoints="1" noAdjustHandles="1" noChangeArrowheads="1" noChangeShapeType="1"/>
            </p:cNvSpPr>
            <p:nvPr/>
          </p:nvSpPr>
          <p:spPr>
            <a:xfrm>
              <a:off x="216036" y="1132339"/>
              <a:ext cx="5159959" cy="2947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58500" tIns="29250" rIns="58500" bIns="29250" rtlCol="0" anchor="ctr"/>
            <a:lstStyle/>
            <a:p>
              <a:pPr algn="ctr">
                <a:lnSpc>
                  <a:spcPts val="2400"/>
                </a:lnSpc>
              </a:pPr>
              <a:r>
                <a:rPr lang="en-GB" sz="2000" dirty="0">
                  <a:solidFill>
                    <a:schemeClr val="tx1"/>
                  </a:solidFill>
                  <a:latin typeface="Avenir Next LT Pro" panose="020B0504020202020204" pitchFamily="34" charset="0"/>
                </a:rPr>
                <a:t>Spend some time exploring Section Two of the Online Ordinarily Available Guidance (OAG) </a:t>
              </a:r>
            </a:p>
          </p:txBody>
        </p:sp>
      </p:grpSp>
      <p:sp>
        <p:nvSpPr>
          <p:cNvPr id="2" name="Rectangle: Top Corners Rounded 1">
            <a:extLst>
              <a:ext uri="{FF2B5EF4-FFF2-40B4-BE49-F238E27FC236}">
                <a16:creationId xmlns:a16="http://schemas.microsoft.com/office/drawing/2014/main" id="{1F2AE856-E7C2-9785-83D0-868F96CE20AC}"/>
              </a:ext>
            </a:extLst>
          </p:cNvPr>
          <p:cNvSpPr>
            <a:spLocks noGrp="1" noRot="1" noMove="1" noResize="1" noEditPoints="1" noAdjustHandles="1" noChangeArrowheads="1" noChangeShapeType="1"/>
          </p:cNvSpPr>
          <p:nvPr/>
        </p:nvSpPr>
        <p:spPr>
          <a:xfrm rot="10800000" flipV="1">
            <a:off x="272995" y="1644036"/>
            <a:ext cx="9359999" cy="834295"/>
          </a:xfrm>
          <a:prstGeom prst="round2SameRect">
            <a:avLst>
              <a:gd name="adj1" fmla="val 10224"/>
              <a:gd name="adj2" fmla="val 0"/>
            </a:avLst>
          </a:prstGeom>
          <a:solidFill>
            <a:srgbClr val="DAE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12796">
              <a:defRPr/>
            </a:pPr>
            <a:endParaRPr lang="en-GB" sz="1600" dirty="0">
              <a:solidFill>
                <a:srgbClr val="7030A0"/>
              </a:solidFill>
              <a:latin typeface="Calibri" panose="020F0502020204030204"/>
            </a:endParaRPr>
          </a:p>
        </p:txBody>
      </p:sp>
      <p:sp>
        <p:nvSpPr>
          <p:cNvPr id="28" name="Rectangle: Rounded Corners 27">
            <a:extLst>
              <a:ext uri="{FF2B5EF4-FFF2-40B4-BE49-F238E27FC236}">
                <a16:creationId xmlns:a16="http://schemas.microsoft.com/office/drawing/2014/main" id="{499AAD44-1D78-9825-1E16-01F35BC11B88}"/>
              </a:ext>
            </a:extLst>
          </p:cNvPr>
          <p:cNvSpPr>
            <a:spLocks noGrp="1" noRot="1" noMove="1" noResize="1" noEditPoints="1" noAdjustHandles="1" noChangeArrowheads="1" noChangeShapeType="1"/>
          </p:cNvSpPr>
          <p:nvPr/>
        </p:nvSpPr>
        <p:spPr>
          <a:xfrm>
            <a:off x="262834" y="2659206"/>
            <a:ext cx="9359999" cy="1314109"/>
          </a:xfrm>
          <a:prstGeom prst="roundRect">
            <a:avLst>
              <a:gd name="adj" fmla="val 9829"/>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dirty="0">
              <a:solidFill>
                <a:srgbClr val="7030A0"/>
              </a:solidFill>
              <a:latin typeface="Calibri" panose="020F0502020204030204"/>
            </a:endParaRPr>
          </a:p>
        </p:txBody>
      </p:sp>
      <p:sp>
        <p:nvSpPr>
          <p:cNvPr id="3" name="Rectangle 2">
            <a:extLst>
              <a:ext uri="{FF2B5EF4-FFF2-40B4-BE49-F238E27FC236}">
                <a16:creationId xmlns:a16="http://schemas.microsoft.com/office/drawing/2014/main" id="{43CAB874-400D-5DE7-26B1-36FC6F1049A0}"/>
              </a:ext>
            </a:extLst>
          </p:cNvPr>
          <p:cNvSpPr>
            <a:spLocks noGrp="1" noRot="1" noMove="1" noResize="1" noEditPoints="1" noAdjustHandles="1" noChangeArrowheads="1" noChangeShapeType="1"/>
          </p:cNvSpPr>
          <p:nvPr/>
        </p:nvSpPr>
        <p:spPr>
          <a:xfrm>
            <a:off x="506304" y="1794400"/>
            <a:ext cx="7154335" cy="5335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12796">
              <a:lnSpc>
                <a:spcPts val="2400"/>
              </a:lnSpc>
              <a:defRPr/>
            </a:pPr>
            <a:r>
              <a:rPr lang="en-GB" sz="2250" b="1" dirty="0">
                <a:solidFill>
                  <a:schemeClr val="tx1">
                    <a:lumMod val="85000"/>
                    <a:lumOff val="15000"/>
                  </a:schemeClr>
                </a:solidFill>
                <a:latin typeface="Avenir Next LT Pro" panose="020B0504020202020204" pitchFamily="34" charset="0"/>
                <a:hlinkClick r:id="rId3">
                  <a:extLst>
                    <a:ext uri="{A12FA001-AC4F-418D-AE19-62706E023703}">
                      <ahyp:hlinkClr xmlns:ahyp="http://schemas.microsoft.com/office/drawing/2018/hyperlinkcolor" val="tx"/>
                    </a:ext>
                  </a:extLst>
                </a:hlinkClick>
              </a:rPr>
              <a:t>localofferbirmingham.co.uk/online-ordinarily-available-guidance</a:t>
            </a:r>
            <a:endParaRPr lang="en-GB" sz="2250" b="1" dirty="0">
              <a:solidFill>
                <a:schemeClr val="tx1">
                  <a:lumMod val="85000"/>
                  <a:lumOff val="15000"/>
                </a:schemeClr>
              </a:solidFill>
              <a:latin typeface="Avenir Next LT Pro" panose="020B0504020202020204" pitchFamily="34" charset="0"/>
            </a:endParaRPr>
          </a:p>
        </p:txBody>
      </p:sp>
      <p:pic>
        <p:nvPicPr>
          <p:cNvPr id="4" name="Picture 3">
            <a:extLst>
              <a:ext uri="{FF2B5EF4-FFF2-40B4-BE49-F238E27FC236}">
                <a16:creationId xmlns:a16="http://schemas.microsoft.com/office/drawing/2014/main" id="{AFD754E0-9BE4-8C2A-E151-D7BD0BBC9D7C}"/>
              </a:ext>
            </a:extLst>
          </p:cNvPr>
          <p:cNvPicPr>
            <a:picLocks noGrp="1" noRot="1" noChangeAspect="1" noMove="1" noResize="1" noEditPoints="1" noAdjustHandles="1" noChangeArrowheads="1" noChangeShapeType="1" noCrop="1"/>
          </p:cNvPicPr>
          <p:nvPr/>
        </p:nvPicPr>
        <p:blipFill>
          <a:blip r:embed="rId4">
            <a:clrChange>
              <a:clrFrom>
                <a:srgbClr val="FFFFFF"/>
              </a:clrFrom>
              <a:clrTo>
                <a:srgbClr val="FFFFFF">
                  <a:alpha val="0"/>
                </a:srgbClr>
              </a:clrTo>
            </a:clrChange>
          </a:blip>
          <a:stretch>
            <a:fillRect/>
          </a:stretch>
        </p:blipFill>
        <p:spPr>
          <a:xfrm>
            <a:off x="7747471" y="642558"/>
            <a:ext cx="1935368" cy="1935368"/>
          </a:xfrm>
          <a:prstGeom prst="rect">
            <a:avLst/>
          </a:prstGeom>
        </p:spPr>
      </p:pic>
      <p:pic>
        <p:nvPicPr>
          <p:cNvPr id="26" name="Picture 25">
            <a:extLst>
              <a:ext uri="{FF2B5EF4-FFF2-40B4-BE49-F238E27FC236}">
                <a16:creationId xmlns:a16="http://schemas.microsoft.com/office/drawing/2014/main" id="{51C5BA76-CA1C-10A9-6A66-FE60CD1FFFCD}"/>
              </a:ext>
            </a:extLst>
          </p:cNvPr>
          <p:cNvPicPr>
            <a:picLocks noGrp="1" noRot="1" noChangeAspect="1" noMove="1" noResize="1" noEditPoints="1" noAdjustHandles="1" noChangeArrowheads="1" noChangeShapeType="1" noCrop="1"/>
          </p:cNvPicPr>
          <p:nvPr/>
        </p:nvPicPr>
        <p:blipFill>
          <a:blip r:embed="rId5">
            <a:clrChange>
              <a:clrFrom>
                <a:srgbClr val="FDFBFC"/>
              </a:clrFrom>
              <a:clrTo>
                <a:srgbClr val="FDFBFC">
                  <a:alpha val="0"/>
                </a:srgbClr>
              </a:clrTo>
            </a:clrChange>
            <a:extLst>
              <a:ext uri="{28A0092B-C50C-407E-A947-70E740481C1C}">
                <a14:useLocalDpi xmlns:a14="http://schemas.microsoft.com/office/drawing/2010/main" val="0"/>
              </a:ext>
            </a:extLst>
          </a:blip>
          <a:srcRect l="3577" t="25405" r="3705" b="25289"/>
          <a:stretch>
            <a:fillRect/>
          </a:stretch>
        </p:blipFill>
        <p:spPr>
          <a:xfrm>
            <a:off x="182988" y="3195691"/>
            <a:ext cx="9514620" cy="3373200"/>
          </a:xfrm>
          <a:prstGeom prst="rect">
            <a:avLst/>
          </a:prstGeom>
        </p:spPr>
      </p:pic>
      <p:sp>
        <p:nvSpPr>
          <p:cNvPr id="27" name="TextBox 26">
            <a:extLst>
              <a:ext uri="{FF2B5EF4-FFF2-40B4-BE49-F238E27FC236}">
                <a16:creationId xmlns:a16="http://schemas.microsoft.com/office/drawing/2014/main" id="{AC3DA9DC-588E-7627-89F6-1595B27BDAAD}"/>
              </a:ext>
            </a:extLst>
          </p:cNvPr>
          <p:cNvSpPr txBox="1">
            <a:spLocks noGrp="1" noRot="1" noMove="1" noResize="1" noEditPoints="1" noAdjustHandles="1" noChangeArrowheads="1" noChangeShapeType="1"/>
          </p:cNvSpPr>
          <p:nvPr/>
        </p:nvSpPr>
        <p:spPr>
          <a:xfrm>
            <a:off x="506305" y="2760505"/>
            <a:ext cx="9176534" cy="461665"/>
          </a:xfrm>
          <a:prstGeom prst="rect">
            <a:avLst/>
          </a:prstGeom>
          <a:noFill/>
        </p:spPr>
        <p:txBody>
          <a:bodyPr wrap="square">
            <a:spAutoFit/>
          </a:bodyPr>
          <a:lstStyle/>
          <a:p>
            <a:pPr defTabSz="660380"/>
            <a:r>
              <a:rPr lang="en-GB" sz="2400" b="1" dirty="0">
                <a:latin typeface="Avenir Next LT Pro" panose="020B0504020202020204" pitchFamily="34" charset="0"/>
              </a:rPr>
              <a:t>What to do…</a:t>
            </a:r>
            <a:endParaRPr lang="en-GB" sz="2400" dirty="0">
              <a:solidFill>
                <a:prstClr val="black"/>
              </a:solidFill>
              <a:latin typeface="Calibri" panose="020F0502020204030204"/>
            </a:endParaRPr>
          </a:p>
        </p:txBody>
      </p:sp>
    </p:spTree>
    <p:extLst>
      <p:ext uri="{BB962C8B-B14F-4D97-AF65-F5344CB8AC3E}">
        <p14:creationId xmlns:p14="http://schemas.microsoft.com/office/powerpoint/2010/main" val="203941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88226-8C8C-F71E-B84D-2A8CF49B40D0}"/>
            </a:ext>
          </a:extLst>
        </p:cNvPr>
        <p:cNvGrpSpPr/>
        <p:nvPr/>
      </p:nvGrpSpPr>
      <p:grpSpPr>
        <a:xfrm>
          <a:off x="0" y="0"/>
          <a:ext cx="0" cy="0"/>
          <a:chOff x="0" y="0"/>
          <a:chExt cx="0" cy="0"/>
        </a:xfrm>
      </p:grpSpPr>
      <p:grpSp>
        <p:nvGrpSpPr>
          <p:cNvPr id="19" name="Group 18">
            <a:extLst>
              <a:ext uri="{FF2B5EF4-FFF2-40B4-BE49-F238E27FC236}">
                <a16:creationId xmlns:a16="http://schemas.microsoft.com/office/drawing/2014/main" id="{EC7736B6-8B50-8FD9-651E-45CC82B49F9D}"/>
              </a:ext>
            </a:extLst>
          </p:cNvPr>
          <p:cNvGrpSpPr>
            <a:grpSpLocks noGrp="1" noUngrp="1" noRot="1" noMove="1" noResize="1"/>
          </p:cNvGrpSpPr>
          <p:nvPr/>
        </p:nvGrpSpPr>
        <p:grpSpPr>
          <a:xfrm>
            <a:off x="273000" y="140437"/>
            <a:ext cx="9360001" cy="1271805"/>
            <a:chOff x="180108" y="858780"/>
            <a:chExt cx="6497783" cy="596459"/>
          </a:xfrm>
        </p:grpSpPr>
        <p:sp>
          <p:nvSpPr>
            <p:cNvPr id="20" name="Rectangle: Rounded Corners 19">
              <a:extLst>
                <a:ext uri="{FF2B5EF4-FFF2-40B4-BE49-F238E27FC236}">
                  <a16:creationId xmlns:a16="http://schemas.microsoft.com/office/drawing/2014/main" id="{1D6D54B8-0F1B-B250-1EBD-B83FA29B21C5}"/>
                </a:ext>
              </a:extLst>
            </p:cNvPr>
            <p:cNvSpPr>
              <a:spLocks noGrp="1" noRot="1" noMove="1" noResize="1" noEditPoints="1" noAdjustHandles="1" noChangeArrowheads="1" noChangeShapeType="1"/>
            </p:cNvSpPr>
            <p:nvPr/>
          </p:nvSpPr>
          <p:spPr>
            <a:xfrm>
              <a:off x="180108" y="878836"/>
              <a:ext cx="6497782" cy="410287"/>
            </a:xfrm>
            <a:prstGeom prst="roundRect">
              <a:avLst>
                <a:gd name="adj" fmla="val 24926"/>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63" dirty="0">
                <a:solidFill>
                  <a:srgbClr val="7030A0"/>
                </a:solidFill>
              </a:endParaRPr>
            </a:p>
          </p:txBody>
        </p:sp>
        <p:sp>
          <p:nvSpPr>
            <p:cNvPr id="21" name="Rectangle: Rounded Corners 20">
              <a:extLst>
                <a:ext uri="{FF2B5EF4-FFF2-40B4-BE49-F238E27FC236}">
                  <a16:creationId xmlns:a16="http://schemas.microsoft.com/office/drawing/2014/main" id="{997E5362-AEAB-5A4A-BDAD-F68895DB90A8}"/>
                </a:ext>
              </a:extLst>
            </p:cNvPr>
            <p:cNvSpPr>
              <a:spLocks noGrp="1" noRot="1" noMove="1" noResize="1" noEditPoints="1" noAdjustHandles="1" noChangeArrowheads="1" noChangeShapeType="1"/>
            </p:cNvSpPr>
            <p:nvPr/>
          </p:nvSpPr>
          <p:spPr>
            <a:xfrm>
              <a:off x="180108" y="1113823"/>
              <a:ext cx="6497782" cy="341416"/>
            </a:xfrm>
            <a:prstGeom prst="roundRect">
              <a:avLst>
                <a:gd name="adj" fmla="val 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138">
                <a:solidFill>
                  <a:srgbClr val="7030A0"/>
                </a:solidFill>
              </a:endParaRPr>
            </a:p>
          </p:txBody>
        </p:sp>
        <p:sp>
          <p:nvSpPr>
            <p:cNvPr id="22" name="TextBox 21">
              <a:extLst>
                <a:ext uri="{FF2B5EF4-FFF2-40B4-BE49-F238E27FC236}">
                  <a16:creationId xmlns:a16="http://schemas.microsoft.com/office/drawing/2014/main" id="{92E5E200-7AD2-7149-C45F-6BD8EC19230A}"/>
                </a:ext>
              </a:extLst>
            </p:cNvPr>
            <p:cNvSpPr txBox="1">
              <a:spLocks noGrp="1" noRot="1" noMove="1" noResize="1" noEditPoints="1" noAdjustHandles="1" noChangeArrowheads="1" noChangeShapeType="1"/>
            </p:cNvSpPr>
            <p:nvPr/>
          </p:nvSpPr>
          <p:spPr>
            <a:xfrm>
              <a:off x="227120" y="858780"/>
              <a:ext cx="6393933" cy="274251"/>
            </a:xfrm>
            <a:prstGeom prst="rect">
              <a:avLst/>
            </a:prstGeom>
            <a:noFill/>
          </p:spPr>
          <p:txBody>
            <a:bodyPr wrap="square" anchor="ctr">
              <a:spAutoFit/>
            </a:bodyPr>
            <a:lstStyle/>
            <a:p>
              <a:pPr algn="ctr"/>
              <a:r>
                <a:rPr lang="en-GB" sz="2400" b="1" kern="100" dirty="0">
                  <a:solidFill>
                    <a:schemeClr val="tx1">
                      <a:lumMod val="85000"/>
                      <a:lumOff val="15000"/>
                    </a:schemeClr>
                  </a:solidFill>
                  <a:latin typeface="Avenir Next LT Pro" panose="020B0504020202020204" pitchFamily="34" charset="0"/>
                  <a:ea typeface="Calibri" panose="020F0502020204030204" pitchFamily="34" charset="0"/>
                  <a:cs typeface="Times New Roman" panose="02020603050405020304" pitchFamily="18" charset="0"/>
                </a:rPr>
                <a:t>Next Steps: Notice → Try → Review → </a:t>
              </a:r>
              <a:r>
                <a:rPr lang="en-GB" sz="3200" b="1" kern="100" dirty="0">
                  <a:solidFill>
                    <a:schemeClr val="tx1">
                      <a:lumMod val="85000"/>
                      <a:lumOff val="15000"/>
                    </a:schemeClr>
                  </a:solidFill>
                  <a:latin typeface="Avenir Next LT Pro" panose="020B0504020202020204" pitchFamily="34" charset="0"/>
                  <a:ea typeface="Calibri" panose="020F0502020204030204" pitchFamily="34" charset="0"/>
                  <a:cs typeface="Times New Roman" panose="02020603050405020304" pitchFamily="18" charset="0"/>
                </a:rPr>
                <a:t>Share</a:t>
              </a:r>
              <a:endParaRPr lang="en-GB" sz="2400" dirty="0"/>
            </a:p>
          </p:txBody>
        </p:sp>
        <p:sp>
          <p:nvSpPr>
            <p:cNvPr id="23" name="Rectangle 22">
              <a:extLst>
                <a:ext uri="{FF2B5EF4-FFF2-40B4-BE49-F238E27FC236}">
                  <a16:creationId xmlns:a16="http://schemas.microsoft.com/office/drawing/2014/main" id="{0597075F-102F-FB74-7CBB-E65930F5AFDC}"/>
                </a:ext>
              </a:extLst>
            </p:cNvPr>
            <p:cNvSpPr>
              <a:spLocks noGrp="1" noRot="1" noMove="1" noResize="1" noEditPoints="1" noAdjustHandles="1" noChangeArrowheads="1" noChangeShapeType="1"/>
            </p:cNvSpPr>
            <p:nvPr/>
          </p:nvSpPr>
          <p:spPr>
            <a:xfrm>
              <a:off x="180109" y="1123607"/>
              <a:ext cx="6497782" cy="2947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58500" tIns="29250" rIns="58500" bIns="29250" rtlCol="0" anchor="ctr"/>
            <a:lstStyle/>
            <a:p>
              <a:pPr algn="ctr">
                <a:lnSpc>
                  <a:spcPts val="2400"/>
                </a:lnSpc>
              </a:pPr>
              <a:r>
                <a:rPr lang="en-GB" sz="1700" b="1" dirty="0">
                  <a:solidFill>
                    <a:schemeClr val="tx1"/>
                  </a:solidFill>
                  <a:latin typeface="Avenir Next LT Pro" panose="020B0504020202020204" pitchFamily="34" charset="0"/>
                </a:rPr>
                <a:t>Can you think of a child in your class where you could use this cycle straight away?</a:t>
              </a:r>
            </a:p>
          </p:txBody>
        </p:sp>
      </p:grpSp>
      <p:pic>
        <p:nvPicPr>
          <p:cNvPr id="2" name="Picture 1">
            <a:extLst>
              <a:ext uri="{FF2B5EF4-FFF2-40B4-BE49-F238E27FC236}">
                <a16:creationId xmlns:a16="http://schemas.microsoft.com/office/drawing/2014/main" id="{1E038D97-40CF-42D2-08F1-21121534195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9077"/>
          <a:stretch>
            <a:fillRect/>
          </a:stretch>
        </p:blipFill>
        <p:spPr>
          <a:xfrm>
            <a:off x="111761" y="1552826"/>
            <a:ext cx="9683072" cy="5223893"/>
          </a:xfrm>
          <a:prstGeom prst="rect">
            <a:avLst/>
          </a:prstGeom>
        </p:spPr>
      </p:pic>
    </p:spTree>
    <p:extLst>
      <p:ext uri="{BB962C8B-B14F-4D97-AF65-F5344CB8AC3E}">
        <p14:creationId xmlns:p14="http://schemas.microsoft.com/office/powerpoint/2010/main" val="102130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B146A-2A16-CE15-87A0-C2F7958F2888}"/>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804F94CA-A5EB-1F8D-1DB4-311D223F03F6}"/>
              </a:ext>
            </a:extLst>
          </p:cNvPr>
          <p:cNvSpPr>
            <a:spLocks noGrp="1" noRot="1" noMove="1" noResize="1" noEditPoints="1" noAdjustHandles="1" noChangeArrowheads="1" noChangeShapeType="1"/>
          </p:cNvSpPr>
          <p:nvPr/>
        </p:nvSpPr>
        <p:spPr>
          <a:xfrm>
            <a:off x="-39000" y="6315127"/>
            <a:ext cx="9984000" cy="537580"/>
          </a:xfrm>
          <a:prstGeom prst="rect">
            <a:avLst/>
          </a:prstGeom>
          <a:solidFill>
            <a:srgbClr val="7E39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a:solidFill>
                <a:prstClr val="white"/>
              </a:solidFill>
              <a:latin typeface="Calibri" panose="020F0502020204030204"/>
            </a:endParaRPr>
          </a:p>
        </p:txBody>
      </p:sp>
      <p:pic>
        <p:nvPicPr>
          <p:cNvPr id="1024" name="Picture 1023">
            <a:extLst>
              <a:ext uri="{FF2B5EF4-FFF2-40B4-BE49-F238E27FC236}">
                <a16:creationId xmlns:a16="http://schemas.microsoft.com/office/drawing/2014/main" id="{1623E10E-07C3-153C-DDC4-E81A5780ECC1}"/>
              </a:ext>
            </a:extLst>
          </p:cNvPr>
          <p:cNvPicPr>
            <a:picLocks noGrp="1" noRot="1" noMove="1" noResize="1" noEditPoints="1" noAdjustHandles="1" noChangeArrowheads="1" noChangeShapeType="1" noCrop="1"/>
          </p:cNvPicPr>
          <p:nvPr/>
        </p:nvPicPr>
        <p:blipFill rotWithShape="1">
          <a:blip r:embed="rId2"/>
          <a:srcRect l="3729" t="75852" r="69817" b="4889"/>
          <a:stretch/>
        </p:blipFill>
        <p:spPr>
          <a:xfrm>
            <a:off x="75521" y="6351957"/>
            <a:ext cx="909999" cy="463920"/>
          </a:xfrm>
          <a:prstGeom prst="rect">
            <a:avLst/>
          </a:prstGeom>
        </p:spPr>
      </p:pic>
      <p:sp>
        <p:nvSpPr>
          <p:cNvPr id="1026" name="TextBox 1025">
            <a:extLst>
              <a:ext uri="{FF2B5EF4-FFF2-40B4-BE49-F238E27FC236}">
                <a16:creationId xmlns:a16="http://schemas.microsoft.com/office/drawing/2014/main" id="{A80B5C66-1060-2842-6FA9-B49E4C8EE367}"/>
              </a:ext>
            </a:extLst>
          </p:cNvPr>
          <p:cNvSpPr txBox="1">
            <a:spLocks noGrp="1" noRot="1" noMove="1" noResize="1" noEditPoints="1" noAdjustHandles="1" noChangeArrowheads="1" noChangeShapeType="1"/>
          </p:cNvSpPr>
          <p:nvPr/>
        </p:nvSpPr>
        <p:spPr>
          <a:xfrm>
            <a:off x="1530082" y="6383862"/>
            <a:ext cx="8057546" cy="400110"/>
          </a:xfrm>
          <a:prstGeom prst="rect">
            <a:avLst/>
          </a:prstGeom>
          <a:noFill/>
        </p:spPr>
        <p:txBody>
          <a:bodyPr wrap="square">
            <a:spAutoFit/>
          </a:bodyPr>
          <a:lstStyle/>
          <a:p>
            <a:pPr algn="ctr" defTabSz="660380"/>
            <a:r>
              <a:rPr lang="en-GB" sz="2000" b="1" kern="100" dirty="0">
                <a:solidFill>
                  <a:prstClr val="white"/>
                </a:solidFill>
                <a:latin typeface="Avenir Next LT Pro" panose="020B0504020202020204" pitchFamily="34" charset="0"/>
                <a:ea typeface="Calibri" panose="020F0502020204030204" pitchFamily="34" charset="0"/>
                <a:cs typeface="Times New Roman" panose="02020603050405020304" pitchFamily="18" charset="0"/>
              </a:rPr>
              <a:t>Birmingham’s Ordinarily Available Guidance (OAG)</a:t>
            </a:r>
            <a:endParaRPr lang="en-GB" sz="2000" dirty="0">
              <a:solidFill>
                <a:prstClr val="white"/>
              </a:solidFill>
              <a:latin typeface="Calibri" panose="020F0502020204030204"/>
            </a:endParaRPr>
          </a:p>
        </p:txBody>
      </p:sp>
      <p:grpSp>
        <p:nvGrpSpPr>
          <p:cNvPr id="28" name="Group 27">
            <a:extLst>
              <a:ext uri="{FF2B5EF4-FFF2-40B4-BE49-F238E27FC236}">
                <a16:creationId xmlns:a16="http://schemas.microsoft.com/office/drawing/2014/main" id="{6F79E595-9695-426D-42CE-3C523368A7D9}"/>
              </a:ext>
            </a:extLst>
          </p:cNvPr>
          <p:cNvGrpSpPr>
            <a:grpSpLocks noGrp="1" noUngrp="1" noRot="1" noMove="1" noResize="1"/>
          </p:cNvGrpSpPr>
          <p:nvPr/>
        </p:nvGrpSpPr>
        <p:grpSpPr>
          <a:xfrm>
            <a:off x="182203" y="344806"/>
            <a:ext cx="9541593" cy="5564927"/>
            <a:chOff x="156209" y="82336"/>
            <a:chExt cx="9443599" cy="1635008"/>
          </a:xfrm>
        </p:grpSpPr>
        <p:sp>
          <p:nvSpPr>
            <p:cNvPr id="6" name="Rectangle: Rounded Corners 5">
              <a:extLst>
                <a:ext uri="{FF2B5EF4-FFF2-40B4-BE49-F238E27FC236}">
                  <a16:creationId xmlns:a16="http://schemas.microsoft.com/office/drawing/2014/main" id="{B2BE0194-6E1F-4C25-75BE-89279C566D1F}"/>
                </a:ext>
              </a:extLst>
            </p:cNvPr>
            <p:cNvSpPr>
              <a:spLocks noGrp="1" noRot="1" noMove="1" noResize="1" noEditPoints="1" noAdjustHandles="1" noChangeArrowheads="1" noChangeShapeType="1"/>
            </p:cNvSpPr>
            <p:nvPr/>
          </p:nvSpPr>
          <p:spPr>
            <a:xfrm>
              <a:off x="156209" y="82336"/>
              <a:ext cx="9443599" cy="1000930"/>
            </a:xfrm>
            <a:prstGeom prst="roundRect">
              <a:avLst>
                <a:gd name="adj" fmla="val 9829"/>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400" dirty="0">
                <a:solidFill>
                  <a:srgbClr val="7030A0"/>
                </a:solidFill>
                <a:latin typeface="Calibri" panose="020F0502020204030204"/>
              </a:endParaRPr>
            </a:p>
          </p:txBody>
        </p:sp>
        <p:sp>
          <p:nvSpPr>
            <p:cNvPr id="7" name="Rectangle: Rounded Corners 6">
              <a:extLst>
                <a:ext uri="{FF2B5EF4-FFF2-40B4-BE49-F238E27FC236}">
                  <a16:creationId xmlns:a16="http://schemas.microsoft.com/office/drawing/2014/main" id="{2960EE58-6D4B-A2EB-22A9-6F67B36C641F}"/>
                </a:ext>
              </a:extLst>
            </p:cNvPr>
            <p:cNvSpPr>
              <a:spLocks noGrp="1" noRot="1" noMove="1" noResize="1" noEditPoints="1" noAdjustHandles="1" noChangeArrowheads="1" noChangeShapeType="1"/>
            </p:cNvSpPr>
            <p:nvPr/>
          </p:nvSpPr>
          <p:spPr>
            <a:xfrm>
              <a:off x="156209" y="255878"/>
              <a:ext cx="9443599" cy="1461466"/>
            </a:xfrm>
            <a:prstGeom prst="roundRect">
              <a:avLst>
                <a:gd name="adj" fmla="val 0"/>
              </a:avLst>
            </a:prstGeom>
            <a:solidFill>
              <a:schemeClr val="accent6">
                <a:lumMod val="20000"/>
                <a:lumOff val="80000"/>
              </a:schemeClr>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60380"/>
              <a:endParaRPr lang="en-GB" sz="2000">
                <a:solidFill>
                  <a:srgbClr val="7030A0"/>
                </a:solidFill>
                <a:latin typeface="Calibri" panose="020F0502020204030204"/>
              </a:endParaRPr>
            </a:p>
          </p:txBody>
        </p:sp>
        <p:sp>
          <p:nvSpPr>
            <p:cNvPr id="9" name="TextBox 8">
              <a:extLst>
                <a:ext uri="{FF2B5EF4-FFF2-40B4-BE49-F238E27FC236}">
                  <a16:creationId xmlns:a16="http://schemas.microsoft.com/office/drawing/2014/main" id="{884C3869-1264-5E23-5FA7-F4E62B83809B}"/>
                </a:ext>
              </a:extLst>
            </p:cNvPr>
            <p:cNvSpPr txBox="1">
              <a:spLocks noGrp="1" noRot="1" noMove="1" noResize="1" noEditPoints="1" noAdjustHandles="1" noChangeArrowheads="1" noChangeShapeType="1"/>
            </p:cNvSpPr>
            <p:nvPr/>
          </p:nvSpPr>
          <p:spPr>
            <a:xfrm>
              <a:off x="156209" y="116281"/>
              <a:ext cx="9433152" cy="122456"/>
            </a:xfrm>
            <a:prstGeom prst="rect">
              <a:avLst/>
            </a:prstGeom>
            <a:noFill/>
          </p:spPr>
          <p:txBody>
            <a:bodyPr wrap="square">
              <a:spAutoFit/>
            </a:bodyPr>
            <a:lstStyle/>
            <a:p>
              <a:pPr algn="ctr" defTabSz="660380"/>
              <a:r>
                <a:rPr lang="en-GB" sz="2400" b="1" kern="100" dirty="0">
                  <a:solidFill>
                    <a:prstClr val="black">
                      <a:lumMod val="85000"/>
                      <a:lumOff val="15000"/>
                    </a:prstClr>
                  </a:solidFill>
                  <a:latin typeface="Avenir Next LT Pro" panose="020B0504020202020204" pitchFamily="34" charset="0"/>
                  <a:ea typeface="Calibri" panose="020F0502020204030204" pitchFamily="34" charset="0"/>
                  <a:cs typeface="Times New Roman" panose="02020603050405020304" pitchFamily="18" charset="0"/>
                </a:rPr>
                <a:t>Using The OAG In Your School – Information for School Leaders</a:t>
              </a:r>
              <a:endParaRPr lang="en-GB" sz="2400" dirty="0">
                <a:solidFill>
                  <a:prstClr val="black">
                    <a:lumMod val="85000"/>
                    <a:lumOff val="15000"/>
                  </a:prstClr>
                </a:solidFill>
              </a:endParaRPr>
            </a:p>
          </p:txBody>
        </p:sp>
        <p:sp>
          <p:nvSpPr>
            <p:cNvPr id="27" name="Rectangle 26">
              <a:extLst>
                <a:ext uri="{FF2B5EF4-FFF2-40B4-BE49-F238E27FC236}">
                  <a16:creationId xmlns:a16="http://schemas.microsoft.com/office/drawing/2014/main" id="{4652437A-9384-6952-83CD-EF3274476DB3}"/>
                </a:ext>
              </a:extLst>
            </p:cNvPr>
            <p:cNvSpPr>
              <a:spLocks noGrp="1" noRot="1" noMove="1" noResize="1" noEditPoints="1" noAdjustHandles="1" noChangeArrowheads="1" noChangeShapeType="1"/>
            </p:cNvSpPr>
            <p:nvPr/>
          </p:nvSpPr>
          <p:spPr>
            <a:xfrm>
              <a:off x="241126" y="445992"/>
              <a:ext cx="9348236" cy="10300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60380">
                <a:lnSpc>
                  <a:spcPct val="150000"/>
                </a:lnSpc>
              </a:pPr>
              <a:r>
                <a:rPr lang="en-GB" sz="2400" dirty="0">
                  <a:solidFill>
                    <a:prstClr val="black"/>
                  </a:solidFill>
                  <a:latin typeface="Avenir Next LT Pro" panose="020B0504020202020204" pitchFamily="34" charset="0"/>
                </a:rPr>
                <a:t>The Ordinarily Available Guidance (OAG) helps schools and education settings maintain high-quality, inclusive practice. </a:t>
              </a:r>
            </a:p>
            <a:p>
              <a:pPr defTabSz="660380">
                <a:lnSpc>
                  <a:spcPct val="150000"/>
                </a:lnSpc>
              </a:pPr>
              <a:r>
                <a:rPr lang="en-GB" sz="2400" dirty="0">
                  <a:solidFill>
                    <a:prstClr val="black"/>
                  </a:solidFill>
                  <a:latin typeface="Avenir Next LT Pro" panose="020B0504020202020204" pitchFamily="34" charset="0"/>
                </a:rPr>
                <a:t>It provides a clear, shared expectation of what we do every day to create inclusive classrooms and learning environments. </a:t>
              </a:r>
            </a:p>
            <a:p>
              <a:pPr defTabSz="660380">
                <a:lnSpc>
                  <a:spcPct val="150000"/>
                </a:lnSpc>
              </a:pPr>
              <a:r>
                <a:rPr lang="en-GB" sz="2400" dirty="0">
                  <a:solidFill>
                    <a:prstClr val="black"/>
                  </a:solidFill>
                  <a:latin typeface="Avenir Next LT Pro" panose="020B0504020202020204" pitchFamily="34" charset="0"/>
                </a:rPr>
                <a:t>It supports whole-school expectations for inclusive practice and day-to-day inclusive teaching, enabling staff to respond to children and young people’s strengths and areas for development and to create welcoming learning environments that are inclusive, nurturing and ambitious for all.</a:t>
              </a:r>
            </a:p>
          </p:txBody>
        </p:sp>
      </p:grpSp>
    </p:spTree>
    <p:extLst>
      <p:ext uri="{BB962C8B-B14F-4D97-AF65-F5344CB8AC3E}">
        <p14:creationId xmlns:p14="http://schemas.microsoft.com/office/powerpoint/2010/main" val="2600419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67A98-BB34-F34F-65B1-F24287E87083}"/>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1CFD0CDA-F91E-FE3A-227F-51C967C03CE8}"/>
              </a:ext>
            </a:extLst>
          </p:cNvPr>
          <p:cNvSpPr/>
          <p:nvPr/>
        </p:nvSpPr>
        <p:spPr>
          <a:xfrm>
            <a:off x="-39000" y="6315127"/>
            <a:ext cx="9984000" cy="537580"/>
          </a:xfrm>
          <a:prstGeom prst="rect">
            <a:avLst/>
          </a:prstGeom>
          <a:solidFill>
            <a:srgbClr val="7E39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a:solidFill>
                <a:prstClr val="white"/>
              </a:solidFill>
              <a:latin typeface="Calibri" panose="020F0502020204030204"/>
            </a:endParaRPr>
          </a:p>
        </p:txBody>
      </p:sp>
      <p:pic>
        <p:nvPicPr>
          <p:cNvPr id="1024" name="Picture 1023">
            <a:extLst>
              <a:ext uri="{FF2B5EF4-FFF2-40B4-BE49-F238E27FC236}">
                <a16:creationId xmlns:a16="http://schemas.microsoft.com/office/drawing/2014/main" id="{8424D796-995B-0F7D-1933-742B3BD1F939}"/>
              </a:ext>
            </a:extLst>
          </p:cNvPr>
          <p:cNvPicPr/>
          <p:nvPr/>
        </p:nvPicPr>
        <p:blipFill rotWithShape="1">
          <a:blip r:embed="rId2"/>
          <a:srcRect l="3729" t="75852" r="69817" b="4889"/>
          <a:stretch/>
        </p:blipFill>
        <p:spPr>
          <a:xfrm>
            <a:off x="75521" y="6351957"/>
            <a:ext cx="909999" cy="463920"/>
          </a:xfrm>
          <a:prstGeom prst="rect">
            <a:avLst/>
          </a:prstGeom>
        </p:spPr>
      </p:pic>
      <p:sp>
        <p:nvSpPr>
          <p:cNvPr id="1026" name="TextBox 1025">
            <a:extLst>
              <a:ext uri="{FF2B5EF4-FFF2-40B4-BE49-F238E27FC236}">
                <a16:creationId xmlns:a16="http://schemas.microsoft.com/office/drawing/2014/main" id="{77C9FE98-D2A5-39F2-9B19-BECA1455DDE7}"/>
              </a:ext>
            </a:extLst>
          </p:cNvPr>
          <p:cNvSpPr txBox="1"/>
          <p:nvPr/>
        </p:nvSpPr>
        <p:spPr>
          <a:xfrm>
            <a:off x="1530082" y="6383862"/>
            <a:ext cx="8057546" cy="400110"/>
          </a:xfrm>
          <a:prstGeom prst="rect">
            <a:avLst/>
          </a:prstGeom>
          <a:noFill/>
        </p:spPr>
        <p:txBody>
          <a:bodyPr wrap="square">
            <a:spAutoFit/>
          </a:bodyPr>
          <a:lstStyle/>
          <a:p>
            <a:pPr algn="ctr" defTabSz="660380"/>
            <a:r>
              <a:rPr lang="en-GB" sz="2000" b="1" kern="100" dirty="0">
                <a:solidFill>
                  <a:prstClr val="white"/>
                </a:solidFill>
                <a:latin typeface="Avenir Next LT Pro" panose="020B0504020202020204" pitchFamily="34" charset="0"/>
                <a:ea typeface="Calibri" panose="020F0502020204030204" pitchFamily="34" charset="0"/>
                <a:cs typeface="Times New Roman" panose="02020603050405020304" pitchFamily="18" charset="0"/>
              </a:rPr>
              <a:t>Birmingham’s Ordinarily Available Guidance (OAG)</a:t>
            </a:r>
            <a:endParaRPr lang="en-GB" sz="2000" dirty="0">
              <a:solidFill>
                <a:prstClr val="white"/>
              </a:solidFill>
              <a:latin typeface="Calibri" panose="020F0502020204030204"/>
            </a:endParaRPr>
          </a:p>
        </p:txBody>
      </p:sp>
      <p:sp>
        <p:nvSpPr>
          <p:cNvPr id="16" name="Rectangle: Rounded Corners 15">
            <a:extLst>
              <a:ext uri="{FF2B5EF4-FFF2-40B4-BE49-F238E27FC236}">
                <a16:creationId xmlns:a16="http://schemas.microsoft.com/office/drawing/2014/main" id="{8E639442-E711-F118-5A7B-89CE1BC6DF22}"/>
              </a:ext>
            </a:extLst>
          </p:cNvPr>
          <p:cNvSpPr>
            <a:spLocks/>
          </p:cNvSpPr>
          <p:nvPr/>
        </p:nvSpPr>
        <p:spPr>
          <a:xfrm>
            <a:off x="213000" y="196433"/>
            <a:ext cx="9479999" cy="2064535"/>
          </a:xfrm>
          <a:prstGeom prst="roundRect">
            <a:avLst>
              <a:gd name="adj" fmla="val 9829"/>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dirty="0">
              <a:solidFill>
                <a:srgbClr val="7030A0"/>
              </a:solidFill>
              <a:latin typeface="Calibri" panose="020F0502020204030204"/>
            </a:endParaRPr>
          </a:p>
        </p:txBody>
      </p:sp>
      <p:sp>
        <p:nvSpPr>
          <p:cNvPr id="17" name="Rectangle: Rounded Corners 16">
            <a:extLst>
              <a:ext uri="{FF2B5EF4-FFF2-40B4-BE49-F238E27FC236}">
                <a16:creationId xmlns:a16="http://schemas.microsoft.com/office/drawing/2014/main" id="{C3DF37D9-9E19-4C17-3C5D-75E459B2F25D}"/>
              </a:ext>
            </a:extLst>
          </p:cNvPr>
          <p:cNvSpPr>
            <a:spLocks/>
          </p:cNvSpPr>
          <p:nvPr/>
        </p:nvSpPr>
        <p:spPr>
          <a:xfrm>
            <a:off x="213000" y="618859"/>
            <a:ext cx="9479999" cy="2171996"/>
          </a:xfrm>
          <a:prstGeom prst="roundRect">
            <a:avLst>
              <a:gd name="adj" fmla="val 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a:solidFill>
                <a:srgbClr val="7030A0"/>
              </a:solidFill>
              <a:latin typeface="Calibri" panose="020F0502020204030204"/>
            </a:endParaRPr>
          </a:p>
        </p:txBody>
      </p:sp>
      <p:sp>
        <p:nvSpPr>
          <p:cNvPr id="18" name="TextBox 17">
            <a:extLst>
              <a:ext uri="{FF2B5EF4-FFF2-40B4-BE49-F238E27FC236}">
                <a16:creationId xmlns:a16="http://schemas.microsoft.com/office/drawing/2014/main" id="{9068BB01-E6F8-BCC4-4801-41E0BF49DF19}"/>
              </a:ext>
            </a:extLst>
          </p:cNvPr>
          <p:cNvSpPr txBox="1">
            <a:spLocks/>
          </p:cNvSpPr>
          <p:nvPr/>
        </p:nvSpPr>
        <p:spPr>
          <a:xfrm>
            <a:off x="213000" y="245438"/>
            <a:ext cx="9479999" cy="369332"/>
          </a:xfrm>
          <a:prstGeom prst="rect">
            <a:avLst/>
          </a:prstGeom>
          <a:noFill/>
        </p:spPr>
        <p:txBody>
          <a:bodyPr wrap="square">
            <a:spAutoFit/>
          </a:bodyPr>
          <a:lstStyle/>
          <a:p>
            <a:pPr algn="ctr" defTabSz="660380"/>
            <a:r>
              <a:rPr lang="en-GB" b="1" kern="100" dirty="0">
                <a:solidFill>
                  <a:prstClr val="black">
                    <a:lumMod val="85000"/>
                    <a:lumOff val="15000"/>
                  </a:prstClr>
                </a:solidFill>
                <a:latin typeface="Avenir Next LT Pro" panose="020B0504020202020204" pitchFamily="34" charset="0"/>
                <a:ea typeface="Calibri" panose="020F0502020204030204" pitchFamily="34" charset="0"/>
                <a:cs typeface="Times New Roman" panose="02020603050405020304" pitchFamily="18" charset="0"/>
              </a:rPr>
              <a:t>Section One - </a:t>
            </a:r>
            <a:r>
              <a:rPr lang="en-GB" b="1" dirty="0">
                <a:solidFill>
                  <a:prstClr val="black"/>
                </a:solidFill>
                <a:latin typeface="Avenir Next LT Pro" panose="020B0504020202020204" pitchFamily="34" charset="0"/>
              </a:rPr>
              <a:t>Expectations for Inclusive Practice in All Settings</a:t>
            </a:r>
            <a:endParaRPr lang="en-GB" dirty="0">
              <a:solidFill>
                <a:prstClr val="black"/>
              </a:solidFill>
              <a:latin typeface="Calibri" panose="020F0502020204030204"/>
            </a:endParaRPr>
          </a:p>
        </p:txBody>
      </p:sp>
      <p:sp>
        <p:nvSpPr>
          <p:cNvPr id="2" name="Rectangle 1">
            <a:extLst>
              <a:ext uri="{FF2B5EF4-FFF2-40B4-BE49-F238E27FC236}">
                <a16:creationId xmlns:a16="http://schemas.microsoft.com/office/drawing/2014/main" id="{D7B0CD7A-8700-BEC8-D5B6-120F1C658E63}"/>
              </a:ext>
            </a:extLst>
          </p:cNvPr>
          <p:cNvSpPr>
            <a:spLocks/>
          </p:cNvSpPr>
          <p:nvPr/>
        </p:nvSpPr>
        <p:spPr>
          <a:xfrm>
            <a:off x="213000" y="615994"/>
            <a:ext cx="9479999" cy="11903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defTabSz="660380">
              <a:lnSpc>
                <a:spcPct val="150000"/>
              </a:lnSpc>
            </a:pPr>
            <a:r>
              <a:rPr lang="en-GB" b="1" dirty="0">
                <a:solidFill>
                  <a:prstClr val="black"/>
                </a:solidFill>
                <a:latin typeface="Avenir Next LT Pro" panose="020B0504020202020204" pitchFamily="34" charset="0"/>
              </a:rPr>
              <a:t>Section One </a:t>
            </a:r>
            <a:r>
              <a:rPr lang="en-GB" dirty="0">
                <a:solidFill>
                  <a:prstClr val="black"/>
                </a:solidFill>
                <a:latin typeface="Avenir Next LT Pro" panose="020B0504020202020204" pitchFamily="34" charset="0"/>
              </a:rPr>
              <a:t>sets out the whole-school expectations for inclusive practice that all education settings in Birmingham are expected to have in place for all children and young people, including those with SEND. </a:t>
            </a:r>
          </a:p>
          <a:p>
            <a:pPr defTabSz="660380">
              <a:lnSpc>
                <a:spcPct val="150000"/>
              </a:lnSpc>
            </a:pPr>
            <a:r>
              <a:rPr lang="en-GB" dirty="0">
                <a:solidFill>
                  <a:prstClr val="black"/>
                </a:solidFill>
                <a:latin typeface="Avenir Next LT Pro" panose="020B0504020202020204" pitchFamily="34" charset="0"/>
              </a:rPr>
              <a:t>The section is structured around 10 key principles that describe what strong, inclusive practice looks like across a setting.</a:t>
            </a:r>
          </a:p>
        </p:txBody>
      </p:sp>
      <p:sp>
        <p:nvSpPr>
          <p:cNvPr id="1034" name="Rectangle: Rounded Corners 1033">
            <a:extLst>
              <a:ext uri="{FF2B5EF4-FFF2-40B4-BE49-F238E27FC236}">
                <a16:creationId xmlns:a16="http://schemas.microsoft.com/office/drawing/2014/main" id="{D1DFAB97-557B-A2A5-85EA-1D515D4E0374}"/>
              </a:ext>
            </a:extLst>
          </p:cNvPr>
          <p:cNvSpPr>
            <a:spLocks/>
          </p:cNvSpPr>
          <p:nvPr/>
        </p:nvSpPr>
        <p:spPr>
          <a:xfrm>
            <a:off x="213000" y="2936496"/>
            <a:ext cx="9479998" cy="1800000"/>
          </a:xfrm>
          <a:prstGeom prst="roundRect">
            <a:avLst>
              <a:gd name="adj" fmla="val 9829"/>
            </a:avLst>
          </a:prstGeom>
          <a:solidFill>
            <a:srgbClr val="8FAA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dirty="0">
              <a:solidFill>
                <a:srgbClr val="7030A0"/>
              </a:solidFill>
              <a:latin typeface="Calibri" panose="020F0502020204030204"/>
            </a:endParaRPr>
          </a:p>
        </p:txBody>
      </p:sp>
      <p:sp>
        <p:nvSpPr>
          <p:cNvPr id="1035" name="Rectangle: Rounded Corners 1034">
            <a:extLst>
              <a:ext uri="{FF2B5EF4-FFF2-40B4-BE49-F238E27FC236}">
                <a16:creationId xmlns:a16="http://schemas.microsoft.com/office/drawing/2014/main" id="{9A2C841B-E942-17AB-ECB6-6006E3A62E57}"/>
              </a:ext>
            </a:extLst>
          </p:cNvPr>
          <p:cNvSpPr>
            <a:spLocks/>
          </p:cNvSpPr>
          <p:nvPr/>
        </p:nvSpPr>
        <p:spPr>
          <a:xfrm>
            <a:off x="213000" y="3304029"/>
            <a:ext cx="9479998" cy="2935112"/>
          </a:xfrm>
          <a:prstGeom prst="roundRect">
            <a:avLst>
              <a:gd name="adj" fmla="val 0"/>
            </a:avLst>
          </a:prstGeom>
          <a:solidFill>
            <a:srgbClr val="DAE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a:solidFill>
                <a:srgbClr val="7030A0"/>
              </a:solidFill>
              <a:latin typeface="Calibri" panose="020F0502020204030204"/>
            </a:endParaRPr>
          </a:p>
        </p:txBody>
      </p:sp>
      <p:sp>
        <p:nvSpPr>
          <p:cNvPr id="1036" name="TextBox 1035">
            <a:extLst>
              <a:ext uri="{FF2B5EF4-FFF2-40B4-BE49-F238E27FC236}">
                <a16:creationId xmlns:a16="http://schemas.microsoft.com/office/drawing/2014/main" id="{03B84501-9C18-0F89-1EAF-78C621D3F559}"/>
              </a:ext>
            </a:extLst>
          </p:cNvPr>
          <p:cNvSpPr txBox="1">
            <a:spLocks/>
          </p:cNvSpPr>
          <p:nvPr/>
        </p:nvSpPr>
        <p:spPr>
          <a:xfrm>
            <a:off x="213000" y="2943165"/>
            <a:ext cx="9479998" cy="369332"/>
          </a:xfrm>
          <a:prstGeom prst="rect">
            <a:avLst/>
          </a:prstGeom>
          <a:noFill/>
        </p:spPr>
        <p:txBody>
          <a:bodyPr wrap="square">
            <a:spAutoFit/>
          </a:bodyPr>
          <a:lstStyle/>
          <a:p>
            <a:pPr defTabSz="660380"/>
            <a:r>
              <a:rPr lang="en-GB" b="1" kern="100" dirty="0">
                <a:solidFill>
                  <a:prstClr val="black">
                    <a:lumMod val="85000"/>
                    <a:lumOff val="15000"/>
                  </a:prstClr>
                </a:solidFill>
                <a:latin typeface="Avenir Next LT Pro" panose="020B0504020202020204" pitchFamily="34" charset="0"/>
                <a:ea typeface="Calibri" panose="020F0502020204030204" pitchFamily="34" charset="0"/>
                <a:cs typeface="Times New Roman" panose="02020603050405020304" pitchFamily="18" charset="0"/>
              </a:rPr>
              <a:t>Use Section One to:</a:t>
            </a:r>
          </a:p>
        </p:txBody>
      </p:sp>
      <p:sp>
        <p:nvSpPr>
          <p:cNvPr id="1037" name="Rectangle 1036">
            <a:extLst>
              <a:ext uri="{FF2B5EF4-FFF2-40B4-BE49-F238E27FC236}">
                <a16:creationId xmlns:a16="http://schemas.microsoft.com/office/drawing/2014/main" id="{A8D20017-FBCE-C28F-29FF-FF652E48F07D}"/>
              </a:ext>
            </a:extLst>
          </p:cNvPr>
          <p:cNvSpPr>
            <a:spLocks/>
          </p:cNvSpPr>
          <p:nvPr/>
        </p:nvSpPr>
        <p:spPr>
          <a:xfrm>
            <a:off x="180892" y="3786544"/>
            <a:ext cx="9479998" cy="18831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defTabSz="660380">
              <a:lnSpc>
                <a:spcPct val="150000"/>
              </a:lnSpc>
              <a:buFont typeface="Arial" panose="020B0604020202020204" pitchFamily="34" charset="0"/>
              <a:buChar char="•"/>
            </a:pPr>
            <a:r>
              <a:rPr lang="en-GB" dirty="0">
                <a:solidFill>
                  <a:prstClr val="black"/>
                </a:solidFill>
                <a:latin typeface="Avenir Next LT Pro" panose="020B0504020202020204" pitchFamily="34" charset="0"/>
              </a:rPr>
              <a:t>Reflect on what inclusive practice looks like across your setting</a:t>
            </a:r>
          </a:p>
          <a:p>
            <a:pPr marL="171450" indent="-171450" defTabSz="660380">
              <a:lnSpc>
                <a:spcPct val="150000"/>
              </a:lnSpc>
              <a:buFont typeface="Arial" panose="020B0604020202020204" pitchFamily="34" charset="0"/>
              <a:buChar char="•"/>
            </a:pPr>
            <a:r>
              <a:rPr lang="en-GB" dirty="0">
                <a:solidFill>
                  <a:prstClr val="black"/>
                </a:solidFill>
                <a:latin typeface="Avenir Next LT Pro" panose="020B0504020202020204" pitchFamily="34" charset="0"/>
              </a:rPr>
              <a:t>Review how welcoming environments are created and maintained</a:t>
            </a:r>
          </a:p>
          <a:p>
            <a:pPr marL="171450" indent="-171450" defTabSz="660380">
              <a:lnSpc>
                <a:spcPct val="150000"/>
              </a:lnSpc>
              <a:buFont typeface="Arial" panose="020B0604020202020204" pitchFamily="34" charset="0"/>
              <a:buChar char="•"/>
            </a:pPr>
            <a:r>
              <a:rPr lang="en-GB" dirty="0">
                <a:solidFill>
                  <a:prstClr val="black"/>
                </a:solidFill>
                <a:latin typeface="Avenir Next LT Pro" panose="020B0504020202020204" pitchFamily="34" charset="0"/>
              </a:rPr>
              <a:t>Consider how strengths, interests and development areas are known and supported</a:t>
            </a:r>
          </a:p>
          <a:p>
            <a:pPr marL="171450" indent="-171450" defTabSz="660380">
              <a:lnSpc>
                <a:spcPct val="150000"/>
              </a:lnSpc>
              <a:buFont typeface="Arial" panose="020B0604020202020204" pitchFamily="34" charset="0"/>
              <a:buChar char="•"/>
            </a:pPr>
            <a:r>
              <a:rPr lang="en-GB" dirty="0">
                <a:solidFill>
                  <a:prstClr val="black"/>
                </a:solidFill>
                <a:latin typeface="Avenir Next LT Pro" panose="020B0504020202020204" pitchFamily="34" charset="0"/>
              </a:rPr>
              <a:t>Support whole-school learning, development and induction</a:t>
            </a:r>
          </a:p>
          <a:p>
            <a:pPr marL="171450" indent="-171450" defTabSz="660380">
              <a:lnSpc>
                <a:spcPct val="150000"/>
              </a:lnSpc>
              <a:buFont typeface="Arial" panose="020B0604020202020204" pitchFamily="34" charset="0"/>
              <a:buChar char="•"/>
            </a:pPr>
            <a:r>
              <a:rPr lang="en-GB" dirty="0">
                <a:solidFill>
                  <a:prstClr val="black"/>
                </a:solidFill>
                <a:latin typeface="Avenir Next LT Pro" panose="020B0504020202020204" pitchFamily="34" charset="0"/>
              </a:rPr>
              <a:t>Guide professional conversations in meetings and reviews</a:t>
            </a:r>
          </a:p>
          <a:p>
            <a:pPr defTabSz="660380">
              <a:lnSpc>
                <a:spcPct val="150000"/>
              </a:lnSpc>
            </a:pPr>
            <a:r>
              <a:rPr lang="en-GB" b="1" dirty="0">
                <a:solidFill>
                  <a:prstClr val="black"/>
                </a:solidFill>
                <a:latin typeface="Avenir Next LT Pro" panose="020B0504020202020204" pitchFamily="34" charset="0"/>
              </a:rPr>
              <a:t>Leaders and governors can use the 10 key principles to reflect on what is working well and identify next steps.</a:t>
            </a:r>
          </a:p>
        </p:txBody>
      </p:sp>
    </p:spTree>
    <p:extLst>
      <p:ext uri="{BB962C8B-B14F-4D97-AF65-F5344CB8AC3E}">
        <p14:creationId xmlns:p14="http://schemas.microsoft.com/office/powerpoint/2010/main" val="4002240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2A900-F9B5-B8F3-1328-F35D0F7A61E0}"/>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F4D83651-6902-0784-4BF9-AE59E6AB2ABE}"/>
              </a:ext>
            </a:extLst>
          </p:cNvPr>
          <p:cNvSpPr/>
          <p:nvPr/>
        </p:nvSpPr>
        <p:spPr>
          <a:xfrm>
            <a:off x="-39000" y="6315127"/>
            <a:ext cx="9984000" cy="537580"/>
          </a:xfrm>
          <a:prstGeom prst="rect">
            <a:avLst/>
          </a:prstGeom>
          <a:solidFill>
            <a:srgbClr val="7E39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a:solidFill>
                <a:prstClr val="white"/>
              </a:solidFill>
              <a:latin typeface="Calibri" panose="020F0502020204030204"/>
            </a:endParaRPr>
          </a:p>
        </p:txBody>
      </p:sp>
      <p:pic>
        <p:nvPicPr>
          <p:cNvPr id="1024" name="Picture 1023">
            <a:extLst>
              <a:ext uri="{FF2B5EF4-FFF2-40B4-BE49-F238E27FC236}">
                <a16:creationId xmlns:a16="http://schemas.microsoft.com/office/drawing/2014/main" id="{FA8C6300-A023-59FB-947E-E3EF12C5D39A}"/>
              </a:ext>
            </a:extLst>
          </p:cNvPr>
          <p:cNvPicPr/>
          <p:nvPr/>
        </p:nvPicPr>
        <p:blipFill rotWithShape="1">
          <a:blip r:embed="rId2"/>
          <a:srcRect l="3729" t="75852" r="69817" b="4889"/>
          <a:stretch/>
        </p:blipFill>
        <p:spPr>
          <a:xfrm>
            <a:off x="75521" y="6351957"/>
            <a:ext cx="909999" cy="463920"/>
          </a:xfrm>
          <a:prstGeom prst="rect">
            <a:avLst/>
          </a:prstGeom>
        </p:spPr>
      </p:pic>
      <p:sp>
        <p:nvSpPr>
          <p:cNvPr id="1026" name="TextBox 1025">
            <a:extLst>
              <a:ext uri="{FF2B5EF4-FFF2-40B4-BE49-F238E27FC236}">
                <a16:creationId xmlns:a16="http://schemas.microsoft.com/office/drawing/2014/main" id="{286B12CF-C086-5E48-33DA-D6BC7D66C1D9}"/>
              </a:ext>
            </a:extLst>
          </p:cNvPr>
          <p:cNvSpPr txBox="1"/>
          <p:nvPr/>
        </p:nvSpPr>
        <p:spPr>
          <a:xfrm>
            <a:off x="1530082" y="6383862"/>
            <a:ext cx="8057546" cy="400110"/>
          </a:xfrm>
          <a:prstGeom prst="rect">
            <a:avLst/>
          </a:prstGeom>
          <a:noFill/>
        </p:spPr>
        <p:txBody>
          <a:bodyPr wrap="square">
            <a:spAutoFit/>
          </a:bodyPr>
          <a:lstStyle/>
          <a:p>
            <a:pPr algn="ctr" defTabSz="660380"/>
            <a:r>
              <a:rPr lang="en-GB" sz="2000" b="1" kern="100" dirty="0">
                <a:solidFill>
                  <a:prstClr val="white"/>
                </a:solidFill>
                <a:latin typeface="Avenir Next LT Pro" panose="020B0504020202020204" pitchFamily="34" charset="0"/>
                <a:ea typeface="Calibri" panose="020F0502020204030204" pitchFamily="34" charset="0"/>
                <a:cs typeface="Times New Roman" panose="02020603050405020304" pitchFamily="18" charset="0"/>
              </a:rPr>
              <a:t>Birmingham’s Ordinarily Available Guidance (OAG)</a:t>
            </a:r>
            <a:endParaRPr lang="en-GB" sz="2000" dirty="0">
              <a:solidFill>
                <a:prstClr val="white"/>
              </a:solidFill>
              <a:latin typeface="Calibri" panose="020F0502020204030204"/>
            </a:endParaRPr>
          </a:p>
        </p:txBody>
      </p:sp>
      <p:sp>
        <p:nvSpPr>
          <p:cNvPr id="16" name="Rectangle: Rounded Corners 15">
            <a:extLst>
              <a:ext uri="{FF2B5EF4-FFF2-40B4-BE49-F238E27FC236}">
                <a16:creationId xmlns:a16="http://schemas.microsoft.com/office/drawing/2014/main" id="{990A1695-35CB-D162-ACA1-DC58BE586D37}"/>
              </a:ext>
            </a:extLst>
          </p:cNvPr>
          <p:cNvSpPr>
            <a:spLocks/>
          </p:cNvSpPr>
          <p:nvPr/>
        </p:nvSpPr>
        <p:spPr>
          <a:xfrm>
            <a:off x="213000" y="196433"/>
            <a:ext cx="9479999" cy="2064535"/>
          </a:xfrm>
          <a:prstGeom prst="roundRect">
            <a:avLst>
              <a:gd name="adj" fmla="val 9829"/>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dirty="0">
              <a:solidFill>
                <a:srgbClr val="7030A0"/>
              </a:solidFill>
              <a:latin typeface="Calibri" panose="020F0502020204030204"/>
            </a:endParaRPr>
          </a:p>
        </p:txBody>
      </p:sp>
      <p:sp>
        <p:nvSpPr>
          <p:cNvPr id="17" name="Rectangle: Rounded Corners 16">
            <a:extLst>
              <a:ext uri="{FF2B5EF4-FFF2-40B4-BE49-F238E27FC236}">
                <a16:creationId xmlns:a16="http://schemas.microsoft.com/office/drawing/2014/main" id="{0B953BF9-BC97-392A-ECAC-FE8DC67D89B6}"/>
              </a:ext>
            </a:extLst>
          </p:cNvPr>
          <p:cNvSpPr>
            <a:spLocks/>
          </p:cNvSpPr>
          <p:nvPr/>
        </p:nvSpPr>
        <p:spPr>
          <a:xfrm>
            <a:off x="213000" y="618859"/>
            <a:ext cx="9479999" cy="2171996"/>
          </a:xfrm>
          <a:prstGeom prst="roundRect">
            <a:avLst>
              <a:gd name="adj" fmla="val 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a:solidFill>
                <a:srgbClr val="7030A0"/>
              </a:solidFill>
              <a:latin typeface="Calibri" panose="020F0502020204030204"/>
            </a:endParaRPr>
          </a:p>
        </p:txBody>
      </p:sp>
      <p:sp>
        <p:nvSpPr>
          <p:cNvPr id="18" name="TextBox 17">
            <a:extLst>
              <a:ext uri="{FF2B5EF4-FFF2-40B4-BE49-F238E27FC236}">
                <a16:creationId xmlns:a16="http://schemas.microsoft.com/office/drawing/2014/main" id="{71FD0DBC-39BB-4D8F-EA3D-38DCA5CF9731}"/>
              </a:ext>
            </a:extLst>
          </p:cNvPr>
          <p:cNvSpPr txBox="1">
            <a:spLocks/>
          </p:cNvSpPr>
          <p:nvPr/>
        </p:nvSpPr>
        <p:spPr>
          <a:xfrm>
            <a:off x="213000" y="245438"/>
            <a:ext cx="9479999" cy="369332"/>
          </a:xfrm>
          <a:prstGeom prst="rect">
            <a:avLst/>
          </a:prstGeom>
          <a:noFill/>
        </p:spPr>
        <p:txBody>
          <a:bodyPr wrap="square">
            <a:spAutoFit/>
          </a:bodyPr>
          <a:lstStyle/>
          <a:p>
            <a:pPr algn="ctr" defTabSz="660380"/>
            <a:r>
              <a:rPr lang="en-GB" b="1" kern="100" dirty="0">
                <a:solidFill>
                  <a:prstClr val="black">
                    <a:lumMod val="85000"/>
                    <a:lumOff val="15000"/>
                  </a:prstClr>
                </a:solidFill>
                <a:latin typeface="Avenir Next LT Pro" panose="020B0504020202020204" pitchFamily="34" charset="0"/>
                <a:ea typeface="Calibri" panose="020F0502020204030204" pitchFamily="34" charset="0"/>
                <a:cs typeface="Times New Roman" panose="02020603050405020304" pitchFamily="18" charset="0"/>
              </a:rPr>
              <a:t>Section Two - </a:t>
            </a:r>
            <a:r>
              <a:rPr lang="en-GB" b="1" dirty="0">
                <a:solidFill>
                  <a:prstClr val="black"/>
                </a:solidFill>
                <a:latin typeface="Avenir Next LT Pro" panose="020B0504020202020204" pitchFamily="34" charset="0"/>
              </a:rPr>
              <a:t>Support for the Four Broad Areas of Need</a:t>
            </a:r>
            <a:endParaRPr lang="en-GB" dirty="0">
              <a:solidFill>
                <a:prstClr val="black"/>
              </a:solidFill>
              <a:latin typeface="Calibri" panose="020F0502020204030204"/>
            </a:endParaRPr>
          </a:p>
        </p:txBody>
      </p:sp>
      <p:sp>
        <p:nvSpPr>
          <p:cNvPr id="2" name="Rectangle 1">
            <a:extLst>
              <a:ext uri="{FF2B5EF4-FFF2-40B4-BE49-F238E27FC236}">
                <a16:creationId xmlns:a16="http://schemas.microsoft.com/office/drawing/2014/main" id="{8ED5F554-BD7E-7AB8-5E6C-570285BB33CC}"/>
              </a:ext>
            </a:extLst>
          </p:cNvPr>
          <p:cNvSpPr>
            <a:spLocks/>
          </p:cNvSpPr>
          <p:nvPr/>
        </p:nvSpPr>
        <p:spPr>
          <a:xfrm>
            <a:off x="213000" y="615994"/>
            <a:ext cx="9479999" cy="21186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defTabSz="660380">
              <a:lnSpc>
                <a:spcPct val="150000"/>
              </a:lnSpc>
            </a:pPr>
            <a:r>
              <a:rPr lang="en-GB" b="1" dirty="0">
                <a:solidFill>
                  <a:prstClr val="black"/>
                </a:solidFill>
                <a:latin typeface="Avenir Next LT Pro" panose="020B0504020202020204" pitchFamily="34" charset="0"/>
              </a:rPr>
              <a:t>Section Two </a:t>
            </a:r>
            <a:r>
              <a:rPr lang="en-GB" dirty="0">
                <a:solidFill>
                  <a:prstClr val="black"/>
                </a:solidFill>
                <a:latin typeface="Avenir Next LT Pro" panose="020B0504020202020204" pitchFamily="34" charset="0"/>
              </a:rPr>
              <a:t>supports teachers and support staff with day-to-day inclusive practice. It describes what we might see and what we can do to support learning and participation.  </a:t>
            </a:r>
          </a:p>
          <a:p>
            <a:pPr defTabSz="660380">
              <a:lnSpc>
                <a:spcPct val="150000"/>
              </a:lnSpc>
            </a:pPr>
            <a:r>
              <a:rPr lang="en-GB" dirty="0">
                <a:solidFill>
                  <a:prstClr val="black"/>
                </a:solidFill>
                <a:latin typeface="Avenir Next LT Pro" panose="020B0504020202020204" pitchFamily="34" charset="0"/>
              </a:rPr>
              <a:t>The strategies reflect ordinarily available provision within mainstream settings and can be used flexibly, recognising that children and young people may have needs across more than one area of need.</a:t>
            </a:r>
          </a:p>
        </p:txBody>
      </p:sp>
      <p:sp>
        <p:nvSpPr>
          <p:cNvPr id="1034" name="Rectangle: Rounded Corners 1033">
            <a:extLst>
              <a:ext uri="{FF2B5EF4-FFF2-40B4-BE49-F238E27FC236}">
                <a16:creationId xmlns:a16="http://schemas.microsoft.com/office/drawing/2014/main" id="{C0C94EB6-93AC-1825-6EAA-DA22A199CC93}"/>
              </a:ext>
            </a:extLst>
          </p:cNvPr>
          <p:cNvSpPr>
            <a:spLocks/>
          </p:cNvSpPr>
          <p:nvPr/>
        </p:nvSpPr>
        <p:spPr>
          <a:xfrm>
            <a:off x="213000" y="2936496"/>
            <a:ext cx="9479998" cy="1800000"/>
          </a:xfrm>
          <a:prstGeom prst="roundRect">
            <a:avLst>
              <a:gd name="adj" fmla="val 9829"/>
            </a:avLst>
          </a:prstGeom>
          <a:solidFill>
            <a:srgbClr val="8FAA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dirty="0">
              <a:solidFill>
                <a:srgbClr val="7030A0"/>
              </a:solidFill>
              <a:latin typeface="Calibri" panose="020F0502020204030204"/>
            </a:endParaRPr>
          </a:p>
        </p:txBody>
      </p:sp>
      <p:sp>
        <p:nvSpPr>
          <p:cNvPr id="1035" name="Rectangle: Rounded Corners 1034">
            <a:extLst>
              <a:ext uri="{FF2B5EF4-FFF2-40B4-BE49-F238E27FC236}">
                <a16:creationId xmlns:a16="http://schemas.microsoft.com/office/drawing/2014/main" id="{8E6F83D4-7EA9-BAFD-3157-F2BECE6522D6}"/>
              </a:ext>
            </a:extLst>
          </p:cNvPr>
          <p:cNvSpPr>
            <a:spLocks/>
          </p:cNvSpPr>
          <p:nvPr/>
        </p:nvSpPr>
        <p:spPr>
          <a:xfrm>
            <a:off x="213000" y="3304029"/>
            <a:ext cx="9479998" cy="2935112"/>
          </a:xfrm>
          <a:prstGeom prst="roundRect">
            <a:avLst>
              <a:gd name="adj" fmla="val 0"/>
            </a:avLst>
          </a:prstGeom>
          <a:solidFill>
            <a:srgbClr val="DAE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a:solidFill>
                <a:srgbClr val="7030A0"/>
              </a:solidFill>
              <a:latin typeface="Calibri" panose="020F0502020204030204"/>
            </a:endParaRPr>
          </a:p>
        </p:txBody>
      </p:sp>
      <p:sp>
        <p:nvSpPr>
          <p:cNvPr id="1036" name="TextBox 1035">
            <a:extLst>
              <a:ext uri="{FF2B5EF4-FFF2-40B4-BE49-F238E27FC236}">
                <a16:creationId xmlns:a16="http://schemas.microsoft.com/office/drawing/2014/main" id="{813CBA70-A3C5-2954-7D30-60E45F5FABF9}"/>
              </a:ext>
            </a:extLst>
          </p:cNvPr>
          <p:cNvSpPr txBox="1">
            <a:spLocks/>
          </p:cNvSpPr>
          <p:nvPr/>
        </p:nvSpPr>
        <p:spPr>
          <a:xfrm>
            <a:off x="213000" y="2943165"/>
            <a:ext cx="9479998" cy="369332"/>
          </a:xfrm>
          <a:prstGeom prst="rect">
            <a:avLst/>
          </a:prstGeom>
          <a:noFill/>
        </p:spPr>
        <p:txBody>
          <a:bodyPr wrap="square">
            <a:spAutoFit/>
          </a:bodyPr>
          <a:lstStyle/>
          <a:p>
            <a:pPr defTabSz="660380"/>
            <a:r>
              <a:rPr lang="en-GB" b="1" kern="100" dirty="0">
                <a:solidFill>
                  <a:prstClr val="black">
                    <a:lumMod val="85000"/>
                    <a:lumOff val="15000"/>
                  </a:prstClr>
                </a:solidFill>
                <a:latin typeface="Avenir Next LT Pro" panose="020B0504020202020204" pitchFamily="34" charset="0"/>
                <a:ea typeface="Calibri" panose="020F0502020204030204" pitchFamily="34" charset="0"/>
                <a:cs typeface="Times New Roman" panose="02020603050405020304" pitchFamily="18" charset="0"/>
              </a:rPr>
              <a:t>Use Section Two to:</a:t>
            </a:r>
          </a:p>
        </p:txBody>
      </p:sp>
      <p:sp>
        <p:nvSpPr>
          <p:cNvPr id="1037" name="Rectangle 1036">
            <a:extLst>
              <a:ext uri="{FF2B5EF4-FFF2-40B4-BE49-F238E27FC236}">
                <a16:creationId xmlns:a16="http://schemas.microsoft.com/office/drawing/2014/main" id="{62AB04E9-EC5A-5B82-0631-5890B520968A}"/>
              </a:ext>
            </a:extLst>
          </p:cNvPr>
          <p:cNvSpPr>
            <a:spLocks/>
          </p:cNvSpPr>
          <p:nvPr/>
        </p:nvSpPr>
        <p:spPr>
          <a:xfrm>
            <a:off x="180892" y="3388483"/>
            <a:ext cx="9479998" cy="26482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defTabSz="660380">
              <a:lnSpc>
                <a:spcPct val="150000"/>
              </a:lnSpc>
              <a:buFont typeface="Arial" panose="020B0604020202020204" pitchFamily="34" charset="0"/>
              <a:buChar char="•"/>
            </a:pPr>
            <a:r>
              <a:rPr lang="en-GB" dirty="0">
                <a:solidFill>
                  <a:prstClr val="black"/>
                </a:solidFill>
                <a:latin typeface="Avenir Next LT Pro" panose="020B0504020202020204" pitchFamily="34" charset="0"/>
              </a:rPr>
              <a:t>Support staff in recognising children’s strengths and areas of development</a:t>
            </a:r>
          </a:p>
          <a:p>
            <a:pPr marL="171450" indent="-171450" defTabSz="660380">
              <a:lnSpc>
                <a:spcPct val="150000"/>
              </a:lnSpc>
              <a:buFont typeface="Arial" panose="020B0604020202020204" pitchFamily="34" charset="0"/>
              <a:buChar char="•"/>
            </a:pPr>
            <a:r>
              <a:rPr lang="en-GB" dirty="0">
                <a:solidFill>
                  <a:prstClr val="black"/>
                </a:solidFill>
                <a:latin typeface="Avenir Next LT Pro" panose="020B0504020202020204" pitchFamily="34" charset="0"/>
              </a:rPr>
              <a:t>Respond to ‘what we might see’ with strategies to support learning and participation</a:t>
            </a:r>
          </a:p>
          <a:p>
            <a:pPr marL="171450" indent="-171450" defTabSz="660380">
              <a:lnSpc>
                <a:spcPct val="150000"/>
              </a:lnSpc>
              <a:buFont typeface="Arial" panose="020B0604020202020204" pitchFamily="34" charset="0"/>
              <a:buChar char="•"/>
            </a:pPr>
            <a:r>
              <a:rPr lang="en-GB" dirty="0">
                <a:solidFill>
                  <a:prstClr val="black"/>
                </a:solidFill>
                <a:latin typeface="Avenir Next LT Pro" panose="020B0504020202020204" pitchFamily="34" charset="0"/>
              </a:rPr>
              <a:t>Guide professional conversations about teaching and support</a:t>
            </a:r>
          </a:p>
          <a:p>
            <a:pPr marL="171450" indent="-171450" defTabSz="660380">
              <a:lnSpc>
                <a:spcPct val="150000"/>
              </a:lnSpc>
              <a:buFont typeface="Arial" panose="020B0604020202020204" pitchFamily="34" charset="0"/>
              <a:buChar char="•"/>
            </a:pPr>
            <a:r>
              <a:rPr lang="en-GB" dirty="0">
                <a:solidFill>
                  <a:prstClr val="black"/>
                </a:solidFill>
                <a:latin typeface="Avenir Next LT Pro" panose="020B0504020202020204" pitchFamily="34" charset="0"/>
              </a:rPr>
              <a:t>Strengthen collaboration with parent carers and partner professionals</a:t>
            </a:r>
          </a:p>
          <a:p>
            <a:pPr defTabSz="660380">
              <a:lnSpc>
                <a:spcPct val="150000"/>
              </a:lnSpc>
            </a:pPr>
            <a:r>
              <a:rPr lang="en-GB" b="1" dirty="0">
                <a:solidFill>
                  <a:prstClr val="black"/>
                </a:solidFill>
                <a:latin typeface="Avenir Next LT Pro" panose="020B0504020202020204" pitchFamily="34" charset="0"/>
              </a:rPr>
              <a:t>Section Two supports day-to-day inclusive teaching and learning and helps staff respond confidently and consistently.</a:t>
            </a:r>
          </a:p>
        </p:txBody>
      </p:sp>
    </p:spTree>
    <p:extLst>
      <p:ext uri="{BB962C8B-B14F-4D97-AF65-F5344CB8AC3E}">
        <p14:creationId xmlns:p14="http://schemas.microsoft.com/office/powerpoint/2010/main" val="860111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7EC"/>
        </a:solidFill>
        <a:effectLst/>
      </p:bgPr>
    </p:bg>
    <p:spTree>
      <p:nvGrpSpPr>
        <p:cNvPr id="1" name="">
          <a:extLst>
            <a:ext uri="{FF2B5EF4-FFF2-40B4-BE49-F238E27FC236}">
              <a16:creationId xmlns:a16="http://schemas.microsoft.com/office/drawing/2014/main" id="{74B02223-24EC-C27B-838D-A7D7C929C6BF}"/>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B5ADE5D4-C805-3CAE-D42D-9CF01A5AFDCC}"/>
              </a:ext>
            </a:extLst>
          </p:cNvPr>
          <p:cNvSpPr/>
          <p:nvPr/>
        </p:nvSpPr>
        <p:spPr>
          <a:xfrm>
            <a:off x="-39000" y="6315127"/>
            <a:ext cx="9984000" cy="537580"/>
          </a:xfrm>
          <a:prstGeom prst="rect">
            <a:avLst/>
          </a:prstGeom>
          <a:solidFill>
            <a:srgbClr val="7E39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a:solidFill>
                <a:prstClr val="white"/>
              </a:solidFill>
              <a:latin typeface="Calibri" panose="020F0502020204030204"/>
            </a:endParaRPr>
          </a:p>
        </p:txBody>
      </p:sp>
      <p:pic>
        <p:nvPicPr>
          <p:cNvPr id="1024" name="Picture 1023">
            <a:extLst>
              <a:ext uri="{FF2B5EF4-FFF2-40B4-BE49-F238E27FC236}">
                <a16:creationId xmlns:a16="http://schemas.microsoft.com/office/drawing/2014/main" id="{FDE22999-BE80-42EB-2D66-EA3A85351A08}"/>
              </a:ext>
            </a:extLst>
          </p:cNvPr>
          <p:cNvPicPr/>
          <p:nvPr/>
        </p:nvPicPr>
        <p:blipFill rotWithShape="1">
          <a:blip r:embed="rId3"/>
          <a:srcRect l="3729" t="75852" r="69817" b="4889"/>
          <a:stretch/>
        </p:blipFill>
        <p:spPr>
          <a:xfrm>
            <a:off x="75521" y="6351957"/>
            <a:ext cx="909999" cy="463920"/>
          </a:xfrm>
          <a:prstGeom prst="rect">
            <a:avLst/>
          </a:prstGeom>
        </p:spPr>
      </p:pic>
      <p:sp>
        <p:nvSpPr>
          <p:cNvPr id="1026" name="TextBox 1025">
            <a:extLst>
              <a:ext uri="{FF2B5EF4-FFF2-40B4-BE49-F238E27FC236}">
                <a16:creationId xmlns:a16="http://schemas.microsoft.com/office/drawing/2014/main" id="{AAD452B0-49ED-1A05-94EF-977742A89A58}"/>
              </a:ext>
            </a:extLst>
          </p:cNvPr>
          <p:cNvSpPr txBox="1"/>
          <p:nvPr/>
        </p:nvSpPr>
        <p:spPr>
          <a:xfrm>
            <a:off x="1530082" y="6383862"/>
            <a:ext cx="8057546" cy="400110"/>
          </a:xfrm>
          <a:prstGeom prst="rect">
            <a:avLst/>
          </a:prstGeom>
          <a:noFill/>
        </p:spPr>
        <p:txBody>
          <a:bodyPr wrap="square">
            <a:spAutoFit/>
          </a:bodyPr>
          <a:lstStyle/>
          <a:p>
            <a:pPr algn="ctr" defTabSz="660380"/>
            <a:r>
              <a:rPr lang="en-GB" sz="2000" b="1" kern="100" dirty="0">
                <a:solidFill>
                  <a:prstClr val="white"/>
                </a:solidFill>
                <a:latin typeface="Avenir Next LT Pro" panose="020B0504020202020204" pitchFamily="34" charset="0"/>
                <a:ea typeface="Calibri" panose="020F0502020204030204" pitchFamily="34" charset="0"/>
                <a:cs typeface="Times New Roman" panose="02020603050405020304" pitchFamily="18" charset="0"/>
              </a:rPr>
              <a:t>Birmingham’s Ordinarily Available Guidance (OAG)</a:t>
            </a:r>
            <a:endParaRPr lang="en-GB" sz="2000" dirty="0">
              <a:solidFill>
                <a:prstClr val="white"/>
              </a:solidFill>
              <a:latin typeface="Calibri" panose="020F0502020204030204"/>
            </a:endParaRPr>
          </a:p>
        </p:txBody>
      </p:sp>
      <p:grpSp>
        <p:nvGrpSpPr>
          <p:cNvPr id="29" name="Group 28">
            <a:extLst>
              <a:ext uri="{FF2B5EF4-FFF2-40B4-BE49-F238E27FC236}">
                <a16:creationId xmlns:a16="http://schemas.microsoft.com/office/drawing/2014/main" id="{915F0900-3D30-A624-5786-E1E4BE8A8474}"/>
              </a:ext>
            </a:extLst>
          </p:cNvPr>
          <p:cNvGrpSpPr/>
          <p:nvPr/>
        </p:nvGrpSpPr>
        <p:grpSpPr>
          <a:xfrm>
            <a:off x="183000" y="82336"/>
            <a:ext cx="9540000" cy="6138673"/>
            <a:chOff x="129418" y="82336"/>
            <a:chExt cx="9540000" cy="6138673"/>
          </a:xfrm>
        </p:grpSpPr>
        <p:grpSp>
          <p:nvGrpSpPr>
            <p:cNvPr id="28" name="Group 27">
              <a:extLst>
                <a:ext uri="{FF2B5EF4-FFF2-40B4-BE49-F238E27FC236}">
                  <a16:creationId xmlns:a16="http://schemas.microsoft.com/office/drawing/2014/main" id="{A72002AF-EC55-8C93-1605-4FEFD419664C}"/>
                </a:ext>
              </a:extLst>
            </p:cNvPr>
            <p:cNvGrpSpPr/>
            <p:nvPr/>
          </p:nvGrpSpPr>
          <p:grpSpPr>
            <a:xfrm>
              <a:off x="129418" y="82336"/>
              <a:ext cx="9540000" cy="1382760"/>
              <a:chOff x="156209" y="82336"/>
              <a:chExt cx="9540000" cy="1382760"/>
            </a:xfrm>
          </p:grpSpPr>
          <p:sp>
            <p:nvSpPr>
              <p:cNvPr id="6" name="Rectangle: Rounded Corners 5">
                <a:extLst>
                  <a:ext uri="{FF2B5EF4-FFF2-40B4-BE49-F238E27FC236}">
                    <a16:creationId xmlns:a16="http://schemas.microsoft.com/office/drawing/2014/main" id="{F3896FEA-64A5-1970-3DD8-C272C2FDADFA}"/>
                  </a:ext>
                </a:extLst>
              </p:cNvPr>
              <p:cNvSpPr>
                <a:spLocks/>
              </p:cNvSpPr>
              <p:nvPr/>
            </p:nvSpPr>
            <p:spPr>
              <a:xfrm>
                <a:off x="156209" y="82336"/>
                <a:ext cx="9540000" cy="1382760"/>
              </a:xfrm>
              <a:prstGeom prst="roundRect">
                <a:avLst>
                  <a:gd name="adj" fmla="val 9829"/>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400">
                  <a:solidFill>
                    <a:srgbClr val="7030A0"/>
                  </a:solidFill>
                  <a:latin typeface="Calibri" panose="020F0502020204030204"/>
                </a:endParaRPr>
              </a:p>
            </p:txBody>
          </p:sp>
          <p:sp>
            <p:nvSpPr>
              <p:cNvPr id="7" name="Rectangle: Rounded Corners 6">
                <a:extLst>
                  <a:ext uri="{FF2B5EF4-FFF2-40B4-BE49-F238E27FC236}">
                    <a16:creationId xmlns:a16="http://schemas.microsoft.com/office/drawing/2014/main" id="{EE9031F4-539A-4BD1-873E-3F574859FFAA}"/>
                  </a:ext>
                </a:extLst>
              </p:cNvPr>
              <p:cNvSpPr>
                <a:spLocks/>
              </p:cNvSpPr>
              <p:nvPr/>
            </p:nvSpPr>
            <p:spPr>
              <a:xfrm>
                <a:off x="156209" y="591144"/>
                <a:ext cx="9540000" cy="873952"/>
              </a:xfrm>
              <a:prstGeom prst="roundRect">
                <a:avLst>
                  <a:gd name="adj" fmla="val 0"/>
                </a:avLst>
              </a:prstGeom>
              <a:solidFill>
                <a:schemeClr val="accent6">
                  <a:lumMod val="20000"/>
                  <a:lumOff val="80000"/>
                </a:schemeClr>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60380"/>
                <a:endParaRPr lang="en-GB" sz="2000">
                  <a:solidFill>
                    <a:srgbClr val="7030A0"/>
                  </a:solidFill>
                  <a:latin typeface="Calibri" panose="020F0502020204030204"/>
                </a:endParaRPr>
              </a:p>
            </p:txBody>
          </p:sp>
          <p:sp>
            <p:nvSpPr>
              <p:cNvPr id="9" name="TextBox 8">
                <a:extLst>
                  <a:ext uri="{FF2B5EF4-FFF2-40B4-BE49-F238E27FC236}">
                    <a16:creationId xmlns:a16="http://schemas.microsoft.com/office/drawing/2014/main" id="{CC70C77C-BDC6-6B1E-D763-77511F2B4075}"/>
                  </a:ext>
                </a:extLst>
              </p:cNvPr>
              <p:cNvSpPr txBox="1">
                <a:spLocks/>
              </p:cNvSpPr>
              <p:nvPr/>
            </p:nvSpPr>
            <p:spPr>
              <a:xfrm>
                <a:off x="156209" y="144868"/>
                <a:ext cx="9529551" cy="446276"/>
              </a:xfrm>
              <a:prstGeom prst="rect">
                <a:avLst/>
              </a:prstGeom>
              <a:noFill/>
            </p:spPr>
            <p:txBody>
              <a:bodyPr wrap="square">
                <a:spAutoFit/>
              </a:bodyPr>
              <a:lstStyle/>
              <a:p>
                <a:pPr algn="ctr" defTabSz="660380"/>
                <a:r>
                  <a:rPr lang="en-GB" sz="2300" b="1" kern="100" dirty="0">
                    <a:solidFill>
                      <a:prstClr val="black">
                        <a:lumMod val="85000"/>
                        <a:lumOff val="15000"/>
                      </a:prstClr>
                    </a:solidFill>
                    <a:latin typeface="Avenir Next LT Pro" panose="020B0504020202020204" pitchFamily="34" charset="0"/>
                    <a:ea typeface="Calibri" panose="020F0502020204030204" pitchFamily="34" charset="0"/>
                    <a:cs typeface="Times New Roman" panose="02020603050405020304" pitchFamily="18" charset="0"/>
                  </a:rPr>
                  <a:t>Using the Parent Carer Guides in School</a:t>
                </a:r>
                <a:endParaRPr lang="en-GB" sz="2300" dirty="0">
                  <a:solidFill>
                    <a:prstClr val="black">
                      <a:lumMod val="85000"/>
                      <a:lumOff val="15000"/>
                    </a:prstClr>
                  </a:solidFill>
                </a:endParaRPr>
              </a:p>
            </p:txBody>
          </p:sp>
          <p:sp>
            <p:nvSpPr>
              <p:cNvPr id="27" name="Rectangle 26">
                <a:extLst>
                  <a:ext uri="{FF2B5EF4-FFF2-40B4-BE49-F238E27FC236}">
                    <a16:creationId xmlns:a16="http://schemas.microsoft.com/office/drawing/2014/main" id="{480F0207-5542-6F6C-7413-F42CA643BC09}"/>
                  </a:ext>
                </a:extLst>
              </p:cNvPr>
              <p:cNvSpPr>
                <a:spLocks/>
              </p:cNvSpPr>
              <p:nvPr/>
            </p:nvSpPr>
            <p:spPr>
              <a:xfrm>
                <a:off x="156209" y="570422"/>
                <a:ext cx="9540000" cy="8283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60380">
                  <a:lnSpc>
                    <a:spcPct val="150000"/>
                  </a:lnSpc>
                </a:pPr>
                <a:r>
                  <a:rPr lang="en-GB" sz="2000" dirty="0">
                    <a:solidFill>
                      <a:prstClr val="black"/>
                    </a:solidFill>
                    <a:latin typeface="Avenir Next LT Pro" panose="020B0504020202020204" pitchFamily="34" charset="0"/>
                  </a:rPr>
                  <a:t>The </a:t>
                </a:r>
                <a:r>
                  <a:rPr lang="en-GB" sz="2000" b="1" dirty="0">
                    <a:solidFill>
                      <a:prstClr val="black"/>
                    </a:solidFill>
                    <a:latin typeface="Avenir Next LT Pro" panose="020B0504020202020204" pitchFamily="34" charset="0"/>
                  </a:rPr>
                  <a:t>Parent Carer Guides</a:t>
                </a:r>
                <a:r>
                  <a:rPr lang="en-GB" sz="2000" dirty="0">
                    <a:solidFill>
                      <a:prstClr val="black"/>
                    </a:solidFill>
                    <a:latin typeface="Avenir Next LT Pro" panose="020B0504020202020204" pitchFamily="34" charset="0"/>
                  </a:rPr>
                  <a:t> help schools have clear and confident conversations with families about Birmingham’s Ordinarily Available Guidance (OAG).</a:t>
                </a:r>
              </a:p>
            </p:txBody>
          </p:sp>
        </p:grpSp>
        <p:grpSp>
          <p:nvGrpSpPr>
            <p:cNvPr id="22" name="Group 21">
              <a:extLst>
                <a:ext uri="{FF2B5EF4-FFF2-40B4-BE49-F238E27FC236}">
                  <a16:creationId xmlns:a16="http://schemas.microsoft.com/office/drawing/2014/main" id="{3A18C25D-BDC8-9BB0-C676-74C0025DDD65}"/>
                </a:ext>
              </a:extLst>
            </p:cNvPr>
            <p:cNvGrpSpPr/>
            <p:nvPr/>
          </p:nvGrpSpPr>
          <p:grpSpPr>
            <a:xfrm>
              <a:off x="129418" y="1664473"/>
              <a:ext cx="9540000" cy="2838612"/>
              <a:chOff x="119258" y="1687169"/>
              <a:chExt cx="9619102" cy="3108351"/>
            </a:xfrm>
          </p:grpSpPr>
          <p:sp>
            <p:nvSpPr>
              <p:cNvPr id="16" name="Rectangle: Rounded Corners 15">
                <a:extLst>
                  <a:ext uri="{FF2B5EF4-FFF2-40B4-BE49-F238E27FC236}">
                    <a16:creationId xmlns:a16="http://schemas.microsoft.com/office/drawing/2014/main" id="{F5588A14-E125-B796-C95E-A915F2FAE168}"/>
                  </a:ext>
                </a:extLst>
              </p:cNvPr>
              <p:cNvSpPr>
                <a:spLocks/>
              </p:cNvSpPr>
              <p:nvPr/>
            </p:nvSpPr>
            <p:spPr>
              <a:xfrm>
                <a:off x="119258" y="1687169"/>
                <a:ext cx="9615705" cy="828384"/>
              </a:xfrm>
              <a:prstGeom prst="roundRect">
                <a:avLst>
                  <a:gd name="adj" fmla="val 9829"/>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dirty="0">
                  <a:solidFill>
                    <a:srgbClr val="7030A0"/>
                  </a:solidFill>
                  <a:latin typeface="Calibri" panose="020F0502020204030204"/>
                </a:endParaRPr>
              </a:p>
            </p:txBody>
          </p:sp>
          <p:sp>
            <p:nvSpPr>
              <p:cNvPr id="17" name="Rectangle: Rounded Corners 16">
                <a:extLst>
                  <a:ext uri="{FF2B5EF4-FFF2-40B4-BE49-F238E27FC236}">
                    <a16:creationId xmlns:a16="http://schemas.microsoft.com/office/drawing/2014/main" id="{B6EDBB4E-5F08-C91A-0EC9-11D509A076C8}"/>
                  </a:ext>
                </a:extLst>
              </p:cNvPr>
              <p:cNvSpPr>
                <a:spLocks/>
              </p:cNvSpPr>
              <p:nvPr/>
            </p:nvSpPr>
            <p:spPr>
              <a:xfrm>
                <a:off x="122655" y="2153455"/>
                <a:ext cx="9615705" cy="2642065"/>
              </a:xfrm>
              <a:prstGeom prst="roundRect">
                <a:avLst>
                  <a:gd name="adj" fmla="val 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a:solidFill>
                    <a:srgbClr val="7030A0"/>
                  </a:solidFill>
                  <a:latin typeface="Calibri" panose="020F0502020204030204"/>
                </a:endParaRPr>
              </a:p>
            </p:txBody>
          </p:sp>
          <p:sp>
            <p:nvSpPr>
              <p:cNvPr id="18" name="TextBox 17">
                <a:extLst>
                  <a:ext uri="{FF2B5EF4-FFF2-40B4-BE49-F238E27FC236}">
                    <a16:creationId xmlns:a16="http://schemas.microsoft.com/office/drawing/2014/main" id="{8BF84579-0085-02BB-AD8C-885182B128DF}"/>
                  </a:ext>
                </a:extLst>
              </p:cNvPr>
              <p:cNvSpPr txBox="1">
                <a:spLocks/>
              </p:cNvSpPr>
              <p:nvPr/>
            </p:nvSpPr>
            <p:spPr>
              <a:xfrm>
                <a:off x="181253" y="1713015"/>
                <a:ext cx="9051664" cy="400110"/>
              </a:xfrm>
              <a:prstGeom prst="rect">
                <a:avLst/>
              </a:prstGeom>
              <a:noFill/>
            </p:spPr>
            <p:txBody>
              <a:bodyPr wrap="square">
                <a:spAutoFit/>
              </a:bodyPr>
              <a:lstStyle/>
              <a:p>
                <a:pPr defTabSz="660380"/>
                <a:r>
                  <a:rPr lang="en-GB" sz="2000" b="1" kern="100" dirty="0">
                    <a:solidFill>
                      <a:prstClr val="black">
                        <a:lumMod val="85000"/>
                        <a:lumOff val="15000"/>
                      </a:prstClr>
                    </a:solidFill>
                    <a:latin typeface="Avenir Next LT Pro" panose="020B0504020202020204" pitchFamily="34" charset="0"/>
                    <a:ea typeface="Calibri" panose="020F0502020204030204" pitchFamily="34" charset="0"/>
                    <a:cs typeface="Times New Roman" panose="02020603050405020304" pitchFamily="18" charset="0"/>
                  </a:rPr>
                  <a:t>Schools can use the guides to:</a:t>
                </a:r>
                <a:endParaRPr lang="en-GB" sz="2000" dirty="0">
                  <a:solidFill>
                    <a:prstClr val="black"/>
                  </a:solidFill>
                  <a:latin typeface="Calibri" panose="020F0502020204030204"/>
                </a:endParaRPr>
              </a:p>
            </p:txBody>
          </p:sp>
          <p:sp>
            <p:nvSpPr>
              <p:cNvPr id="2" name="Rectangle 1">
                <a:extLst>
                  <a:ext uri="{FF2B5EF4-FFF2-40B4-BE49-F238E27FC236}">
                    <a16:creationId xmlns:a16="http://schemas.microsoft.com/office/drawing/2014/main" id="{9B3E80BB-6EBE-516B-0863-A6A4C55BB6ED}"/>
                  </a:ext>
                </a:extLst>
              </p:cNvPr>
              <p:cNvSpPr>
                <a:spLocks/>
              </p:cNvSpPr>
              <p:nvPr/>
            </p:nvSpPr>
            <p:spPr>
              <a:xfrm>
                <a:off x="119258" y="2261312"/>
                <a:ext cx="9560249" cy="23436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defTabSz="660380">
                  <a:lnSpc>
                    <a:spcPct val="150000"/>
                  </a:lnSpc>
                  <a:buFont typeface="Arial" panose="020B0604020202020204" pitchFamily="34" charset="0"/>
                  <a:buChar char="•"/>
                </a:pPr>
                <a:r>
                  <a:rPr lang="en-GB" sz="1600" dirty="0">
                    <a:solidFill>
                      <a:prstClr val="black"/>
                    </a:solidFill>
                    <a:latin typeface="Avenir Next LT Pro" panose="020B0504020202020204" pitchFamily="34" charset="0"/>
                  </a:rPr>
                  <a:t>Support conversations about what inclusive practice looks like in your school</a:t>
                </a:r>
              </a:p>
              <a:p>
                <a:pPr marL="342900" indent="-342900" defTabSz="660380">
                  <a:lnSpc>
                    <a:spcPct val="150000"/>
                  </a:lnSpc>
                  <a:buFont typeface="Arial" panose="020B0604020202020204" pitchFamily="34" charset="0"/>
                  <a:buChar char="•"/>
                </a:pPr>
                <a:r>
                  <a:rPr lang="en-GB" sz="1600" dirty="0">
                    <a:solidFill>
                      <a:prstClr val="black"/>
                    </a:solidFill>
                    <a:latin typeface="Avenir Next LT Pro" panose="020B0504020202020204" pitchFamily="34" charset="0"/>
                  </a:rPr>
                  <a:t>Explain what you are doing to support a child</a:t>
                </a:r>
              </a:p>
              <a:p>
                <a:pPr marL="342900" indent="-342900" defTabSz="660380">
                  <a:lnSpc>
                    <a:spcPct val="150000"/>
                  </a:lnSpc>
                  <a:buFont typeface="Arial" panose="020B0604020202020204" pitchFamily="34" charset="0"/>
                  <a:buChar char="•"/>
                </a:pPr>
                <a:r>
                  <a:rPr lang="en-GB" sz="1600" dirty="0">
                    <a:solidFill>
                      <a:prstClr val="black"/>
                    </a:solidFill>
                    <a:latin typeface="Avenir Next LT Pro" panose="020B0504020202020204" pitchFamily="34" charset="0"/>
                  </a:rPr>
                  <a:t>Explain what families can expect and how they can be involved</a:t>
                </a:r>
              </a:p>
              <a:p>
                <a:pPr marL="342900" indent="-342900" defTabSz="660380">
                  <a:lnSpc>
                    <a:spcPct val="150000"/>
                  </a:lnSpc>
                  <a:buFont typeface="Arial" panose="020B0604020202020204" pitchFamily="34" charset="0"/>
                  <a:buChar char="•"/>
                </a:pPr>
                <a:r>
                  <a:rPr lang="en-GB" sz="1600" dirty="0">
                    <a:solidFill>
                      <a:prstClr val="black"/>
                    </a:solidFill>
                    <a:latin typeface="Avenir Next LT Pro" panose="020B0504020202020204" pitchFamily="34" charset="0"/>
                  </a:rPr>
                  <a:t>Keep messages consistent across staff</a:t>
                </a:r>
              </a:p>
              <a:p>
                <a:pPr marL="342900" indent="-342900" defTabSz="660380">
                  <a:lnSpc>
                    <a:spcPct val="150000"/>
                  </a:lnSpc>
                  <a:buFont typeface="Arial" panose="020B0604020202020204" pitchFamily="34" charset="0"/>
                  <a:buChar char="•"/>
                </a:pPr>
                <a:r>
                  <a:rPr lang="en-GB" sz="1600" dirty="0">
                    <a:solidFill>
                      <a:prstClr val="black"/>
                    </a:solidFill>
                    <a:latin typeface="Avenir Next LT Pro" panose="020B0504020202020204" pitchFamily="34" charset="0"/>
                  </a:rPr>
                  <a:t>Build strong partnerships with parents</a:t>
                </a:r>
              </a:p>
              <a:p>
                <a:pPr marL="342900" indent="-342900" defTabSz="660380">
                  <a:lnSpc>
                    <a:spcPct val="150000"/>
                  </a:lnSpc>
                  <a:buFont typeface="Arial" panose="020B0604020202020204" pitchFamily="34" charset="0"/>
                  <a:buChar char="•"/>
                </a:pPr>
                <a:endParaRPr lang="en-GB" sz="500" dirty="0">
                  <a:solidFill>
                    <a:prstClr val="black"/>
                  </a:solidFill>
                  <a:latin typeface="Avenir Next LT Pro" panose="020B0504020202020204" pitchFamily="34" charset="0"/>
                </a:endParaRPr>
              </a:p>
              <a:p>
                <a:pPr defTabSz="660380">
                  <a:lnSpc>
                    <a:spcPct val="150000"/>
                  </a:lnSpc>
                </a:pPr>
                <a:r>
                  <a:rPr lang="en-GB" sz="1700" dirty="0">
                    <a:solidFill>
                      <a:prstClr val="black"/>
                    </a:solidFill>
                    <a:latin typeface="Avenir Next LT Pro" panose="020B0504020202020204" pitchFamily="34" charset="0"/>
                  </a:rPr>
                  <a:t>They are a simple tool to help explain your approach and make support clearer for families.</a:t>
                </a:r>
              </a:p>
            </p:txBody>
          </p:sp>
        </p:grpSp>
        <p:grpSp>
          <p:nvGrpSpPr>
            <p:cNvPr id="14" name="Group 13">
              <a:extLst>
                <a:ext uri="{FF2B5EF4-FFF2-40B4-BE49-F238E27FC236}">
                  <a16:creationId xmlns:a16="http://schemas.microsoft.com/office/drawing/2014/main" id="{BC5739C7-E4A0-B94B-A49E-DB4711B5751B}"/>
                </a:ext>
              </a:extLst>
            </p:cNvPr>
            <p:cNvGrpSpPr/>
            <p:nvPr/>
          </p:nvGrpSpPr>
          <p:grpSpPr>
            <a:xfrm>
              <a:off x="129418" y="4673870"/>
              <a:ext cx="9540000" cy="1547139"/>
              <a:chOff x="109098" y="4501150"/>
              <a:chExt cx="9619102" cy="1547139"/>
            </a:xfrm>
          </p:grpSpPr>
          <p:sp>
            <p:nvSpPr>
              <p:cNvPr id="4" name="Rectangle: Rounded Corners 3">
                <a:extLst>
                  <a:ext uri="{FF2B5EF4-FFF2-40B4-BE49-F238E27FC236}">
                    <a16:creationId xmlns:a16="http://schemas.microsoft.com/office/drawing/2014/main" id="{5F0BE69B-6E77-095F-D514-9D004215518A}"/>
                  </a:ext>
                </a:extLst>
              </p:cNvPr>
              <p:cNvSpPr>
                <a:spLocks/>
              </p:cNvSpPr>
              <p:nvPr/>
            </p:nvSpPr>
            <p:spPr>
              <a:xfrm>
                <a:off x="109098" y="4501150"/>
                <a:ext cx="9615705" cy="828384"/>
              </a:xfrm>
              <a:prstGeom prst="roundRect">
                <a:avLst>
                  <a:gd name="adj" fmla="val 9829"/>
                </a:avLst>
              </a:prstGeom>
              <a:solidFill>
                <a:srgbClr val="8FAA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dirty="0">
                  <a:solidFill>
                    <a:srgbClr val="7030A0"/>
                  </a:solidFill>
                  <a:latin typeface="Calibri" panose="020F0502020204030204"/>
                </a:endParaRPr>
              </a:p>
            </p:txBody>
          </p:sp>
          <p:sp>
            <p:nvSpPr>
              <p:cNvPr id="8" name="Rectangle: Rounded Corners 7">
                <a:extLst>
                  <a:ext uri="{FF2B5EF4-FFF2-40B4-BE49-F238E27FC236}">
                    <a16:creationId xmlns:a16="http://schemas.microsoft.com/office/drawing/2014/main" id="{A5A9F914-7EC7-5BD3-7991-6A1A7FC3CECE}"/>
                  </a:ext>
                </a:extLst>
              </p:cNvPr>
              <p:cNvSpPr>
                <a:spLocks/>
              </p:cNvSpPr>
              <p:nvPr/>
            </p:nvSpPr>
            <p:spPr>
              <a:xfrm>
                <a:off x="112495" y="4907645"/>
                <a:ext cx="9615705" cy="1140644"/>
              </a:xfrm>
              <a:prstGeom prst="roundRect">
                <a:avLst>
                  <a:gd name="adj" fmla="val 0"/>
                </a:avLst>
              </a:prstGeom>
              <a:solidFill>
                <a:srgbClr val="DAE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a:solidFill>
                    <a:srgbClr val="7030A0"/>
                  </a:solidFill>
                  <a:latin typeface="Calibri" panose="020F0502020204030204"/>
                </a:endParaRPr>
              </a:p>
            </p:txBody>
          </p:sp>
          <p:sp>
            <p:nvSpPr>
              <p:cNvPr id="10" name="TextBox 9">
                <a:extLst>
                  <a:ext uri="{FF2B5EF4-FFF2-40B4-BE49-F238E27FC236}">
                    <a16:creationId xmlns:a16="http://schemas.microsoft.com/office/drawing/2014/main" id="{6EE537BB-E772-AC9C-91B0-6EEA7A863968}"/>
                  </a:ext>
                </a:extLst>
              </p:cNvPr>
              <p:cNvSpPr txBox="1">
                <a:spLocks/>
              </p:cNvSpPr>
              <p:nvPr/>
            </p:nvSpPr>
            <p:spPr>
              <a:xfrm>
                <a:off x="171093" y="4526996"/>
                <a:ext cx="9051664" cy="400110"/>
              </a:xfrm>
              <a:prstGeom prst="rect">
                <a:avLst/>
              </a:prstGeom>
              <a:noFill/>
            </p:spPr>
            <p:txBody>
              <a:bodyPr wrap="square">
                <a:spAutoFit/>
              </a:bodyPr>
              <a:lstStyle/>
              <a:p>
                <a:pPr defTabSz="660380"/>
                <a:r>
                  <a:rPr lang="en-GB" sz="2000" b="1" kern="100" dirty="0">
                    <a:solidFill>
                      <a:prstClr val="black">
                        <a:lumMod val="85000"/>
                        <a:lumOff val="15000"/>
                      </a:prstClr>
                    </a:solidFill>
                    <a:latin typeface="Avenir Next LT Pro" panose="020B0504020202020204" pitchFamily="34" charset="0"/>
                    <a:ea typeface="Calibri" panose="020F0502020204030204" pitchFamily="34" charset="0"/>
                    <a:cs typeface="Times New Roman" panose="02020603050405020304" pitchFamily="18" charset="0"/>
                  </a:rPr>
                  <a:t>They can be used…</a:t>
                </a:r>
                <a:endParaRPr lang="en-GB" sz="2000" dirty="0">
                  <a:solidFill>
                    <a:prstClr val="black"/>
                  </a:solidFill>
                  <a:latin typeface="Calibri" panose="020F0502020204030204"/>
                </a:endParaRPr>
              </a:p>
            </p:txBody>
          </p:sp>
          <p:sp>
            <p:nvSpPr>
              <p:cNvPr id="11" name="Rectangle 10">
                <a:extLst>
                  <a:ext uri="{FF2B5EF4-FFF2-40B4-BE49-F238E27FC236}">
                    <a16:creationId xmlns:a16="http://schemas.microsoft.com/office/drawing/2014/main" id="{0B1FB1A1-1EE4-5944-4787-D41B46B1ED14}"/>
                  </a:ext>
                </a:extLst>
              </p:cNvPr>
              <p:cNvSpPr>
                <a:spLocks/>
              </p:cNvSpPr>
              <p:nvPr/>
            </p:nvSpPr>
            <p:spPr>
              <a:xfrm>
                <a:off x="241179" y="4931695"/>
                <a:ext cx="3700902" cy="10026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defTabSz="660380">
                  <a:lnSpc>
                    <a:spcPct val="150000"/>
                  </a:lnSpc>
                  <a:buFont typeface="Arial" panose="020B0604020202020204" pitchFamily="34" charset="0"/>
                  <a:buChar char="•"/>
                </a:pPr>
                <a:r>
                  <a:rPr lang="en-GB" sz="1600" dirty="0">
                    <a:solidFill>
                      <a:prstClr val="black"/>
                    </a:solidFill>
                    <a:latin typeface="Avenir Next LT Pro" panose="020B0504020202020204" pitchFamily="34" charset="0"/>
                  </a:rPr>
                  <a:t>When concerns are first raised</a:t>
                </a:r>
              </a:p>
              <a:p>
                <a:pPr marL="342900" indent="-342900" defTabSz="660380">
                  <a:lnSpc>
                    <a:spcPct val="150000"/>
                  </a:lnSpc>
                  <a:buFont typeface="Arial" panose="020B0604020202020204" pitchFamily="34" charset="0"/>
                  <a:buChar char="•"/>
                </a:pPr>
                <a:r>
                  <a:rPr lang="en-GB" sz="1600" dirty="0">
                    <a:solidFill>
                      <a:prstClr val="black"/>
                    </a:solidFill>
                    <a:latin typeface="Avenir Next LT Pro" panose="020B0504020202020204" pitchFamily="34" charset="0"/>
                  </a:rPr>
                  <a:t>In planning and review meetings</a:t>
                </a:r>
              </a:p>
              <a:p>
                <a:pPr marL="342900" indent="-342900" defTabSz="660380">
                  <a:lnSpc>
                    <a:spcPct val="150000"/>
                  </a:lnSpc>
                  <a:buFont typeface="Arial" panose="020B0604020202020204" pitchFamily="34" charset="0"/>
                  <a:buChar char="•"/>
                </a:pPr>
                <a:r>
                  <a:rPr lang="en-GB" sz="1600" dirty="0">
                    <a:solidFill>
                      <a:prstClr val="black"/>
                    </a:solidFill>
                    <a:latin typeface="Avenir Next LT Pro" panose="020B0504020202020204" pitchFamily="34" charset="0"/>
                  </a:rPr>
                  <a:t>During transition conversations</a:t>
                </a:r>
                <a:endParaRPr lang="en-GB" sz="1700" dirty="0">
                  <a:solidFill>
                    <a:prstClr val="black"/>
                  </a:solidFill>
                  <a:latin typeface="Avenir Next LT Pro" panose="020B0504020202020204" pitchFamily="34" charset="0"/>
                </a:endParaRPr>
              </a:p>
            </p:txBody>
          </p:sp>
          <p:sp>
            <p:nvSpPr>
              <p:cNvPr id="13" name="TextBox 12">
                <a:extLst>
                  <a:ext uri="{FF2B5EF4-FFF2-40B4-BE49-F238E27FC236}">
                    <a16:creationId xmlns:a16="http://schemas.microsoft.com/office/drawing/2014/main" id="{E2827758-0EE1-6975-8081-EFB96F1A65BB}"/>
                  </a:ext>
                </a:extLst>
              </p:cNvPr>
              <p:cNvSpPr txBox="1"/>
              <p:nvPr/>
            </p:nvSpPr>
            <p:spPr>
              <a:xfrm>
                <a:off x="4635028" y="4931695"/>
                <a:ext cx="4887185" cy="10026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342900" indent="-342900" defTabSz="660380">
                  <a:lnSpc>
                    <a:spcPct val="150000"/>
                  </a:lnSpc>
                  <a:buFont typeface="Arial" panose="020B0604020202020204" pitchFamily="34" charset="0"/>
                  <a:buChar char="•"/>
                  <a:defRPr sz="1600">
                    <a:solidFill>
                      <a:prstClr val="black"/>
                    </a:solidFill>
                    <a:latin typeface="Avenir Next LT Pro" panose="020B05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At parents’ evenings and open day events</a:t>
                </a:r>
              </a:p>
              <a:p>
                <a:r>
                  <a:rPr lang="en-GB" dirty="0"/>
                  <a:t>In parent workshops or information sessions</a:t>
                </a:r>
              </a:p>
              <a:p>
                <a:r>
                  <a:rPr lang="en-GB" dirty="0"/>
                  <a:t>On the school website</a:t>
                </a:r>
              </a:p>
            </p:txBody>
          </p:sp>
        </p:grpSp>
        <p:pic>
          <p:nvPicPr>
            <p:cNvPr id="25" name="Picture 24">
              <a:extLst>
                <a:ext uri="{FF2B5EF4-FFF2-40B4-BE49-F238E27FC236}">
                  <a16:creationId xmlns:a16="http://schemas.microsoft.com/office/drawing/2014/main" id="{C7860E94-28B9-2CBC-8752-1247D0649413}"/>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l="7804" r="7292"/>
            <a:stretch>
              <a:fillRect/>
            </a:stretch>
          </p:blipFill>
          <p:spPr>
            <a:xfrm>
              <a:off x="7254240" y="1828661"/>
              <a:ext cx="2210885" cy="2603950"/>
            </a:xfrm>
            <a:prstGeom prst="rect">
              <a:avLst/>
            </a:prstGeom>
          </p:spPr>
        </p:pic>
      </p:grpSp>
    </p:spTree>
    <p:extLst>
      <p:ext uri="{BB962C8B-B14F-4D97-AF65-F5344CB8AC3E}">
        <p14:creationId xmlns:p14="http://schemas.microsoft.com/office/powerpoint/2010/main" val="4087031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E1C45-C614-9E2A-05F0-FBBB0016AFBE}"/>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8DF1BF38-5396-42F9-5F9A-BBE8D3588080}"/>
              </a:ext>
            </a:extLst>
          </p:cNvPr>
          <p:cNvSpPr>
            <a:spLocks noGrp="1" noRot="1" noMove="1" noResize="1" noEditPoints="1" noAdjustHandles="1" noChangeArrowheads="1" noChangeShapeType="1"/>
          </p:cNvSpPr>
          <p:nvPr/>
        </p:nvSpPr>
        <p:spPr>
          <a:xfrm>
            <a:off x="-39000" y="6315127"/>
            <a:ext cx="9984000" cy="537580"/>
          </a:xfrm>
          <a:prstGeom prst="rect">
            <a:avLst/>
          </a:prstGeom>
          <a:solidFill>
            <a:srgbClr val="7E39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a:solidFill>
                <a:prstClr val="white"/>
              </a:solidFill>
              <a:latin typeface="Calibri" panose="020F0502020204030204"/>
            </a:endParaRPr>
          </a:p>
        </p:txBody>
      </p:sp>
      <p:pic>
        <p:nvPicPr>
          <p:cNvPr id="1024" name="Picture 1023">
            <a:extLst>
              <a:ext uri="{FF2B5EF4-FFF2-40B4-BE49-F238E27FC236}">
                <a16:creationId xmlns:a16="http://schemas.microsoft.com/office/drawing/2014/main" id="{0659853F-CCF3-2F2C-2295-E6FDA780DCA3}"/>
              </a:ext>
            </a:extLst>
          </p:cNvPr>
          <p:cNvPicPr>
            <a:picLocks noGrp="1" noRot="1" noMove="1" noResize="1" noEditPoints="1" noAdjustHandles="1" noChangeArrowheads="1" noChangeShapeType="1" noCrop="1"/>
          </p:cNvPicPr>
          <p:nvPr/>
        </p:nvPicPr>
        <p:blipFill rotWithShape="1">
          <a:blip r:embed="rId2"/>
          <a:srcRect l="3729" t="75852" r="69817" b="4889"/>
          <a:stretch/>
        </p:blipFill>
        <p:spPr>
          <a:xfrm>
            <a:off x="75521" y="6351957"/>
            <a:ext cx="909999" cy="463920"/>
          </a:xfrm>
          <a:prstGeom prst="rect">
            <a:avLst/>
          </a:prstGeom>
        </p:spPr>
      </p:pic>
      <p:sp>
        <p:nvSpPr>
          <p:cNvPr id="1026" name="TextBox 1025">
            <a:extLst>
              <a:ext uri="{FF2B5EF4-FFF2-40B4-BE49-F238E27FC236}">
                <a16:creationId xmlns:a16="http://schemas.microsoft.com/office/drawing/2014/main" id="{3264CE8D-F6E3-F049-4FC7-56FD939E9669}"/>
              </a:ext>
            </a:extLst>
          </p:cNvPr>
          <p:cNvSpPr txBox="1">
            <a:spLocks noGrp="1" noRot="1" noMove="1" noResize="1" noEditPoints="1" noAdjustHandles="1" noChangeArrowheads="1" noChangeShapeType="1"/>
          </p:cNvSpPr>
          <p:nvPr/>
        </p:nvSpPr>
        <p:spPr>
          <a:xfrm>
            <a:off x="1530082" y="6383862"/>
            <a:ext cx="8057546" cy="400110"/>
          </a:xfrm>
          <a:prstGeom prst="rect">
            <a:avLst/>
          </a:prstGeom>
          <a:noFill/>
        </p:spPr>
        <p:txBody>
          <a:bodyPr wrap="square">
            <a:spAutoFit/>
          </a:bodyPr>
          <a:lstStyle/>
          <a:p>
            <a:pPr algn="ctr" defTabSz="660380"/>
            <a:r>
              <a:rPr lang="en-GB" sz="2000" b="1" kern="100" dirty="0">
                <a:solidFill>
                  <a:prstClr val="white"/>
                </a:solidFill>
                <a:latin typeface="Avenir Next LT Pro" panose="020B0504020202020204" pitchFamily="34" charset="0"/>
                <a:ea typeface="Calibri" panose="020F0502020204030204" pitchFamily="34" charset="0"/>
                <a:cs typeface="Times New Roman" panose="02020603050405020304" pitchFamily="18" charset="0"/>
              </a:rPr>
              <a:t>Birmingham’s Ordinarily Available Guidance (OAG)</a:t>
            </a:r>
            <a:endParaRPr lang="en-GB" sz="2000" dirty="0">
              <a:solidFill>
                <a:prstClr val="white"/>
              </a:solidFill>
              <a:latin typeface="Calibri" panose="020F0502020204030204"/>
            </a:endParaRPr>
          </a:p>
        </p:txBody>
      </p:sp>
      <p:grpSp>
        <p:nvGrpSpPr>
          <p:cNvPr id="28" name="Group 27">
            <a:extLst>
              <a:ext uri="{FF2B5EF4-FFF2-40B4-BE49-F238E27FC236}">
                <a16:creationId xmlns:a16="http://schemas.microsoft.com/office/drawing/2014/main" id="{6DF8EC7C-3D10-F642-2DA6-7500200773FA}"/>
              </a:ext>
            </a:extLst>
          </p:cNvPr>
          <p:cNvGrpSpPr>
            <a:grpSpLocks noGrp="1" noUngrp="1" noRot="1" noMove="1" noResize="1"/>
          </p:cNvGrpSpPr>
          <p:nvPr/>
        </p:nvGrpSpPr>
        <p:grpSpPr>
          <a:xfrm>
            <a:off x="107629" y="82337"/>
            <a:ext cx="9686766" cy="6089863"/>
            <a:chOff x="156209" y="82336"/>
            <a:chExt cx="9443599" cy="1635008"/>
          </a:xfrm>
        </p:grpSpPr>
        <p:sp>
          <p:nvSpPr>
            <p:cNvPr id="6" name="Rectangle: Rounded Corners 5">
              <a:extLst>
                <a:ext uri="{FF2B5EF4-FFF2-40B4-BE49-F238E27FC236}">
                  <a16:creationId xmlns:a16="http://schemas.microsoft.com/office/drawing/2014/main" id="{D534BFEC-C825-DD6A-6202-920BCB77E074}"/>
                </a:ext>
              </a:extLst>
            </p:cNvPr>
            <p:cNvSpPr>
              <a:spLocks noGrp="1" noRot="1" noMove="1" noResize="1" noEditPoints="1" noAdjustHandles="1" noChangeArrowheads="1" noChangeShapeType="1"/>
            </p:cNvSpPr>
            <p:nvPr/>
          </p:nvSpPr>
          <p:spPr>
            <a:xfrm>
              <a:off x="156209" y="82336"/>
              <a:ext cx="9443599" cy="1000930"/>
            </a:xfrm>
            <a:prstGeom prst="roundRect">
              <a:avLst>
                <a:gd name="adj" fmla="val 9829"/>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400" dirty="0">
                <a:solidFill>
                  <a:srgbClr val="7030A0"/>
                </a:solidFill>
                <a:latin typeface="Calibri" panose="020F0502020204030204"/>
              </a:endParaRPr>
            </a:p>
          </p:txBody>
        </p:sp>
        <p:sp>
          <p:nvSpPr>
            <p:cNvPr id="7" name="Rectangle: Rounded Corners 6">
              <a:extLst>
                <a:ext uri="{FF2B5EF4-FFF2-40B4-BE49-F238E27FC236}">
                  <a16:creationId xmlns:a16="http://schemas.microsoft.com/office/drawing/2014/main" id="{C9EC7262-A5FD-6272-568D-96CEA4031119}"/>
                </a:ext>
              </a:extLst>
            </p:cNvPr>
            <p:cNvSpPr>
              <a:spLocks noGrp="1" noRot="1" noMove="1" noResize="1" noEditPoints="1" noAdjustHandles="1" noChangeArrowheads="1" noChangeShapeType="1"/>
            </p:cNvSpPr>
            <p:nvPr/>
          </p:nvSpPr>
          <p:spPr>
            <a:xfrm>
              <a:off x="156209" y="287319"/>
              <a:ext cx="9443599" cy="1430025"/>
            </a:xfrm>
            <a:prstGeom prst="roundRect">
              <a:avLst>
                <a:gd name="adj" fmla="val 0"/>
              </a:avLst>
            </a:prstGeom>
            <a:solidFill>
              <a:schemeClr val="accent6">
                <a:lumMod val="20000"/>
                <a:lumOff val="80000"/>
              </a:schemeClr>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60380"/>
              <a:endParaRPr lang="en-GB" sz="2000">
                <a:solidFill>
                  <a:srgbClr val="7030A0"/>
                </a:solidFill>
                <a:latin typeface="Calibri" panose="020F0502020204030204"/>
              </a:endParaRPr>
            </a:p>
          </p:txBody>
        </p:sp>
        <p:sp>
          <p:nvSpPr>
            <p:cNvPr id="9" name="TextBox 8">
              <a:extLst>
                <a:ext uri="{FF2B5EF4-FFF2-40B4-BE49-F238E27FC236}">
                  <a16:creationId xmlns:a16="http://schemas.microsoft.com/office/drawing/2014/main" id="{148083E5-BA10-0AE5-4D4E-0E3C37FC45DF}"/>
                </a:ext>
              </a:extLst>
            </p:cNvPr>
            <p:cNvSpPr txBox="1">
              <a:spLocks noGrp="1" noRot="1" noMove="1" noResize="1" noEditPoints="1" noAdjustHandles="1" noChangeArrowheads="1" noChangeShapeType="1"/>
            </p:cNvSpPr>
            <p:nvPr/>
          </p:nvSpPr>
          <p:spPr>
            <a:xfrm>
              <a:off x="156209" y="132002"/>
              <a:ext cx="9433152" cy="107422"/>
            </a:xfrm>
            <a:prstGeom prst="rect">
              <a:avLst/>
            </a:prstGeom>
            <a:noFill/>
          </p:spPr>
          <p:txBody>
            <a:bodyPr wrap="square">
              <a:spAutoFit/>
            </a:bodyPr>
            <a:lstStyle/>
            <a:p>
              <a:pPr algn="ctr" defTabSz="660380"/>
              <a:r>
                <a:rPr lang="en-GB" sz="2000" b="1" kern="100" dirty="0">
                  <a:solidFill>
                    <a:prstClr val="black">
                      <a:lumMod val="85000"/>
                      <a:lumOff val="15000"/>
                    </a:prstClr>
                  </a:solidFill>
                  <a:latin typeface="Avenir Next LT Pro" panose="020B0504020202020204" pitchFamily="34" charset="0"/>
                  <a:ea typeface="Calibri" panose="020F0502020204030204" pitchFamily="34" charset="0"/>
                  <a:cs typeface="Times New Roman" panose="02020603050405020304" pitchFamily="18" charset="0"/>
                </a:rPr>
                <a:t>Using The OAG In Your School – Information for parents</a:t>
              </a:r>
              <a:endParaRPr lang="en-GB" sz="2000" dirty="0">
                <a:solidFill>
                  <a:prstClr val="black">
                    <a:lumMod val="85000"/>
                    <a:lumOff val="15000"/>
                  </a:prstClr>
                </a:solidFill>
              </a:endParaRPr>
            </a:p>
          </p:txBody>
        </p:sp>
        <p:sp>
          <p:nvSpPr>
            <p:cNvPr id="27" name="Rectangle 26">
              <a:extLst>
                <a:ext uri="{FF2B5EF4-FFF2-40B4-BE49-F238E27FC236}">
                  <a16:creationId xmlns:a16="http://schemas.microsoft.com/office/drawing/2014/main" id="{305682BA-D3F3-A67A-20BA-0C94B7C73A58}"/>
                </a:ext>
              </a:extLst>
            </p:cNvPr>
            <p:cNvSpPr>
              <a:spLocks noGrp="1" noRot="1" noMove="1" noResize="1" noEditPoints="1" noAdjustHandles="1" noChangeArrowheads="1" noChangeShapeType="1"/>
            </p:cNvSpPr>
            <p:nvPr/>
          </p:nvSpPr>
          <p:spPr>
            <a:xfrm>
              <a:off x="241126" y="661728"/>
              <a:ext cx="9348236" cy="8364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lnSpc>
                  <a:spcPct val="200000"/>
                </a:lnSpc>
              </a:pPr>
              <a:r>
                <a:rPr lang="en-GB" sz="2800" dirty="0">
                  <a:solidFill>
                    <a:prstClr val="black"/>
                  </a:solidFill>
                  <a:latin typeface="Avenir Next LT Pro" panose="020B0504020202020204" pitchFamily="34" charset="0"/>
                </a:rPr>
                <a:t>Slides to share with parent carers and families:</a:t>
              </a:r>
            </a:p>
          </p:txBody>
        </p:sp>
      </p:grpSp>
    </p:spTree>
    <p:extLst>
      <p:ext uri="{BB962C8B-B14F-4D97-AF65-F5344CB8AC3E}">
        <p14:creationId xmlns:p14="http://schemas.microsoft.com/office/powerpoint/2010/main" val="1981003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39F9B-0933-E170-F80F-B04E64E01B77}"/>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57D9FA78-3DE9-DDB3-2B64-8D044CFA5762}"/>
              </a:ext>
            </a:extLst>
          </p:cNvPr>
          <p:cNvSpPr/>
          <p:nvPr/>
        </p:nvSpPr>
        <p:spPr>
          <a:xfrm>
            <a:off x="-39000" y="6315127"/>
            <a:ext cx="9984000" cy="537580"/>
          </a:xfrm>
          <a:prstGeom prst="rect">
            <a:avLst/>
          </a:prstGeom>
          <a:solidFill>
            <a:srgbClr val="7E39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a:solidFill>
                <a:prstClr val="white"/>
              </a:solidFill>
              <a:latin typeface="Calibri" panose="020F0502020204030204"/>
            </a:endParaRPr>
          </a:p>
        </p:txBody>
      </p:sp>
      <p:pic>
        <p:nvPicPr>
          <p:cNvPr id="1024" name="Picture 1023">
            <a:extLst>
              <a:ext uri="{FF2B5EF4-FFF2-40B4-BE49-F238E27FC236}">
                <a16:creationId xmlns:a16="http://schemas.microsoft.com/office/drawing/2014/main" id="{DD92C9F9-A56E-B7B4-FF14-FB05CB6A81DD}"/>
              </a:ext>
            </a:extLst>
          </p:cNvPr>
          <p:cNvPicPr/>
          <p:nvPr/>
        </p:nvPicPr>
        <p:blipFill rotWithShape="1">
          <a:blip r:embed="rId3"/>
          <a:srcRect l="3729" t="75852" r="69817" b="4889"/>
          <a:stretch/>
        </p:blipFill>
        <p:spPr>
          <a:xfrm>
            <a:off x="75521" y="6351957"/>
            <a:ext cx="909999" cy="463920"/>
          </a:xfrm>
          <a:prstGeom prst="rect">
            <a:avLst/>
          </a:prstGeom>
        </p:spPr>
      </p:pic>
      <p:sp>
        <p:nvSpPr>
          <p:cNvPr id="1026" name="TextBox 1025">
            <a:extLst>
              <a:ext uri="{FF2B5EF4-FFF2-40B4-BE49-F238E27FC236}">
                <a16:creationId xmlns:a16="http://schemas.microsoft.com/office/drawing/2014/main" id="{32B6DAC7-A0E3-083B-D682-20CFF74BBC77}"/>
              </a:ext>
            </a:extLst>
          </p:cNvPr>
          <p:cNvSpPr txBox="1"/>
          <p:nvPr/>
        </p:nvSpPr>
        <p:spPr>
          <a:xfrm>
            <a:off x="1530082" y="6383862"/>
            <a:ext cx="8057546" cy="400110"/>
          </a:xfrm>
          <a:prstGeom prst="rect">
            <a:avLst/>
          </a:prstGeom>
          <a:noFill/>
        </p:spPr>
        <p:txBody>
          <a:bodyPr wrap="square">
            <a:spAutoFit/>
          </a:bodyPr>
          <a:lstStyle/>
          <a:p>
            <a:pPr algn="ctr" defTabSz="660380"/>
            <a:r>
              <a:rPr lang="en-GB" sz="2000" b="1" kern="100" dirty="0">
                <a:solidFill>
                  <a:prstClr val="white"/>
                </a:solidFill>
                <a:latin typeface="Avenir Next LT Pro" panose="020B0504020202020204" pitchFamily="34" charset="0"/>
                <a:ea typeface="Calibri" panose="020F0502020204030204" pitchFamily="34" charset="0"/>
                <a:cs typeface="Times New Roman" panose="02020603050405020304" pitchFamily="18" charset="0"/>
              </a:rPr>
              <a:t>Birmingham’s Ordinarily Available Guidance (OAG)</a:t>
            </a:r>
            <a:endParaRPr lang="en-GB" sz="2000" dirty="0">
              <a:solidFill>
                <a:prstClr val="white"/>
              </a:solidFill>
              <a:latin typeface="Calibri" panose="020F0502020204030204"/>
            </a:endParaRPr>
          </a:p>
        </p:txBody>
      </p:sp>
      <p:grpSp>
        <p:nvGrpSpPr>
          <p:cNvPr id="29" name="Group 28">
            <a:extLst>
              <a:ext uri="{FF2B5EF4-FFF2-40B4-BE49-F238E27FC236}">
                <a16:creationId xmlns:a16="http://schemas.microsoft.com/office/drawing/2014/main" id="{BCC7E040-C9A2-BC48-0141-24C6FB5F3FC5}"/>
              </a:ext>
            </a:extLst>
          </p:cNvPr>
          <p:cNvGrpSpPr/>
          <p:nvPr/>
        </p:nvGrpSpPr>
        <p:grpSpPr>
          <a:xfrm>
            <a:off x="183000" y="82336"/>
            <a:ext cx="9540000" cy="6138673"/>
            <a:chOff x="129418" y="82336"/>
            <a:chExt cx="9540000" cy="6138673"/>
          </a:xfrm>
        </p:grpSpPr>
        <p:grpSp>
          <p:nvGrpSpPr>
            <p:cNvPr id="28" name="Group 27">
              <a:extLst>
                <a:ext uri="{FF2B5EF4-FFF2-40B4-BE49-F238E27FC236}">
                  <a16:creationId xmlns:a16="http://schemas.microsoft.com/office/drawing/2014/main" id="{F5755BD8-9CB5-CBA0-64FA-D981E66DCFC5}"/>
                </a:ext>
              </a:extLst>
            </p:cNvPr>
            <p:cNvGrpSpPr/>
            <p:nvPr/>
          </p:nvGrpSpPr>
          <p:grpSpPr>
            <a:xfrm>
              <a:off x="129418" y="82336"/>
              <a:ext cx="9540000" cy="1382760"/>
              <a:chOff x="156209" y="82336"/>
              <a:chExt cx="9540000" cy="1382760"/>
            </a:xfrm>
          </p:grpSpPr>
          <p:sp>
            <p:nvSpPr>
              <p:cNvPr id="6" name="Rectangle: Rounded Corners 5">
                <a:extLst>
                  <a:ext uri="{FF2B5EF4-FFF2-40B4-BE49-F238E27FC236}">
                    <a16:creationId xmlns:a16="http://schemas.microsoft.com/office/drawing/2014/main" id="{26473562-FBDA-1170-7BB3-DADDA0AC58AD}"/>
                  </a:ext>
                </a:extLst>
              </p:cNvPr>
              <p:cNvSpPr>
                <a:spLocks/>
              </p:cNvSpPr>
              <p:nvPr/>
            </p:nvSpPr>
            <p:spPr>
              <a:xfrm>
                <a:off x="156209" y="82336"/>
                <a:ext cx="9540000" cy="1382760"/>
              </a:xfrm>
              <a:prstGeom prst="roundRect">
                <a:avLst>
                  <a:gd name="adj" fmla="val 9829"/>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400">
                  <a:solidFill>
                    <a:srgbClr val="7030A0"/>
                  </a:solidFill>
                  <a:latin typeface="Calibri" panose="020F0502020204030204"/>
                </a:endParaRPr>
              </a:p>
            </p:txBody>
          </p:sp>
          <p:sp>
            <p:nvSpPr>
              <p:cNvPr id="7" name="Rectangle: Rounded Corners 6">
                <a:extLst>
                  <a:ext uri="{FF2B5EF4-FFF2-40B4-BE49-F238E27FC236}">
                    <a16:creationId xmlns:a16="http://schemas.microsoft.com/office/drawing/2014/main" id="{9022C095-45C1-9054-F55E-18271EB80B0D}"/>
                  </a:ext>
                </a:extLst>
              </p:cNvPr>
              <p:cNvSpPr>
                <a:spLocks/>
              </p:cNvSpPr>
              <p:nvPr/>
            </p:nvSpPr>
            <p:spPr>
              <a:xfrm>
                <a:off x="156209" y="591144"/>
                <a:ext cx="9540000" cy="873952"/>
              </a:xfrm>
              <a:prstGeom prst="roundRect">
                <a:avLst>
                  <a:gd name="adj" fmla="val 0"/>
                </a:avLst>
              </a:prstGeom>
              <a:solidFill>
                <a:schemeClr val="accent6">
                  <a:lumMod val="20000"/>
                  <a:lumOff val="80000"/>
                </a:schemeClr>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60380"/>
                <a:endParaRPr lang="en-GB" sz="2000">
                  <a:solidFill>
                    <a:srgbClr val="7030A0"/>
                  </a:solidFill>
                  <a:latin typeface="Calibri" panose="020F0502020204030204"/>
                </a:endParaRPr>
              </a:p>
            </p:txBody>
          </p:sp>
          <p:sp>
            <p:nvSpPr>
              <p:cNvPr id="9" name="TextBox 8">
                <a:extLst>
                  <a:ext uri="{FF2B5EF4-FFF2-40B4-BE49-F238E27FC236}">
                    <a16:creationId xmlns:a16="http://schemas.microsoft.com/office/drawing/2014/main" id="{C4C71591-C185-EF11-7DC7-ACAAD88A54F8}"/>
                  </a:ext>
                </a:extLst>
              </p:cNvPr>
              <p:cNvSpPr txBox="1">
                <a:spLocks/>
              </p:cNvSpPr>
              <p:nvPr/>
            </p:nvSpPr>
            <p:spPr>
              <a:xfrm>
                <a:off x="156209" y="144868"/>
                <a:ext cx="9529551" cy="446276"/>
              </a:xfrm>
              <a:prstGeom prst="rect">
                <a:avLst/>
              </a:prstGeom>
              <a:noFill/>
            </p:spPr>
            <p:txBody>
              <a:bodyPr wrap="square">
                <a:spAutoFit/>
              </a:bodyPr>
              <a:lstStyle/>
              <a:p>
                <a:pPr algn="ctr" defTabSz="660380"/>
                <a:r>
                  <a:rPr lang="en-GB" sz="2300" b="1" kern="100" dirty="0">
                    <a:solidFill>
                      <a:prstClr val="black">
                        <a:lumMod val="85000"/>
                        <a:lumOff val="15000"/>
                      </a:prstClr>
                    </a:solidFill>
                    <a:latin typeface="Avenir Next LT Pro" panose="020B0504020202020204" pitchFamily="34" charset="0"/>
                    <a:ea typeface="Calibri" panose="020F0502020204030204" pitchFamily="34" charset="0"/>
                    <a:cs typeface="Times New Roman" panose="02020603050405020304" pitchFamily="18" charset="0"/>
                  </a:rPr>
                  <a:t>Using the Parent Carer Guides in School</a:t>
                </a:r>
                <a:endParaRPr lang="en-GB" sz="2300" dirty="0">
                  <a:solidFill>
                    <a:prstClr val="black">
                      <a:lumMod val="85000"/>
                      <a:lumOff val="15000"/>
                    </a:prstClr>
                  </a:solidFill>
                </a:endParaRPr>
              </a:p>
            </p:txBody>
          </p:sp>
          <p:sp>
            <p:nvSpPr>
              <p:cNvPr id="27" name="Rectangle 26">
                <a:extLst>
                  <a:ext uri="{FF2B5EF4-FFF2-40B4-BE49-F238E27FC236}">
                    <a16:creationId xmlns:a16="http://schemas.microsoft.com/office/drawing/2014/main" id="{68048E00-DE21-D6F0-BF35-B8B1917C3E29}"/>
                  </a:ext>
                </a:extLst>
              </p:cNvPr>
              <p:cNvSpPr>
                <a:spLocks/>
              </p:cNvSpPr>
              <p:nvPr/>
            </p:nvSpPr>
            <p:spPr>
              <a:xfrm>
                <a:off x="156209" y="570422"/>
                <a:ext cx="9540000" cy="8283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60380">
                  <a:lnSpc>
                    <a:spcPct val="150000"/>
                  </a:lnSpc>
                </a:pPr>
                <a:r>
                  <a:rPr lang="en-GB" sz="2000" dirty="0">
                    <a:solidFill>
                      <a:prstClr val="black"/>
                    </a:solidFill>
                    <a:latin typeface="Avenir Next LT Pro" panose="020B0504020202020204" pitchFamily="34" charset="0"/>
                  </a:rPr>
                  <a:t>The </a:t>
                </a:r>
                <a:r>
                  <a:rPr lang="en-GB" sz="2000" b="1" dirty="0">
                    <a:solidFill>
                      <a:prstClr val="black"/>
                    </a:solidFill>
                    <a:latin typeface="Avenir Next LT Pro" panose="020B0504020202020204" pitchFamily="34" charset="0"/>
                  </a:rPr>
                  <a:t>Parent Carer Guides</a:t>
                </a:r>
                <a:r>
                  <a:rPr lang="en-GB" sz="2000" dirty="0">
                    <a:solidFill>
                      <a:prstClr val="black"/>
                    </a:solidFill>
                    <a:latin typeface="Avenir Next LT Pro" panose="020B0504020202020204" pitchFamily="34" charset="0"/>
                  </a:rPr>
                  <a:t> help schools have clear and confident conversations with families about Birmingham’s Ordinarily Available Guidance (OAG).</a:t>
                </a:r>
              </a:p>
            </p:txBody>
          </p:sp>
        </p:grpSp>
        <p:grpSp>
          <p:nvGrpSpPr>
            <p:cNvPr id="22" name="Group 21">
              <a:extLst>
                <a:ext uri="{FF2B5EF4-FFF2-40B4-BE49-F238E27FC236}">
                  <a16:creationId xmlns:a16="http://schemas.microsoft.com/office/drawing/2014/main" id="{F0D19E28-FE28-BBB3-3B3D-AE9217ACEB12}"/>
                </a:ext>
              </a:extLst>
            </p:cNvPr>
            <p:cNvGrpSpPr/>
            <p:nvPr/>
          </p:nvGrpSpPr>
          <p:grpSpPr>
            <a:xfrm>
              <a:off x="129418" y="1664473"/>
              <a:ext cx="9540000" cy="2838612"/>
              <a:chOff x="119258" y="1687169"/>
              <a:chExt cx="9619102" cy="3108351"/>
            </a:xfrm>
          </p:grpSpPr>
          <p:sp>
            <p:nvSpPr>
              <p:cNvPr id="16" name="Rectangle: Rounded Corners 15">
                <a:extLst>
                  <a:ext uri="{FF2B5EF4-FFF2-40B4-BE49-F238E27FC236}">
                    <a16:creationId xmlns:a16="http://schemas.microsoft.com/office/drawing/2014/main" id="{E1A62386-29E9-6498-671A-2AB0221C5D46}"/>
                  </a:ext>
                </a:extLst>
              </p:cNvPr>
              <p:cNvSpPr>
                <a:spLocks/>
              </p:cNvSpPr>
              <p:nvPr/>
            </p:nvSpPr>
            <p:spPr>
              <a:xfrm>
                <a:off x="119258" y="1687169"/>
                <a:ext cx="9615705" cy="828384"/>
              </a:xfrm>
              <a:prstGeom prst="roundRect">
                <a:avLst>
                  <a:gd name="adj" fmla="val 9829"/>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dirty="0">
                  <a:solidFill>
                    <a:srgbClr val="7030A0"/>
                  </a:solidFill>
                  <a:latin typeface="Calibri" panose="020F0502020204030204"/>
                </a:endParaRPr>
              </a:p>
            </p:txBody>
          </p:sp>
          <p:sp>
            <p:nvSpPr>
              <p:cNvPr id="17" name="Rectangle: Rounded Corners 16">
                <a:extLst>
                  <a:ext uri="{FF2B5EF4-FFF2-40B4-BE49-F238E27FC236}">
                    <a16:creationId xmlns:a16="http://schemas.microsoft.com/office/drawing/2014/main" id="{B5138898-EDF5-F70B-3D83-C70F988A443B}"/>
                  </a:ext>
                </a:extLst>
              </p:cNvPr>
              <p:cNvSpPr>
                <a:spLocks/>
              </p:cNvSpPr>
              <p:nvPr/>
            </p:nvSpPr>
            <p:spPr>
              <a:xfrm>
                <a:off x="122655" y="2153455"/>
                <a:ext cx="9615705" cy="2642065"/>
              </a:xfrm>
              <a:prstGeom prst="roundRect">
                <a:avLst>
                  <a:gd name="adj" fmla="val 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a:solidFill>
                    <a:srgbClr val="7030A0"/>
                  </a:solidFill>
                  <a:latin typeface="Calibri" panose="020F0502020204030204"/>
                </a:endParaRPr>
              </a:p>
            </p:txBody>
          </p:sp>
          <p:sp>
            <p:nvSpPr>
              <p:cNvPr id="18" name="TextBox 17">
                <a:extLst>
                  <a:ext uri="{FF2B5EF4-FFF2-40B4-BE49-F238E27FC236}">
                    <a16:creationId xmlns:a16="http://schemas.microsoft.com/office/drawing/2014/main" id="{42755690-10E1-2BA4-446F-8888FD091717}"/>
                  </a:ext>
                </a:extLst>
              </p:cNvPr>
              <p:cNvSpPr txBox="1">
                <a:spLocks/>
              </p:cNvSpPr>
              <p:nvPr/>
            </p:nvSpPr>
            <p:spPr>
              <a:xfrm>
                <a:off x="181253" y="1713015"/>
                <a:ext cx="9051664" cy="400110"/>
              </a:xfrm>
              <a:prstGeom prst="rect">
                <a:avLst/>
              </a:prstGeom>
              <a:noFill/>
            </p:spPr>
            <p:txBody>
              <a:bodyPr wrap="square">
                <a:spAutoFit/>
              </a:bodyPr>
              <a:lstStyle/>
              <a:p>
                <a:pPr defTabSz="660380"/>
                <a:r>
                  <a:rPr lang="en-GB" sz="2000" b="1" kern="100" dirty="0">
                    <a:solidFill>
                      <a:prstClr val="black">
                        <a:lumMod val="85000"/>
                        <a:lumOff val="15000"/>
                      </a:prstClr>
                    </a:solidFill>
                    <a:latin typeface="Avenir Next LT Pro" panose="020B0504020202020204" pitchFamily="34" charset="0"/>
                    <a:ea typeface="Calibri" panose="020F0502020204030204" pitchFamily="34" charset="0"/>
                    <a:cs typeface="Times New Roman" panose="02020603050405020304" pitchFamily="18" charset="0"/>
                  </a:rPr>
                  <a:t>Schools can use the guides to:</a:t>
                </a:r>
                <a:endParaRPr lang="en-GB" sz="2000" dirty="0">
                  <a:solidFill>
                    <a:prstClr val="black"/>
                  </a:solidFill>
                  <a:latin typeface="Calibri" panose="020F0502020204030204"/>
                </a:endParaRPr>
              </a:p>
            </p:txBody>
          </p:sp>
          <p:sp>
            <p:nvSpPr>
              <p:cNvPr id="2" name="Rectangle 1">
                <a:extLst>
                  <a:ext uri="{FF2B5EF4-FFF2-40B4-BE49-F238E27FC236}">
                    <a16:creationId xmlns:a16="http://schemas.microsoft.com/office/drawing/2014/main" id="{DF6F3981-B425-9B50-423A-A92B1260A95A}"/>
                  </a:ext>
                </a:extLst>
              </p:cNvPr>
              <p:cNvSpPr>
                <a:spLocks/>
              </p:cNvSpPr>
              <p:nvPr/>
            </p:nvSpPr>
            <p:spPr>
              <a:xfrm>
                <a:off x="119258" y="2261312"/>
                <a:ext cx="9560249" cy="23436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defTabSz="660380">
                  <a:lnSpc>
                    <a:spcPct val="150000"/>
                  </a:lnSpc>
                  <a:buFont typeface="Arial" panose="020B0604020202020204" pitchFamily="34" charset="0"/>
                  <a:buChar char="•"/>
                </a:pPr>
                <a:r>
                  <a:rPr lang="en-GB" sz="1600" dirty="0">
                    <a:solidFill>
                      <a:prstClr val="black"/>
                    </a:solidFill>
                    <a:latin typeface="Avenir Next LT Pro" panose="020B0504020202020204" pitchFamily="34" charset="0"/>
                  </a:rPr>
                  <a:t>Support conversations about what inclusive practice looks like in your school</a:t>
                </a:r>
              </a:p>
              <a:p>
                <a:pPr marL="342900" indent="-342900" defTabSz="660380">
                  <a:lnSpc>
                    <a:spcPct val="150000"/>
                  </a:lnSpc>
                  <a:buFont typeface="Arial" panose="020B0604020202020204" pitchFamily="34" charset="0"/>
                  <a:buChar char="•"/>
                </a:pPr>
                <a:r>
                  <a:rPr lang="en-GB" sz="1600" dirty="0">
                    <a:solidFill>
                      <a:prstClr val="black"/>
                    </a:solidFill>
                    <a:latin typeface="Avenir Next LT Pro" panose="020B0504020202020204" pitchFamily="34" charset="0"/>
                  </a:rPr>
                  <a:t>Explain what you are doing to support a child</a:t>
                </a:r>
              </a:p>
              <a:p>
                <a:pPr marL="342900" indent="-342900" defTabSz="660380">
                  <a:lnSpc>
                    <a:spcPct val="150000"/>
                  </a:lnSpc>
                  <a:buFont typeface="Arial" panose="020B0604020202020204" pitchFamily="34" charset="0"/>
                  <a:buChar char="•"/>
                </a:pPr>
                <a:r>
                  <a:rPr lang="en-GB" sz="1600" dirty="0">
                    <a:solidFill>
                      <a:prstClr val="black"/>
                    </a:solidFill>
                    <a:latin typeface="Avenir Next LT Pro" panose="020B0504020202020204" pitchFamily="34" charset="0"/>
                  </a:rPr>
                  <a:t>Explain what families can expect and how they can be involved</a:t>
                </a:r>
              </a:p>
              <a:p>
                <a:pPr marL="342900" indent="-342900" defTabSz="660380">
                  <a:lnSpc>
                    <a:spcPct val="150000"/>
                  </a:lnSpc>
                  <a:buFont typeface="Arial" panose="020B0604020202020204" pitchFamily="34" charset="0"/>
                  <a:buChar char="•"/>
                </a:pPr>
                <a:r>
                  <a:rPr lang="en-GB" sz="1600" dirty="0">
                    <a:solidFill>
                      <a:prstClr val="black"/>
                    </a:solidFill>
                    <a:latin typeface="Avenir Next LT Pro" panose="020B0504020202020204" pitchFamily="34" charset="0"/>
                  </a:rPr>
                  <a:t>Keep messages consistent across staff</a:t>
                </a:r>
              </a:p>
              <a:p>
                <a:pPr marL="342900" indent="-342900" defTabSz="660380">
                  <a:lnSpc>
                    <a:spcPct val="150000"/>
                  </a:lnSpc>
                  <a:buFont typeface="Arial" panose="020B0604020202020204" pitchFamily="34" charset="0"/>
                  <a:buChar char="•"/>
                </a:pPr>
                <a:r>
                  <a:rPr lang="en-GB" sz="1600" dirty="0">
                    <a:solidFill>
                      <a:prstClr val="black"/>
                    </a:solidFill>
                    <a:latin typeface="Avenir Next LT Pro" panose="020B0504020202020204" pitchFamily="34" charset="0"/>
                  </a:rPr>
                  <a:t>Build strong partnerships with parents</a:t>
                </a:r>
              </a:p>
              <a:p>
                <a:pPr marL="342900" indent="-342900" defTabSz="660380">
                  <a:lnSpc>
                    <a:spcPct val="150000"/>
                  </a:lnSpc>
                  <a:buFont typeface="Arial" panose="020B0604020202020204" pitchFamily="34" charset="0"/>
                  <a:buChar char="•"/>
                </a:pPr>
                <a:endParaRPr lang="en-GB" sz="500" dirty="0">
                  <a:solidFill>
                    <a:prstClr val="black"/>
                  </a:solidFill>
                  <a:latin typeface="Avenir Next LT Pro" panose="020B0504020202020204" pitchFamily="34" charset="0"/>
                </a:endParaRPr>
              </a:p>
              <a:p>
                <a:pPr defTabSz="660380">
                  <a:lnSpc>
                    <a:spcPct val="150000"/>
                  </a:lnSpc>
                </a:pPr>
                <a:r>
                  <a:rPr lang="en-GB" sz="1700" dirty="0">
                    <a:solidFill>
                      <a:prstClr val="black"/>
                    </a:solidFill>
                    <a:latin typeface="Avenir Next LT Pro" panose="020B0504020202020204" pitchFamily="34" charset="0"/>
                  </a:rPr>
                  <a:t>They are a simple tool to help explain your approach and make support clearer for families.</a:t>
                </a:r>
              </a:p>
            </p:txBody>
          </p:sp>
        </p:grpSp>
        <p:grpSp>
          <p:nvGrpSpPr>
            <p:cNvPr id="14" name="Group 13">
              <a:extLst>
                <a:ext uri="{FF2B5EF4-FFF2-40B4-BE49-F238E27FC236}">
                  <a16:creationId xmlns:a16="http://schemas.microsoft.com/office/drawing/2014/main" id="{06910B73-9578-D15D-4632-F2E384A4E2AA}"/>
                </a:ext>
              </a:extLst>
            </p:cNvPr>
            <p:cNvGrpSpPr/>
            <p:nvPr/>
          </p:nvGrpSpPr>
          <p:grpSpPr>
            <a:xfrm>
              <a:off x="129418" y="4673870"/>
              <a:ext cx="9540000" cy="1547139"/>
              <a:chOff x="109098" y="4501150"/>
              <a:chExt cx="9619102" cy="1547139"/>
            </a:xfrm>
          </p:grpSpPr>
          <p:sp>
            <p:nvSpPr>
              <p:cNvPr id="4" name="Rectangle: Rounded Corners 3">
                <a:extLst>
                  <a:ext uri="{FF2B5EF4-FFF2-40B4-BE49-F238E27FC236}">
                    <a16:creationId xmlns:a16="http://schemas.microsoft.com/office/drawing/2014/main" id="{A878EA19-F171-6105-171E-6BA3A0047919}"/>
                  </a:ext>
                </a:extLst>
              </p:cNvPr>
              <p:cNvSpPr>
                <a:spLocks/>
              </p:cNvSpPr>
              <p:nvPr/>
            </p:nvSpPr>
            <p:spPr>
              <a:xfrm>
                <a:off x="109098" y="4501150"/>
                <a:ext cx="9615705" cy="828384"/>
              </a:xfrm>
              <a:prstGeom prst="roundRect">
                <a:avLst>
                  <a:gd name="adj" fmla="val 9829"/>
                </a:avLst>
              </a:prstGeom>
              <a:solidFill>
                <a:srgbClr val="8FAA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dirty="0">
                  <a:solidFill>
                    <a:srgbClr val="7030A0"/>
                  </a:solidFill>
                  <a:latin typeface="Calibri" panose="020F0502020204030204"/>
                </a:endParaRPr>
              </a:p>
            </p:txBody>
          </p:sp>
          <p:sp>
            <p:nvSpPr>
              <p:cNvPr id="8" name="Rectangle: Rounded Corners 7">
                <a:extLst>
                  <a:ext uri="{FF2B5EF4-FFF2-40B4-BE49-F238E27FC236}">
                    <a16:creationId xmlns:a16="http://schemas.microsoft.com/office/drawing/2014/main" id="{CDC332E4-15C4-25E0-A492-CE2661E12A35}"/>
                  </a:ext>
                </a:extLst>
              </p:cNvPr>
              <p:cNvSpPr>
                <a:spLocks/>
              </p:cNvSpPr>
              <p:nvPr/>
            </p:nvSpPr>
            <p:spPr>
              <a:xfrm>
                <a:off x="112495" y="4907645"/>
                <a:ext cx="9615705" cy="1140644"/>
              </a:xfrm>
              <a:prstGeom prst="roundRect">
                <a:avLst>
                  <a:gd name="adj" fmla="val 0"/>
                </a:avLst>
              </a:prstGeom>
              <a:solidFill>
                <a:srgbClr val="DAE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60380"/>
                <a:endParaRPr lang="en-GB" sz="2600">
                  <a:solidFill>
                    <a:srgbClr val="7030A0"/>
                  </a:solidFill>
                  <a:latin typeface="Calibri" panose="020F0502020204030204"/>
                </a:endParaRPr>
              </a:p>
            </p:txBody>
          </p:sp>
          <p:sp>
            <p:nvSpPr>
              <p:cNvPr id="10" name="TextBox 9">
                <a:extLst>
                  <a:ext uri="{FF2B5EF4-FFF2-40B4-BE49-F238E27FC236}">
                    <a16:creationId xmlns:a16="http://schemas.microsoft.com/office/drawing/2014/main" id="{E7D5C553-E116-D9BA-79F2-18EF39BE2B49}"/>
                  </a:ext>
                </a:extLst>
              </p:cNvPr>
              <p:cNvSpPr txBox="1">
                <a:spLocks/>
              </p:cNvSpPr>
              <p:nvPr/>
            </p:nvSpPr>
            <p:spPr>
              <a:xfrm>
                <a:off x="171093" y="4526996"/>
                <a:ext cx="9051664" cy="400110"/>
              </a:xfrm>
              <a:prstGeom prst="rect">
                <a:avLst/>
              </a:prstGeom>
              <a:noFill/>
            </p:spPr>
            <p:txBody>
              <a:bodyPr wrap="square">
                <a:spAutoFit/>
              </a:bodyPr>
              <a:lstStyle/>
              <a:p>
                <a:pPr defTabSz="660380"/>
                <a:r>
                  <a:rPr lang="en-GB" sz="2000" b="1" kern="100" dirty="0">
                    <a:solidFill>
                      <a:prstClr val="black">
                        <a:lumMod val="85000"/>
                        <a:lumOff val="15000"/>
                      </a:prstClr>
                    </a:solidFill>
                    <a:latin typeface="Avenir Next LT Pro" panose="020B0504020202020204" pitchFamily="34" charset="0"/>
                    <a:ea typeface="Calibri" panose="020F0502020204030204" pitchFamily="34" charset="0"/>
                    <a:cs typeface="Times New Roman" panose="02020603050405020304" pitchFamily="18" charset="0"/>
                  </a:rPr>
                  <a:t>They can be used…</a:t>
                </a:r>
                <a:endParaRPr lang="en-GB" sz="2000" dirty="0">
                  <a:solidFill>
                    <a:prstClr val="black"/>
                  </a:solidFill>
                  <a:latin typeface="Calibri" panose="020F0502020204030204"/>
                </a:endParaRPr>
              </a:p>
            </p:txBody>
          </p:sp>
          <p:sp>
            <p:nvSpPr>
              <p:cNvPr id="11" name="Rectangle 10">
                <a:extLst>
                  <a:ext uri="{FF2B5EF4-FFF2-40B4-BE49-F238E27FC236}">
                    <a16:creationId xmlns:a16="http://schemas.microsoft.com/office/drawing/2014/main" id="{F2F38F9C-83B1-746E-A2E4-127AD7ACB94D}"/>
                  </a:ext>
                </a:extLst>
              </p:cNvPr>
              <p:cNvSpPr>
                <a:spLocks/>
              </p:cNvSpPr>
              <p:nvPr/>
            </p:nvSpPr>
            <p:spPr>
              <a:xfrm>
                <a:off x="241179" y="4931695"/>
                <a:ext cx="3700902" cy="10026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defTabSz="660380">
                  <a:lnSpc>
                    <a:spcPct val="150000"/>
                  </a:lnSpc>
                  <a:buFont typeface="Arial" panose="020B0604020202020204" pitchFamily="34" charset="0"/>
                  <a:buChar char="•"/>
                </a:pPr>
                <a:r>
                  <a:rPr lang="en-GB" sz="1600" dirty="0">
                    <a:solidFill>
                      <a:prstClr val="black"/>
                    </a:solidFill>
                    <a:latin typeface="Avenir Next LT Pro" panose="020B0504020202020204" pitchFamily="34" charset="0"/>
                  </a:rPr>
                  <a:t>When concerns are first raised</a:t>
                </a:r>
              </a:p>
              <a:p>
                <a:pPr marL="342900" indent="-342900" defTabSz="660380">
                  <a:lnSpc>
                    <a:spcPct val="150000"/>
                  </a:lnSpc>
                  <a:buFont typeface="Arial" panose="020B0604020202020204" pitchFamily="34" charset="0"/>
                  <a:buChar char="•"/>
                </a:pPr>
                <a:r>
                  <a:rPr lang="en-GB" sz="1600" dirty="0">
                    <a:solidFill>
                      <a:prstClr val="black"/>
                    </a:solidFill>
                    <a:latin typeface="Avenir Next LT Pro" panose="020B0504020202020204" pitchFamily="34" charset="0"/>
                  </a:rPr>
                  <a:t>In planning and review meetings</a:t>
                </a:r>
              </a:p>
              <a:p>
                <a:pPr marL="342900" indent="-342900" defTabSz="660380">
                  <a:lnSpc>
                    <a:spcPct val="150000"/>
                  </a:lnSpc>
                  <a:buFont typeface="Arial" panose="020B0604020202020204" pitchFamily="34" charset="0"/>
                  <a:buChar char="•"/>
                </a:pPr>
                <a:r>
                  <a:rPr lang="en-GB" sz="1600" dirty="0">
                    <a:solidFill>
                      <a:prstClr val="black"/>
                    </a:solidFill>
                    <a:latin typeface="Avenir Next LT Pro" panose="020B0504020202020204" pitchFamily="34" charset="0"/>
                  </a:rPr>
                  <a:t>During transition conversations</a:t>
                </a:r>
                <a:endParaRPr lang="en-GB" sz="1700" dirty="0">
                  <a:solidFill>
                    <a:prstClr val="black"/>
                  </a:solidFill>
                  <a:latin typeface="Avenir Next LT Pro" panose="020B0504020202020204" pitchFamily="34" charset="0"/>
                </a:endParaRPr>
              </a:p>
            </p:txBody>
          </p:sp>
          <p:sp>
            <p:nvSpPr>
              <p:cNvPr id="13" name="TextBox 12">
                <a:extLst>
                  <a:ext uri="{FF2B5EF4-FFF2-40B4-BE49-F238E27FC236}">
                    <a16:creationId xmlns:a16="http://schemas.microsoft.com/office/drawing/2014/main" id="{4BEF544D-F98F-74AA-F166-2FA9FC57CC47}"/>
                  </a:ext>
                </a:extLst>
              </p:cNvPr>
              <p:cNvSpPr txBox="1"/>
              <p:nvPr/>
            </p:nvSpPr>
            <p:spPr>
              <a:xfrm>
                <a:off x="4635028" y="4931695"/>
                <a:ext cx="4887185" cy="10026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342900" indent="-342900" defTabSz="660380">
                  <a:lnSpc>
                    <a:spcPct val="150000"/>
                  </a:lnSpc>
                  <a:buFont typeface="Arial" panose="020B0604020202020204" pitchFamily="34" charset="0"/>
                  <a:buChar char="•"/>
                  <a:defRPr sz="1600">
                    <a:solidFill>
                      <a:prstClr val="black"/>
                    </a:solidFill>
                    <a:latin typeface="Avenir Next LT Pro" panose="020B05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At parents’ evenings and open day events</a:t>
                </a:r>
              </a:p>
              <a:p>
                <a:r>
                  <a:rPr lang="en-GB" dirty="0"/>
                  <a:t>In parent workshops or information sessions</a:t>
                </a:r>
              </a:p>
              <a:p>
                <a:r>
                  <a:rPr lang="en-GB" dirty="0"/>
                  <a:t>On the school website</a:t>
                </a:r>
              </a:p>
            </p:txBody>
          </p:sp>
        </p:grpSp>
        <p:pic>
          <p:nvPicPr>
            <p:cNvPr id="25" name="Picture 24">
              <a:extLst>
                <a:ext uri="{FF2B5EF4-FFF2-40B4-BE49-F238E27FC236}">
                  <a16:creationId xmlns:a16="http://schemas.microsoft.com/office/drawing/2014/main" id="{7BA9CB2A-6F94-B2F8-4777-E19DF4F2150F}"/>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l="7804" r="7292"/>
            <a:stretch>
              <a:fillRect/>
            </a:stretch>
          </p:blipFill>
          <p:spPr>
            <a:xfrm>
              <a:off x="7254240" y="1828661"/>
              <a:ext cx="2210885" cy="2603950"/>
            </a:xfrm>
            <a:prstGeom prst="rect">
              <a:avLst/>
            </a:prstGeom>
          </p:spPr>
        </p:pic>
      </p:grpSp>
    </p:spTree>
    <p:extLst>
      <p:ext uri="{BB962C8B-B14F-4D97-AF65-F5344CB8AC3E}">
        <p14:creationId xmlns:p14="http://schemas.microsoft.com/office/powerpoint/2010/main" val="393645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94FD5-9391-5994-3D9C-F9B5726C6A2E}"/>
            </a:ext>
          </a:extLst>
        </p:cNvPr>
        <p:cNvGrpSpPr/>
        <p:nvPr/>
      </p:nvGrpSpPr>
      <p:grpSpPr>
        <a:xfrm>
          <a:off x="0" y="0"/>
          <a:ext cx="0" cy="0"/>
          <a:chOff x="0" y="0"/>
          <a:chExt cx="0" cy="0"/>
        </a:xfrm>
      </p:grpSpPr>
      <p:grpSp>
        <p:nvGrpSpPr>
          <p:cNvPr id="19" name="Group 18">
            <a:extLst>
              <a:ext uri="{FF2B5EF4-FFF2-40B4-BE49-F238E27FC236}">
                <a16:creationId xmlns:a16="http://schemas.microsoft.com/office/drawing/2014/main" id="{1121397A-268F-C8DA-1F6B-237A7642CFB0}"/>
              </a:ext>
            </a:extLst>
          </p:cNvPr>
          <p:cNvGrpSpPr/>
          <p:nvPr/>
        </p:nvGrpSpPr>
        <p:grpSpPr>
          <a:xfrm>
            <a:off x="273000" y="279000"/>
            <a:ext cx="9360000" cy="6300000"/>
            <a:chOff x="180108" y="890064"/>
            <a:chExt cx="6497782" cy="2361433"/>
          </a:xfrm>
        </p:grpSpPr>
        <p:sp>
          <p:nvSpPr>
            <p:cNvPr id="20" name="Rectangle: Rounded Corners 19">
              <a:extLst>
                <a:ext uri="{FF2B5EF4-FFF2-40B4-BE49-F238E27FC236}">
                  <a16:creationId xmlns:a16="http://schemas.microsoft.com/office/drawing/2014/main" id="{58F12D52-7C5E-F79E-26FC-E48A253F87DF}"/>
                </a:ext>
              </a:extLst>
            </p:cNvPr>
            <p:cNvSpPr>
              <a:spLocks/>
            </p:cNvSpPr>
            <p:nvPr/>
          </p:nvSpPr>
          <p:spPr>
            <a:xfrm>
              <a:off x="180108" y="890064"/>
              <a:ext cx="6497782" cy="2097766"/>
            </a:xfrm>
            <a:prstGeom prst="roundRect">
              <a:avLst>
                <a:gd name="adj" fmla="val 5183"/>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63" dirty="0">
                <a:solidFill>
                  <a:srgbClr val="7030A0"/>
                </a:solidFill>
              </a:endParaRPr>
            </a:p>
          </p:txBody>
        </p:sp>
        <p:sp>
          <p:nvSpPr>
            <p:cNvPr id="21" name="Rectangle: Rounded Corners 20">
              <a:extLst>
                <a:ext uri="{FF2B5EF4-FFF2-40B4-BE49-F238E27FC236}">
                  <a16:creationId xmlns:a16="http://schemas.microsoft.com/office/drawing/2014/main" id="{B5ABE99D-5559-9B18-0543-726308FAD07D}"/>
                </a:ext>
              </a:extLst>
            </p:cNvPr>
            <p:cNvSpPr>
              <a:spLocks/>
            </p:cNvSpPr>
            <p:nvPr/>
          </p:nvSpPr>
          <p:spPr>
            <a:xfrm>
              <a:off x="180108" y="1209136"/>
              <a:ext cx="6497782" cy="2042361"/>
            </a:xfrm>
            <a:prstGeom prst="roundRect">
              <a:avLst>
                <a:gd name="adj" fmla="val 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138">
                <a:solidFill>
                  <a:srgbClr val="7030A0"/>
                </a:solidFill>
              </a:endParaRPr>
            </a:p>
          </p:txBody>
        </p:sp>
        <p:sp>
          <p:nvSpPr>
            <p:cNvPr id="22" name="TextBox 21">
              <a:extLst>
                <a:ext uri="{FF2B5EF4-FFF2-40B4-BE49-F238E27FC236}">
                  <a16:creationId xmlns:a16="http://schemas.microsoft.com/office/drawing/2014/main" id="{9118419A-10FB-6756-F5A6-C97F481407C0}"/>
                </a:ext>
              </a:extLst>
            </p:cNvPr>
            <p:cNvSpPr txBox="1">
              <a:spLocks/>
            </p:cNvSpPr>
            <p:nvPr/>
          </p:nvSpPr>
          <p:spPr>
            <a:xfrm>
              <a:off x="208982" y="954126"/>
              <a:ext cx="6393933" cy="203329"/>
            </a:xfrm>
            <a:prstGeom prst="rect">
              <a:avLst/>
            </a:prstGeom>
            <a:noFill/>
          </p:spPr>
          <p:txBody>
            <a:bodyPr wrap="square" anchor="ctr">
              <a:spAutoFit/>
            </a:bodyPr>
            <a:lstStyle/>
            <a:p>
              <a:r>
                <a:rPr lang="en-GB" sz="2925" b="1" kern="100" dirty="0">
                  <a:solidFill>
                    <a:schemeClr val="tx1">
                      <a:lumMod val="85000"/>
                      <a:lumOff val="15000"/>
                    </a:schemeClr>
                  </a:solidFill>
                  <a:latin typeface="Avenir Next LT Pro" panose="020B0504020202020204" pitchFamily="34" charset="0"/>
                  <a:ea typeface="Calibri" panose="020F0502020204030204" pitchFamily="34" charset="0"/>
                  <a:cs typeface="Times New Roman" panose="02020603050405020304" pitchFamily="18" charset="0"/>
                </a:rPr>
                <a:t>What is the Ordinarily Available Guidance (OAG)?</a:t>
              </a:r>
              <a:endParaRPr lang="en-GB" sz="2925" dirty="0"/>
            </a:p>
          </p:txBody>
        </p:sp>
        <p:sp>
          <p:nvSpPr>
            <p:cNvPr id="23" name="Rectangle 22">
              <a:extLst>
                <a:ext uri="{FF2B5EF4-FFF2-40B4-BE49-F238E27FC236}">
                  <a16:creationId xmlns:a16="http://schemas.microsoft.com/office/drawing/2014/main" id="{8A6A932E-E22A-D839-034B-2DF93D45C4DE}"/>
                </a:ext>
              </a:extLst>
            </p:cNvPr>
            <p:cNvSpPr>
              <a:spLocks/>
            </p:cNvSpPr>
            <p:nvPr/>
          </p:nvSpPr>
          <p:spPr>
            <a:xfrm>
              <a:off x="208982" y="1239631"/>
              <a:ext cx="6468908" cy="19635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58500" tIns="29250" rIns="58500" bIns="29250" rtlCol="0" anchor="ctr"/>
            <a:lstStyle/>
            <a:p>
              <a:pPr>
                <a:lnSpc>
                  <a:spcPct val="130000"/>
                </a:lnSpc>
                <a:spcAft>
                  <a:spcPts val="1463"/>
                </a:spcAft>
              </a:pPr>
              <a:r>
                <a:rPr lang="en-GB" sz="2200" b="1" dirty="0">
                  <a:solidFill>
                    <a:schemeClr val="tx1"/>
                  </a:solidFill>
                  <a:latin typeface="Avenir Next LT Pro" panose="020B0504020202020204" pitchFamily="34" charset="0"/>
                </a:rPr>
                <a:t>The OAG is Birmingham’s shared SEND guidance for all mainstream schools and settings.</a:t>
              </a:r>
            </a:p>
            <a:p>
              <a:pPr>
                <a:lnSpc>
                  <a:spcPct val="130000"/>
                </a:lnSpc>
                <a:spcAft>
                  <a:spcPts val="1950"/>
                </a:spcAft>
              </a:pPr>
              <a:r>
                <a:rPr lang="en-GB" sz="2200" dirty="0">
                  <a:solidFill>
                    <a:schemeClr val="tx1"/>
                  </a:solidFill>
                  <a:latin typeface="Avenir Next LT Pro"/>
                </a:rPr>
                <a:t>It explains the support that should be available for children and young people every day.</a:t>
              </a:r>
              <a:endParaRPr lang="en-GB" sz="2200" dirty="0">
                <a:latin typeface="Avenir Next LT Pro"/>
              </a:endParaRPr>
            </a:p>
            <a:p>
              <a:pPr marL="139303" indent="-139303">
                <a:lnSpc>
                  <a:spcPct val="130000"/>
                </a:lnSpc>
                <a:spcAft>
                  <a:spcPts val="1463"/>
                </a:spcAft>
                <a:buFont typeface="Arial" panose="020B0604020202020204" pitchFamily="34" charset="0"/>
                <a:buChar char="•"/>
              </a:pPr>
              <a:r>
                <a:rPr lang="en-GB" sz="2200" dirty="0">
                  <a:solidFill>
                    <a:schemeClr val="tx1"/>
                  </a:solidFill>
                  <a:latin typeface="Avenir Next LT Pro" panose="020B0504020202020204" pitchFamily="34" charset="0"/>
                </a:rPr>
                <a:t>The OAG applies to all children. Not just those with a diagnosis or an EHC Plan</a:t>
              </a:r>
            </a:p>
            <a:p>
              <a:pPr marL="139303" indent="-139303">
                <a:lnSpc>
                  <a:spcPct val="130000"/>
                </a:lnSpc>
                <a:spcAft>
                  <a:spcPts val="1463"/>
                </a:spcAft>
                <a:buFont typeface="Arial" panose="020B0604020202020204" pitchFamily="34" charset="0"/>
                <a:buChar char="•"/>
              </a:pPr>
              <a:r>
                <a:rPr lang="en-GB" sz="2200" dirty="0">
                  <a:solidFill>
                    <a:schemeClr val="tx1"/>
                  </a:solidFill>
                  <a:latin typeface="Avenir Next LT Pro" panose="020B0504020202020204" pitchFamily="34" charset="0"/>
                </a:rPr>
                <a:t>It supports schools to respond early when children need extra help</a:t>
              </a:r>
            </a:p>
            <a:p>
              <a:pPr marL="139303" indent="-139303">
                <a:lnSpc>
                  <a:spcPct val="130000"/>
                </a:lnSpc>
                <a:spcAft>
                  <a:spcPts val="1463"/>
                </a:spcAft>
                <a:buFont typeface="Arial" panose="020B0604020202020204" pitchFamily="34" charset="0"/>
                <a:buChar char="•"/>
              </a:pPr>
              <a:r>
                <a:rPr lang="en-GB" sz="2200" dirty="0">
                  <a:solidFill>
                    <a:schemeClr val="tx1"/>
                  </a:solidFill>
                  <a:latin typeface="Avenir Next LT Pro" panose="020B0504020202020204" pitchFamily="34" charset="0"/>
                </a:rPr>
                <a:t>It helps parents, schools and professionals use shared language and expectations</a:t>
              </a:r>
            </a:p>
            <a:p>
              <a:pPr marL="139303" indent="-139303">
                <a:lnSpc>
                  <a:spcPct val="130000"/>
                </a:lnSpc>
                <a:spcAft>
                  <a:spcPts val="1463"/>
                </a:spcAft>
                <a:buFont typeface="Arial" panose="020B0604020202020204" pitchFamily="34" charset="0"/>
                <a:buChar char="•"/>
              </a:pPr>
              <a:r>
                <a:rPr lang="en-GB" sz="2200" dirty="0">
                  <a:solidFill>
                    <a:schemeClr val="tx1"/>
                  </a:solidFill>
                  <a:latin typeface="Avenir Next LT Pro" panose="020B0504020202020204" pitchFamily="34" charset="0"/>
                </a:rPr>
                <a:t>It focuses on what schools can do within their everyday resources</a:t>
              </a:r>
            </a:p>
          </p:txBody>
        </p:sp>
      </p:grpSp>
    </p:spTree>
    <p:extLst>
      <p:ext uri="{BB962C8B-B14F-4D97-AF65-F5344CB8AC3E}">
        <p14:creationId xmlns:p14="http://schemas.microsoft.com/office/powerpoint/2010/main" val="243631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238fb0-9d32-45fe-8193-88cfa25ccac2">
      <Terms xmlns="http://schemas.microsoft.com/office/infopath/2007/PartnerControls"/>
    </lcf76f155ced4ddcb4097134ff3c332f>
    <TaxCatchAll xmlns="fd90a138-e6a5-436e-b4a0-e771998852c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084472EECCBA43AE8619C3DFBA8E13" ma:contentTypeVersion="15" ma:contentTypeDescription="Create a new document." ma:contentTypeScope="" ma:versionID="40547e57e8f32a7d3ee53731815350d1">
  <xsd:schema xmlns:xsd="http://www.w3.org/2001/XMLSchema" xmlns:xs="http://www.w3.org/2001/XMLSchema" xmlns:p="http://schemas.microsoft.com/office/2006/metadata/properties" xmlns:ns2="98238fb0-9d32-45fe-8193-88cfa25ccac2" xmlns:ns3="fd90a138-e6a5-436e-b4a0-e771998852cb" targetNamespace="http://schemas.microsoft.com/office/2006/metadata/properties" ma:root="true" ma:fieldsID="2f053786bd643c3d163640ee220850c1" ns2:_="" ns3:_="">
    <xsd:import namespace="98238fb0-9d32-45fe-8193-88cfa25ccac2"/>
    <xsd:import namespace="fd90a138-e6a5-436e-b4a0-e771998852c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238fb0-9d32-45fe-8193-88cfa25cca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7eb6393-bae5-439c-9df7-ed1047f92241"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90a138-e6a5-436e-b4a0-e771998852c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76a9ee3-3563-4cfe-90ea-5faff28e1ddf}" ma:internalName="TaxCatchAll" ma:showField="CatchAllData" ma:web="fd90a138-e6a5-436e-b4a0-e771998852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F3623A-4526-44C3-B608-7248B84ED2BF}">
  <ds:schemaRefs>
    <ds:schemaRef ds:uri="http://schemas.openxmlformats.org/package/2006/metadata/core-properties"/>
    <ds:schemaRef ds:uri="http://schemas.microsoft.com/office/2006/metadata/properties"/>
    <ds:schemaRef ds:uri="http://purl.org/dc/elements/1.1/"/>
    <ds:schemaRef ds:uri="98238fb0-9d32-45fe-8193-88cfa25ccac2"/>
    <ds:schemaRef ds:uri="http://purl.org/dc/terms/"/>
    <ds:schemaRef ds:uri="http://schemas.microsoft.com/office/infopath/2007/PartnerControls"/>
    <ds:schemaRef ds:uri="http://schemas.microsoft.com/office/2006/documentManagement/types"/>
    <ds:schemaRef ds:uri="fd90a138-e6a5-436e-b4a0-e771998852cb"/>
    <ds:schemaRef ds:uri="http://www.w3.org/XML/1998/namespace"/>
    <ds:schemaRef ds:uri="http://purl.org/dc/dcmitype/"/>
  </ds:schemaRefs>
</ds:datastoreItem>
</file>

<file path=customXml/itemProps2.xml><?xml version="1.0" encoding="utf-8"?>
<ds:datastoreItem xmlns:ds="http://schemas.openxmlformats.org/officeDocument/2006/customXml" ds:itemID="{74258E50-01A0-4855-9CE5-71CC41C01809}">
  <ds:schemaRefs>
    <ds:schemaRef ds:uri="http://schemas.microsoft.com/sharepoint/v3/contenttype/forms"/>
  </ds:schemaRefs>
</ds:datastoreItem>
</file>

<file path=customXml/itemProps3.xml><?xml version="1.0" encoding="utf-8"?>
<ds:datastoreItem xmlns:ds="http://schemas.openxmlformats.org/officeDocument/2006/customXml" ds:itemID="{020BDFE6-8580-44FC-86F1-1E02CF8781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238fb0-9d32-45fe-8193-88cfa25ccac2"/>
    <ds:schemaRef ds:uri="fd90a138-e6a5-436e-b4a0-e771998852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499</TotalTime>
  <Words>3343</Words>
  <Application>Microsoft Office PowerPoint</Application>
  <PresentationFormat>A4 Paper (210x297 mm)</PresentationFormat>
  <Paragraphs>358</Paragraphs>
  <Slides>27</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Aptos</vt:lpstr>
      <vt:lpstr>Arial</vt:lpstr>
      <vt:lpstr>Avenir Next LT Pro</vt:lpstr>
      <vt:lpstr>Calibri</vt:lpstr>
      <vt:lpstr>Calibri Light</vt:lpstr>
      <vt:lpstr>Courier New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OAG In Your School – Information for School Leaders</dc:title>
  <dc:subject>OAG</dc:subject>
  <dc:creator>David W Hill</dc:creator>
  <cp:keywords>OAG</cp:keywords>
  <cp:lastModifiedBy>David W Hill</cp:lastModifiedBy>
  <cp:revision>6</cp:revision>
  <dcterms:created xsi:type="dcterms:W3CDTF">2026-02-27T11:59:18Z</dcterms:created>
  <dcterms:modified xsi:type="dcterms:W3CDTF">2026-04-20T07:32:39Z</dcterms:modified>
  <cp:category>OAG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0x01010054084472EECCBA43AE8619C3DFBA8E13</vt:lpwstr>
  </property>
  <property fmtid="{D5CDD505-2E9C-101B-9397-08002B2CF9AE}" pid="3" name="MediaServiceImageTags">
    <vt:lpwstr/>
  </property>
  <property fmtid="{D5CDD505-2E9C-101B-9397-08002B2CF9AE}" pid="4" name="MSIP_Label_612a067f-032d-4198-8f8b-7c2471d2a924_Enabled">
    <vt:lpwstr>true</vt:lpwstr>
  </property>
  <property fmtid="{D5CDD505-2E9C-101B-9397-08002B2CF9AE}" pid="5" name="MSIP_Label_612a067f-032d-4198-8f8b-7c2471d2a924_SetDate">
    <vt:lpwstr>2026-03-29T10:41:55Z</vt:lpwstr>
  </property>
  <property fmtid="{D5CDD505-2E9C-101B-9397-08002B2CF9AE}" pid="6" name="MSIP_Label_612a067f-032d-4198-8f8b-7c2471d2a924_Method">
    <vt:lpwstr>Privileged</vt:lpwstr>
  </property>
  <property fmtid="{D5CDD505-2E9C-101B-9397-08002B2CF9AE}" pid="7" name="MSIP_Label_612a067f-032d-4198-8f8b-7c2471d2a924_Name">
    <vt:lpwstr>BCC - NOT PROTECTIVELY MARKED</vt:lpwstr>
  </property>
  <property fmtid="{D5CDD505-2E9C-101B-9397-08002B2CF9AE}" pid="8" name="MSIP_Label_612a067f-032d-4198-8f8b-7c2471d2a924_SiteId">
    <vt:lpwstr>699ace67-d2e4-4bcd-b303-d2bbe2b9bbf1</vt:lpwstr>
  </property>
  <property fmtid="{D5CDD505-2E9C-101B-9397-08002B2CF9AE}" pid="9" name="MSIP_Label_612a067f-032d-4198-8f8b-7c2471d2a924_ActionId">
    <vt:lpwstr>b4916b24-e20a-48e6-9d59-0058f8aca08f</vt:lpwstr>
  </property>
  <property fmtid="{D5CDD505-2E9C-101B-9397-08002B2CF9AE}" pid="10" name="MSIP_Label_612a067f-032d-4198-8f8b-7c2471d2a924_ContentBits">
    <vt:lpwstr>0</vt:lpwstr>
  </property>
  <property fmtid="{D5CDD505-2E9C-101B-9397-08002B2CF9AE}" pid="11" name="MSIP_Label_612a067f-032d-4198-8f8b-7c2471d2a924_Tag">
    <vt:lpwstr>10, 0, 1, 1</vt:lpwstr>
  </property>
</Properties>
</file>