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7"/>
  </p:notesMasterIdLst>
  <p:handoutMasterIdLst>
    <p:handoutMasterId r:id="rId28"/>
  </p:handoutMasterIdLst>
  <p:sldIdLst>
    <p:sldId id="2145707332" r:id="rId5"/>
    <p:sldId id="2145707317" r:id="rId6"/>
    <p:sldId id="2145707321" r:id="rId7"/>
    <p:sldId id="2145707318" r:id="rId8"/>
    <p:sldId id="2145707322" r:id="rId9"/>
    <p:sldId id="2145707323" r:id="rId10"/>
    <p:sldId id="2145707272" r:id="rId11"/>
    <p:sldId id="2145707300" r:id="rId12"/>
    <p:sldId id="2145707253" r:id="rId13"/>
    <p:sldId id="260" r:id="rId14"/>
    <p:sldId id="2145707266" r:id="rId15"/>
    <p:sldId id="2145707324" r:id="rId16"/>
    <p:sldId id="2145707310" r:id="rId17"/>
    <p:sldId id="2145707295" r:id="rId18"/>
    <p:sldId id="2145707325" r:id="rId19"/>
    <p:sldId id="306" r:id="rId20"/>
    <p:sldId id="2145707327" r:id="rId21"/>
    <p:sldId id="2145707298" r:id="rId22"/>
    <p:sldId id="2145707299" r:id="rId23"/>
    <p:sldId id="2145707328" r:id="rId24"/>
    <p:sldId id="2145707314" r:id="rId25"/>
    <p:sldId id="2145707330" r:id="rId26"/>
  </p:sldIdLst>
  <p:sldSz cx="9144000" cy="5143500" type="screen16x9"/>
  <p:notesSz cx="6858000" cy="9144000"/>
  <p:custDataLst>
    <p:tags r:id="rId29"/>
  </p:custDataLst>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329B"/>
    <a:srgbClr val="6C2E9A"/>
    <a:srgbClr val="7030A0"/>
    <a:srgbClr val="F7E8AF"/>
    <a:srgbClr val="FFFFCC"/>
    <a:srgbClr val="890C58"/>
    <a:srgbClr val="DC582A"/>
    <a:srgbClr val="1E6F30"/>
    <a:srgbClr val="005EB8"/>
    <a:srgbClr val="D00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82194" autoAdjust="0"/>
  </p:normalViewPr>
  <p:slideViewPr>
    <p:cSldViewPr>
      <p:cViewPr varScale="1">
        <p:scale>
          <a:sx n="69" d="100"/>
          <a:sy n="69" d="100"/>
        </p:scale>
        <p:origin x="1032" y="40"/>
      </p:cViewPr>
      <p:guideLst>
        <p:guide orient="horz" pos="1620"/>
        <p:guide pos="2880"/>
      </p:guideLst>
    </p:cSldViewPr>
  </p:slideViewPr>
  <p:notesTextViewPr>
    <p:cViewPr>
      <p:scale>
        <a:sx n="3" d="2"/>
        <a:sy n="3" d="2"/>
      </p:scale>
      <p:origin x="0" y="0"/>
    </p:cViewPr>
  </p:notesTextViewPr>
  <p:notesViewPr>
    <p:cSldViewPr>
      <p:cViewPr varScale="1">
        <p:scale>
          <a:sx n="52" d="100"/>
          <a:sy n="52" d="100"/>
        </p:scale>
        <p:origin x="2596" y="5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_rels/data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svg"/><Relationship Id="rId1" Type="http://schemas.openxmlformats.org/officeDocument/2006/relationships/image" Target="../media/image27.svg"/><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svg"/><Relationship Id="rId1" Type="http://schemas.openxmlformats.org/officeDocument/2006/relationships/image" Target="../media/image27.svg"/><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494A5C-EAAC-40EC-8314-FC37A0E8BC5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545B81E-9D5B-4591-A713-6EF39DB5AC94}">
      <dgm:prSet/>
      <dgm:spPr/>
      <dgm:t>
        <a:bodyPr/>
        <a:lstStyle/>
        <a:p>
          <a:pPr>
            <a:lnSpc>
              <a:spcPct val="100000"/>
            </a:lnSpc>
          </a:pPr>
          <a:r>
            <a:rPr lang="en-GB" b="1" dirty="0">
              <a:solidFill>
                <a:srgbClr val="002060"/>
              </a:solidFill>
              <a:latin typeface="Avenir Next LT Pro" panose="020B0504020202020204" pitchFamily="34" charset="0"/>
            </a:rPr>
            <a:t>Define Co-production </a:t>
          </a:r>
          <a:endParaRPr lang="en-US" b="1" dirty="0">
            <a:solidFill>
              <a:srgbClr val="002060"/>
            </a:solidFill>
            <a:latin typeface="Avenir Next LT Pro" panose="020B0504020202020204" pitchFamily="34" charset="0"/>
          </a:endParaRPr>
        </a:p>
      </dgm:t>
    </dgm:pt>
    <dgm:pt modelId="{3148F716-2DBB-4A73-946A-20D0DB73010D}" type="parTrans" cxnId="{82A7E88B-E881-4621-8383-9EE922D24FB1}">
      <dgm:prSet/>
      <dgm:spPr/>
      <dgm:t>
        <a:bodyPr/>
        <a:lstStyle/>
        <a:p>
          <a:endParaRPr lang="en-US" b="0">
            <a:latin typeface="Avenir Next LT Pro" panose="020B0504020202020204" pitchFamily="34" charset="0"/>
          </a:endParaRPr>
        </a:p>
      </dgm:t>
    </dgm:pt>
    <dgm:pt modelId="{93299461-7F0A-4FB7-A03B-2524C3C9BD27}" type="sibTrans" cxnId="{82A7E88B-E881-4621-8383-9EE922D24FB1}">
      <dgm:prSet phldrT="1" phldr="0"/>
      <dgm:spPr/>
      <dgm:t>
        <a:bodyPr/>
        <a:lstStyle/>
        <a:p>
          <a:endParaRPr lang="en-US" b="0">
            <a:latin typeface="Avenir Next LT Pro" panose="020B0504020202020204" pitchFamily="34" charset="0"/>
          </a:endParaRPr>
        </a:p>
      </dgm:t>
    </dgm:pt>
    <dgm:pt modelId="{AF40CAD9-ECFA-4749-96E7-080C7047417F}">
      <dgm:prSet/>
      <dgm:spPr/>
      <dgm:t>
        <a:bodyPr/>
        <a:lstStyle/>
        <a:p>
          <a:pPr>
            <a:lnSpc>
              <a:spcPct val="100000"/>
            </a:lnSpc>
          </a:pPr>
          <a:r>
            <a:rPr lang="en-GB" b="1" dirty="0">
              <a:solidFill>
                <a:srgbClr val="002060"/>
              </a:solidFill>
              <a:latin typeface="Avenir Next LT Pro" panose="020B0504020202020204" pitchFamily="34" charset="0"/>
            </a:rPr>
            <a:t>Share lived experiences – </a:t>
          </a:r>
          <a:r>
            <a:rPr lang="en-GB" b="1" dirty="0">
              <a:solidFill>
                <a:srgbClr val="84329B"/>
              </a:solidFill>
              <a:latin typeface="Avenir Next LT Pro" panose="020B0504020202020204" pitchFamily="34" charset="0"/>
            </a:rPr>
            <a:t>sensitive and emotive subjects will be discussed during the session  </a:t>
          </a:r>
          <a:endParaRPr lang="en-US" b="1" dirty="0">
            <a:solidFill>
              <a:srgbClr val="84329B"/>
            </a:solidFill>
            <a:latin typeface="Avenir Next LT Pro" panose="020B0504020202020204" pitchFamily="34" charset="0"/>
          </a:endParaRPr>
        </a:p>
      </dgm:t>
    </dgm:pt>
    <dgm:pt modelId="{C0D6143A-1B5D-40F2-9924-7747544392EC}" type="parTrans" cxnId="{973B206C-7D2D-491F-8986-B2D062D8C92F}">
      <dgm:prSet/>
      <dgm:spPr/>
      <dgm:t>
        <a:bodyPr/>
        <a:lstStyle/>
        <a:p>
          <a:endParaRPr lang="en-US" b="0">
            <a:latin typeface="Avenir Next LT Pro" panose="020B0504020202020204" pitchFamily="34" charset="0"/>
          </a:endParaRPr>
        </a:p>
      </dgm:t>
    </dgm:pt>
    <dgm:pt modelId="{D4688FC7-D1C5-40E3-B72D-40C80A45B33E}" type="sibTrans" cxnId="{973B206C-7D2D-491F-8986-B2D062D8C92F}">
      <dgm:prSet phldrT="2" phldr="0"/>
      <dgm:spPr/>
      <dgm:t>
        <a:bodyPr/>
        <a:lstStyle/>
        <a:p>
          <a:endParaRPr lang="en-US" b="0">
            <a:latin typeface="Avenir Next LT Pro" panose="020B0504020202020204" pitchFamily="34" charset="0"/>
          </a:endParaRPr>
        </a:p>
      </dgm:t>
    </dgm:pt>
    <dgm:pt modelId="{C3BA375F-1A9D-476C-B72A-3BACE86F4920}">
      <dgm:prSet/>
      <dgm:spPr/>
      <dgm:t>
        <a:bodyPr/>
        <a:lstStyle/>
        <a:p>
          <a:pPr>
            <a:lnSpc>
              <a:spcPct val="100000"/>
            </a:lnSpc>
          </a:pPr>
          <a:r>
            <a:rPr lang="en-GB" b="1" dirty="0">
              <a:solidFill>
                <a:srgbClr val="002060"/>
              </a:solidFill>
              <a:latin typeface="Avenir Next LT Pro" panose="020B0504020202020204" pitchFamily="34" charset="0"/>
            </a:rPr>
            <a:t>Understand the benefits of working together</a:t>
          </a:r>
          <a:endParaRPr lang="en-US" b="1" dirty="0">
            <a:solidFill>
              <a:srgbClr val="002060"/>
            </a:solidFill>
            <a:latin typeface="Avenir Next LT Pro" panose="020B0504020202020204" pitchFamily="34" charset="0"/>
          </a:endParaRPr>
        </a:p>
      </dgm:t>
    </dgm:pt>
    <dgm:pt modelId="{FCEB2657-A868-4D25-84DE-8348CC6DBFA5}" type="parTrans" cxnId="{DA4D5A3D-8485-4510-B040-45BF4E7573A4}">
      <dgm:prSet/>
      <dgm:spPr/>
      <dgm:t>
        <a:bodyPr/>
        <a:lstStyle/>
        <a:p>
          <a:endParaRPr lang="en-US" b="0">
            <a:latin typeface="Avenir Next LT Pro" panose="020B0504020202020204" pitchFamily="34" charset="0"/>
          </a:endParaRPr>
        </a:p>
      </dgm:t>
    </dgm:pt>
    <dgm:pt modelId="{D0E17016-8357-4284-B279-48DD8E96BD3A}" type="sibTrans" cxnId="{DA4D5A3D-8485-4510-B040-45BF4E7573A4}">
      <dgm:prSet phldrT="3" phldr="0"/>
      <dgm:spPr/>
      <dgm:t>
        <a:bodyPr/>
        <a:lstStyle/>
        <a:p>
          <a:endParaRPr lang="en-US" b="0">
            <a:latin typeface="Avenir Next LT Pro" panose="020B0504020202020204" pitchFamily="34" charset="0"/>
          </a:endParaRPr>
        </a:p>
      </dgm:t>
    </dgm:pt>
    <dgm:pt modelId="{024739EF-EF05-40AE-A71F-257B6BF61295}">
      <dgm:prSet/>
      <dgm:spPr/>
      <dgm:t>
        <a:bodyPr/>
        <a:lstStyle/>
        <a:p>
          <a:pPr>
            <a:lnSpc>
              <a:spcPct val="100000"/>
            </a:lnSpc>
          </a:pPr>
          <a:r>
            <a:rPr lang="en-GB" b="1" dirty="0">
              <a:solidFill>
                <a:srgbClr val="002060"/>
              </a:solidFill>
              <a:latin typeface="Avenir Next LT Pro" panose="020B0504020202020204" pitchFamily="34" charset="0"/>
            </a:rPr>
            <a:t>Learn about the Co-production Award Scheme</a:t>
          </a:r>
          <a:endParaRPr lang="en-US" b="1" dirty="0">
            <a:solidFill>
              <a:srgbClr val="002060"/>
            </a:solidFill>
            <a:latin typeface="Avenir Next LT Pro" panose="020B0504020202020204" pitchFamily="34" charset="0"/>
          </a:endParaRPr>
        </a:p>
      </dgm:t>
    </dgm:pt>
    <dgm:pt modelId="{16DDBC97-CB3A-44E2-94A5-5000D37FB1EC}" type="parTrans" cxnId="{3B6C956A-3533-4D21-9068-F36D7A8042B7}">
      <dgm:prSet/>
      <dgm:spPr/>
      <dgm:t>
        <a:bodyPr/>
        <a:lstStyle/>
        <a:p>
          <a:endParaRPr lang="en-US" b="0">
            <a:latin typeface="Avenir Next LT Pro" panose="020B0504020202020204" pitchFamily="34" charset="0"/>
          </a:endParaRPr>
        </a:p>
      </dgm:t>
    </dgm:pt>
    <dgm:pt modelId="{3B05271E-20FA-4811-A33D-2BA19D6E829E}" type="sibTrans" cxnId="{3B6C956A-3533-4D21-9068-F36D7A8042B7}">
      <dgm:prSet phldrT="4" phldr="0"/>
      <dgm:spPr/>
      <dgm:t>
        <a:bodyPr/>
        <a:lstStyle/>
        <a:p>
          <a:endParaRPr lang="en-US" b="0">
            <a:latin typeface="Avenir Next LT Pro" panose="020B0504020202020204" pitchFamily="34" charset="0"/>
          </a:endParaRPr>
        </a:p>
      </dgm:t>
    </dgm:pt>
    <dgm:pt modelId="{C04CBFCC-617E-4D0F-BE7D-21EAB9845D46}" type="pres">
      <dgm:prSet presAssocID="{B4494A5C-EAAC-40EC-8314-FC37A0E8BC54}" presName="root" presStyleCnt="0">
        <dgm:presLayoutVars>
          <dgm:dir/>
          <dgm:resizeHandles val="exact"/>
        </dgm:presLayoutVars>
      </dgm:prSet>
      <dgm:spPr/>
    </dgm:pt>
    <dgm:pt modelId="{82A2A290-ECB5-4279-A02B-BCFAE771A65D}" type="pres">
      <dgm:prSet presAssocID="{F545B81E-9D5B-4591-A713-6EF39DB5AC94}" presName="compNode" presStyleCnt="0"/>
      <dgm:spPr/>
    </dgm:pt>
    <dgm:pt modelId="{252CBE74-61EB-4813-95BC-DFAC161EB3B9}" type="pres">
      <dgm:prSet presAssocID="{F545B81E-9D5B-4591-A713-6EF39DB5AC94}" presName="bgRect" presStyleLbl="bgShp" presStyleIdx="0" presStyleCnt="4"/>
      <dgm:spPr/>
    </dgm:pt>
    <dgm:pt modelId="{E690B1B8-2427-4DF7-A193-C2A30EDBC10B}" type="pres">
      <dgm:prSet presAssocID="{F545B81E-9D5B-4591-A713-6EF39DB5AC94}"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Open book with solid fill"/>
        </a:ext>
      </dgm:extLst>
    </dgm:pt>
    <dgm:pt modelId="{F62A7AFB-0F0E-4DBE-A648-EEBF41604985}" type="pres">
      <dgm:prSet presAssocID="{F545B81E-9D5B-4591-A713-6EF39DB5AC94}" presName="spaceRect" presStyleCnt="0"/>
      <dgm:spPr/>
    </dgm:pt>
    <dgm:pt modelId="{40D7B7DD-7CDE-4C77-A5EB-B7CB6F30FDAB}" type="pres">
      <dgm:prSet presAssocID="{F545B81E-9D5B-4591-A713-6EF39DB5AC94}" presName="parTx" presStyleLbl="revTx" presStyleIdx="0" presStyleCnt="4">
        <dgm:presLayoutVars>
          <dgm:chMax val="0"/>
          <dgm:chPref val="0"/>
        </dgm:presLayoutVars>
      </dgm:prSet>
      <dgm:spPr/>
    </dgm:pt>
    <dgm:pt modelId="{8438DEDB-329D-483B-96AD-77A21CBEBE38}" type="pres">
      <dgm:prSet presAssocID="{93299461-7F0A-4FB7-A03B-2524C3C9BD27}" presName="sibTrans" presStyleCnt="0"/>
      <dgm:spPr/>
    </dgm:pt>
    <dgm:pt modelId="{E17FF2D5-B2DF-4ED7-8562-E3209FC92609}" type="pres">
      <dgm:prSet presAssocID="{AF40CAD9-ECFA-4749-96E7-080C7047417F}" presName="compNode" presStyleCnt="0"/>
      <dgm:spPr/>
    </dgm:pt>
    <dgm:pt modelId="{D73EF0E3-85CE-4ECA-A8A0-B490ACACA0F3}" type="pres">
      <dgm:prSet presAssocID="{AF40CAD9-ECFA-4749-96E7-080C7047417F}" presName="bgRect" presStyleLbl="bgShp" presStyleIdx="1" presStyleCnt="4"/>
      <dgm:spPr/>
    </dgm:pt>
    <dgm:pt modelId="{FD94A3D8-7497-4D21-B9B8-CBEC71AED5E7}" type="pres">
      <dgm:prSet presAssocID="{AF40CAD9-ECFA-4749-96E7-080C7047417F}"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with solid fill"/>
        </a:ext>
      </dgm:extLst>
    </dgm:pt>
    <dgm:pt modelId="{9C68EA16-5F56-4509-9019-A866F4635674}" type="pres">
      <dgm:prSet presAssocID="{AF40CAD9-ECFA-4749-96E7-080C7047417F}" presName="spaceRect" presStyleCnt="0"/>
      <dgm:spPr/>
    </dgm:pt>
    <dgm:pt modelId="{C5D14201-FA45-42C4-98FF-424841BAD427}" type="pres">
      <dgm:prSet presAssocID="{AF40CAD9-ECFA-4749-96E7-080C7047417F}" presName="parTx" presStyleLbl="revTx" presStyleIdx="1" presStyleCnt="4">
        <dgm:presLayoutVars>
          <dgm:chMax val="0"/>
          <dgm:chPref val="0"/>
        </dgm:presLayoutVars>
      </dgm:prSet>
      <dgm:spPr/>
    </dgm:pt>
    <dgm:pt modelId="{5D836175-5B22-4A84-9E85-40BFF9DC84A9}" type="pres">
      <dgm:prSet presAssocID="{D4688FC7-D1C5-40E3-B72D-40C80A45B33E}" presName="sibTrans" presStyleCnt="0"/>
      <dgm:spPr/>
    </dgm:pt>
    <dgm:pt modelId="{365655A5-A0F5-4B86-9256-6D8E042BECE1}" type="pres">
      <dgm:prSet presAssocID="{C3BA375F-1A9D-476C-B72A-3BACE86F4920}" presName="compNode" presStyleCnt="0"/>
      <dgm:spPr/>
    </dgm:pt>
    <dgm:pt modelId="{89DA4BE3-331D-4469-A466-C5A77BD10FBB}" type="pres">
      <dgm:prSet presAssocID="{C3BA375F-1A9D-476C-B72A-3BACE86F4920}" presName="bgRect" presStyleLbl="bgShp" presStyleIdx="2" presStyleCnt="4"/>
      <dgm:spPr/>
    </dgm:pt>
    <dgm:pt modelId="{82DBF26A-1084-43C5-A68A-686EBE5AA599}" type="pres">
      <dgm:prSet presAssocID="{C3BA375F-1A9D-476C-B72A-3BACE86F492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amily"/>
        </a:ext>
      </dgm:extLst>
    </dgm:pt>
    <dgm:pt modelId="{9B2D6553-0F7E-48E7-AAD4-77EFAB4DE4EB}" type="pres">
      <dgm:prSet presAssocID="{C3BA375F-1A9D-476C-B72A-3BACE86F4920}" presName="spaceRect" presStyleCnt="0"/>
      <dgm:spPr/>
    </dgm:pt>
    <dgm:pt modelId="{6EDF590C-84B5-4FEE-81D6-7E4CE75080B6}" type="pres">
      <dgm:prSet presAssocID="{C3BA375F-1A9D-476C-B72A-3BACE86F4920}" presName="parTx" presStyleLbl="revTx" presStyleIdx="2" presStyleCnt="4">
        <dgm:presLayoutVars>
          <dgm:chMax val="0"/>
          <dgm:chPref val="0"/>
        </dgm:presLayoutVars>
      </dgm:prSet>
      <dgm:spPr/>
    </dgm:pt>
    <dgm:pt modelId="{6BE7F5F0-9017-43F6-9B52-BC57F1FEAF49}" type="pres">
      <dgm:prSet presAssocID="{D0E17016-8357-4284-B279-48DD8E96BD3A}" presName="sibTrans" presStyleCnt="0"/>
      <dgm:spPr/>
    </dgm:pt>
    <dgm:pt modelId="{08530C71-3339-4272-B4F6-A1DAF1C80523}" type="pres">
      <dgm:prSet presAssocID="{024739EF-EF05-40AE-A71F-257B6BF61295}" presName="compNode" presStyleCnt="0"/>
      <dgm:spPr/>
    </dgm:pt>
    <dgm:pt modelId="{BFBDC9A5-D662-460F-A3B1-885D52B14EC3}" type="pres">
      <dgm:prSet presAssocID="{024739EF-EF05-40AE-A71F-257B6BF61295}" presName="bgRect" presStyleLbl="bgShp" presStyleIdx="3" presStyleCnt="4"/>
      <dgm:spPr/>
    </dgm:pt>
    <dgm:pt modelId="{79D71050-6294-4B84-B2A0-FB12A7F47C79}" type="pres">
      <dgm:prSet presAssocID="{024739EF-EF05-40AE-A71F-257B6BF61295}"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ibbon with solid fill"/>
        </a:ext>
      </dgm:extLst>
    </dgm:pt>
    <dgm:pt modelId="{3FF9CC24-17A0-4E1F-8FFD-5241FAF47978}" type="pres">
      <dgm:prSet presAssocID="{024739EF-EF05-40AE-A71F-257B6BF61295}" presName="spaceRect" presStyleCnt="0"/>
      <dgm:spPr/>
    </dgm:pt>
    <dgm:pt modelId="{46F9C01E-E520-45B8-BAAB-0720F3B6ED15}" type="pres">
      <dgm:prSet presAssocID="{024739EF-EF05-40AE-A71F-257B6BF61295}" presName="parTx" presStyleLbl="revTx" presStyleIdx="3" presStyleCnt="4">
        <dgm:presLayoutVars>
          <dgm:chMax val="0"/>
          <dgm:chPref val="0"/>
        </dgm:presLayoutVars>
      </dgm:prSet>
      <dgm:spPr/>
    </dgm:pt>
  </dgm:ptLst>
  <dgm:cxnLst>
    <dgm:cxn modelId="{DA4D5A3D-8485-4510-B040-45BF4E7573A4}" srcId="{B4494A5C-EAAC-40EC-8314-FC37A0E8BC54}" destId="{C3BA375F-1A9D-476C-B72A-3BACE86F4920}" srcOrd="2" destOrd="0" parTransId="{FCEB2657-A868-4D25-84DE-8348CC6DBFA5}" sibTransId="{D0E17016-8357-4284-B279-48DD8E96BD3A}"/>
    <dgm:cxn modelId="{3B6C956A-3533-4D21-9068-F36D7A8042B7}" srcId="{B4494A5C-EAAC-40EC-8314-FC37A0E8BC54}" destId="{024739EF-EF05-40AE-A71F-257B6BF61295}" srcOrd="3" destOrd="0" parTransId="{16DDBC97-CB3A-44E2-94A5-5000D37FB1EC}" sibTransId="{3B05271E-20FA-4811-A33D-2BA19D6E829E}"/>
    <dgm:cxn modelId="{973B206C-7D2D-491F-8986-B2D062D8C92F}" srcId="{B4494A5C-EAAC-40EC-8314-FC37A0E8BC54}" destId="{AF40CAD9-ECFA-4749-96E7-080C7047417F}" srcOrd="1" destOrd="0" parTransId="{C0D6143A-1B5D-40F2-9924-7747544392EC}" sibTransId="{D4688FC7-D1C5-40E3-B72D-40C80A45B33E}"/>
    <dgm:cxn modelId="{0654827C-31B2-4ED3-B114-28D9C71F3BC7}" type="presOf" srcId="{F545B81E-9D5B-4591-A713-6EF39DB5AC94}" destId="{40D7B7DD-7CDE-4C77-A5EB-B7CB6F30FDAB}" srcOrd="0" destOrd="0" presId="urn:microsoft.com/office/officeart/2018/2/layout/IconVerticalSolidList"/>
    <dgm:cxn modelId="{82A7E88B-E881-4621-8383-9EE922D24FB1}" srcId="{B4494A5C-EAAC-40EC-8314-FC37A0E8BC54}" destId="{F545B81E-9D5B-4591-A713-6EF39DB5AC94}" srcOrd="0" destOrd="0" parTransId="{3148F716-2DBB-4A73-946A-20D0DB73010D}" sibTransId="{93299461-7F0A-4FB7-A03B-2524C3C9BD27}"/>
    <dgm:cxn modelId="{6941BB93-CC6E-46EA-BED9-4EE1BE7D09E6}" type="presOf" srcId="{AF40CAD9-ECFA-4749-96E7-080C7047417F}" destId="{C5D14201-FA45-42C4-98FF-424841BAD427}" srcOrd="0" destOrd="0" presId="urn:microsoft.com/office/officeart/2018/2/layout/IconVerticalSolidList"/>
    <dgm:cxn modelId="{CA779594-D64A-4F64-8001-BC87EC389F2C}" type="presOf" srcId="{024739EF-EF05-40AE-A71F-257B6BF61295}" destId="{46F9C01E-E520-45B8-BAAB-0720F3B6ED15}" srcOrd="0" destOrd="0" presId="urn:microsoft.com/office/officeart/2018/2/layout/IconVerticalSolidList"/>
    <dgm:cxn modelId="{AFC579C2-6C25-4DBB-98F1-C06189E70C92}" type="presOf" srcId="{B4494A5C-EAAC-40EC-8314-FC37A0E8BC54}" destId="{C04CBFCC-617E-4D0F-BE7D-21EAB9845D46}" srcOrd="0" destOrd="0" presId="urn:microsoft.com/office/officeart/2018/2/layout/IconVerticalSolidList"/>
    <dgm:cxn modelId="{575E51DA-CAA6-4065-BD9A-6C40E251D6E2}" type="presOf" srcId="{C3BA375F-1A9D-476C-B72A-3BACE86F4920}" destId="{6EDF590C-84B5-4FEE-81D6-7E4CE75080B6}" srcOrd="0" destOrd="0" presId="urn:microsoft.com/office/officeart/2018/2/layout/IconVerticalSolidList"/>
    <dgm:cxn modelId="{741A6600-9042-47F1-9210-C9938A1F88DC}" type="presParOf" srcId="{C04CBFCC-617E-4D0F-BE7D-21EAB9845D46}" destId="{82A2A290-ECB5-4279-A02B-BCFAE771A65D}" srcOrd="0" destOrd="0" presId="urn:microsoft.com/office/officeart/2018/2/layout/IconVerticalSolidList"/>
    <dgm:cxn modelId="{84D0BF19-7DB4-45EC-A7BA-20C0207C9E80}" type="presParOf" srcId="{82A2A290-ECB5-4279-A02B-BCFAE771A65D}" destId="{252CBE74-61EB-4813-95BC-DFAC161EB3B9}" srcOrd="0" destOrd="0" presId="urn:microsoft.com/office/officeart/2018/2/layout/IconVerticalSolidList"/>
    <dgm:cxn modelId="{CF3554B6-1FED-4EA0-9DD0-603444B83F4C}" type="presParOf" srcId="{82A2A290-ECB5-4279-A02B-BCFAE771A65D}" destId="{E690B1B8-2427-4DF7-A193-C2A30EDBC10B}" srcOrd="1" destOrd="0" presId="urn:microsoft.com/office/officeart/2018/2/layout/IconVerticalSolidList"/>
    <dgm:cxn modelId="{744A6F17-697C-4E79-B295-5C7645F3ECCE}" type="presParOf" srcId="{82A2A290-ECB5-4279-A02B-BCFAE771A65D}" destId="{F62A7AFB-0F0E-4DBE-A648-EEBF41604985}" srcOrd="2" destOrd="0" presId="urn:microsoft.com/office/officeart/2018/2/layout/IconVerticalSolidList"/>
    <dgm:cxn modelId="{A4078D33-8D17-4D53-B7A6-01EF5759B611}" type="presParOf" srcId="{82A2A290-ECB5-4279-A02B-BCFAE771A65D}" destId="{40D7B7DD-7CDE-4C77-A5EB-B7CB6F30FDAB}" srcOrd="3" destOrd="0" presId="urn:microsoft.com/office/officeart/2018/2/layout/IconVerticalSolidList"/>
    <dgm:cxn modelId="{495B94E0-BAA4-493E-AA24-8A64707E5F00}" type="presParOf" srcId="{C04CBFCC-617E-4D0F-BE7D-21EAB9845D46}" destId="{8438DEDB-329D-483B-96AD-77A21CBEBE38}" srcOrd="1" destOrd="0" presId="urn:microsoft.com/office/officeart/2018/2/layout/IconVerticalSolidList"/>
    <dgm:cxn modelId="{9B031CFB-5397-4FB5-AE16-E7BEC5B4C960}" type="presParOf" srcId="{C04CBFCC-617E-4D0F-BE7D-21EAB9845D46}" destId="{E17FF2D5-B2DF-4ED7-8562-E3209FC92609}" srcOrd="2" destOrd="0" presId="urn:microsoft.com/office/officeart/2018/2/layout/IconVerticalSolidList"/>
    <dgm:cxn modelId="{E3017782-6013-4210-8D4D-7C56F79DB1BE}" type="presParOf" srcId="{E17FF2D5-B2DF-4ED7-8562-E3209FC92609}" destId="{D73EF0E3-85CE-4ECA-A8A0-B490ACACA0F3}" srcOrd="0" destOrd="0" presId="urn:microsoft.com/office/officeart/2018/2/layout/IconVerticalSolidList"/>
    <dgm:cxn modelId="{F637D0B2-6EA6-438C-9062-6573DE081A07}" type="presParOf" srcId="{E17FF2D5-B2DF-4ED7-8562-E3209FC92609}" destId="{FD94A3D8-7497-4D21-B9B8-CBEC71AED5E7}" srcOrd="1" destOrd="0" presId="urn:microsoft.com/office/officeart/2018/2/layout/IconVerticalSolidList"/>
    <dgm:cxn modelId="{C6E592E1-86C1-4389-9987-23971AC4C972}" type="presParOf" srcId="{E17FF2D5-B2DF-4ED7-8562-E3209FC92609}" destId="{9C68EA16-5F56-4509-9019-A866F4635674}" srcOrd="2" destOrd="0" presId="urn:microsoft.com/office/officeart/2018/2/layout/IconVerticalSolidList"/>
    <dgm:cxn modelId="{83CD9D64-09C4-40EC-9F02-6F1E57F8DAD7}" type="presParOf" srcId="{E17FF2D5-B2DF-4ED7-8562-E3209FC92609}" destId="{C5D14201-FA45-42C4-98FF-424841BAD427}" srcOrd="3" destOrd="0" presId="urn:microsoft.com/office/officeart/2018/2/layout/IconVerticalSolidList"/>
    <dgm:cxn modelId="{F6F63BB0-9D26-4648-992E-38D5BFF701B0}" type="presParOf" srcId="{C04CBFCC-617E-4D0F-BE7D-21EAB9845D46}" destId="{5D836175-5B22-4A84-9E85-40BFF9DC84A9}" srcOrd="3" destOrd="0" presId="urn:microsoft.com/office/officeart/2018/2/layout/IconVerticalSolidList"/>
    <dgm:cxn modelId="{50C60A4C-2C72-4FB9-AF9C-3DEEEDC6E884}" type="presParOf" srcId="{C04CBFCC-617E-4D0F-BE7D-21EAB9845D46}" destId="{365655A5-A0F5-4B86-9256-6D8E042BECE1}" srcOrd="4" destOrd="0" presId="urn:microsoft.com/office/officeart/2018/2/layout/IconVerticalSolidList"/>
    <dgm:cxn modelId="{6BF25B0F-3A87-4959-88DB-250F4301E8AD}" type="presParOf" srcId="{365655A5-A0F5-4B86-9256-6D8E042BECE1}" destId="{89DA4BE3-331D-4469-A466-C5A77BD10FBB}" srcOrd="0" destOrd="0" presId="urn:microsoft.com/office/officeart/2018/2/layout/IconVerticalSolidList"/>
    <dgm:cxn modelId="{792E05D0-06FE-48D5-838B-9812F5FAACCF}" type="presParOf" srcId="{365655A5-A0F5-4B86-9256-6D8E042BECE1}" destId="{82DBF26A-1084-43C5-A68A-686EBE5AA599}" srcOrd="1" destOrd="0" presId="urn:microsoft.com/office/officeart/2018/2/layout/IconVerticalSolidList"/>
    <dgm:cxn modelId="{4938A013-3DEE-45A7-8A60-B7CBECF87EE5}" type="presParOf" srcId="{365655A5-A0F5-4B86-9256-6D8E042BECE1}" destId="{9B2D6553-0F7E-48E7-AAD4-77EFAB4DE4EB}" srcOrd="2" destOrd="0" presId="urn:microsoft.com/office/officeart/2018/2/layout/IconVerticalSolidList"/>
    <dgm:cxn modelId="{01D6BC7E-D9AB-4289-8CA6-F3086959A8F9}" type="presParOf" srcId="{365655A5-A0F5-4B86-9256-6D8E042BECE1}" destId="{6EDF590C-84B5-4FEE-81D6-7E4CE75080B6}" srcOrd="3" destOrd="0" presId="urn:microsoft.com/office/officeart/2018/2/layout/IconVerticalSolidList"/>
    <dgm:cxn modelId="{21A78056-1659-40D3-AD52-B61C16F3720D}" type="presParOf" srcId="{C04CBFCC-617E-4D0F-BE7D-21EAB9845D46}" destId="{6BE7F5F0-9017-43F6-9B52-BC57F1FEAF49}" srcOrd="5" destOrd="0" presId="urn:microsoft.com/office/officeart/2018/2/layout/IconVerticalSolidList"/>
    <dgm:cxn modelId="{699C1F7F-CF91-4F1B-8C3E-12BE54EEA767}" type="presParOf" srcId="{C04CBFCC-617E-4D0F-BE7D-21EAB9845D46}" destId="{08530C71-3339-4272-B4F6-A1DAF1C80523}" srcOrd="6" destOrd="0" presId="urn:microsoft.com/office/officeart/2018/2/layout/IconVerticalSolidList"/>
    <dgm:cxn modelId="{9C9EDC6B-EE9B-4D7E-B3D1-1CE803300852}" type="presParOf" srcId="{08530C71-3339-4272-B4F6-A1DAF1C80523}" destId="{BFBDC9A5-D662-460F-A3B1-885D52B14EC3}" srcOrd="0" destOrd="0" presId="urn:microsoft.com/office/officeart/2018/2/layout/IconVerticalSolidList"/>
    <dgm:cxn modelId="{8E324552-434A-46B9-B042-03CA7547D0AF}" type="presParOf" srcId="{08530C71-3339-4272-B4F6-A1DAF1C80523}" destId="{79D71050-6294-4B84-B2A0-FB12A7F47C79}" srcOrd="1" destOrd="0" presId="urn:microsoft.com/office/officeart/2018/2/layout/IconVerticalSolidList"/>
    <dgm:cxn modelId="{9110AAD6-D9F2-4B5A-8EAA-52015D27DBF8}" type="presParOf" srcId="{08530C71-3339-4272-B4F6-A1DAF1C80523}" destId="{3FF9CC24-17A0-4E1F-8FFD-5241FAF47978}" srcOrd="2" destOrd="0" presId="urn:microsoft.com/office/officeart/2018/2/layout/IconVerticalSolidList"/>
    <dgm:cxn modelId="{3745AF69-A518-4C4F-9E11-4FF9E03A0998}" type="presParOf" srcId="{08530C71-3339-4272-B4F6-A1DAF1C80523}" destId="{46F9C01E-E520-45B8-BAAB-0720F3B6ED1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145C6D-31D3-41BE-A484-DE78CB7E0259}"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FB3D638D-1D19-4B62-A9F8-00C23FDB6566}">
      <dgm:prSet custT="1"/>
      <dgm:spPr/>
      <dgm:t>
        <a:bodyPr/>
        <a:lstStyle/>
        <a:p>
          <a:r>
            <a:rPr lang="en-US" sz="1400" dirty="0">
              <a:solidFill>
                <a:srgbClr val="002060"/>
              </a:solidFill>
              <a:latin typeface="Avenir Next LT Pro" panose="020B0504020202020204" pitchFamily="34" charset="0"/>
            </a:rPr>
            <a:t>Trusted and able to trust</a:t>
          </a:r>
        </a:p>
      </dgm:t>
    </dgm:pt>
    <dgm:pt modelId="{D0BBD900-127E-4E41-8783-20BDC2D05ADD}" type="parTrans" cxnId="{61645739-9C07-4C0B-9AC7-5776D1287A4F}">
      <dgm:prSet/>
      <dgm:spPr/>
      <dgm:t>
        <a:bodyPr/>
        <a:lstStyle/>
        <a:p>
          <a:endParaRPr lang="en-US" sz="2400">
            <a:solidFill>
              <a:srgbClr val="002060"/>
            </a:solidFill>
            <a:latin typeface="Avenir Next LT Pro" panose="020B0504020202020204" pitchFamily="34" charset="0"/>
          </a:endParaRPr>
        </a:p>
      </dgm:t>
    </dgm:pt>
    <dgm:pt modelId="{70DB6F21-057D-48CF-B109-7219EA0BA5CE}" type="sibTrans" cxnId="{61645739-9C07-4C0B-9AC7-5776D1287A4F}">
      <dgm:prSet/>
      <dgm:spPr/>
      <dgm:t>
        <a:bodyPr/>
        <a:lstStyle/>
        <a:p>
          <a:endParaRPr lang="en-US" sz="2400">
            <a:solidFill>
              <a:srgbClr val="002060"/>
            </a:solidFill>
            <a:latin typeface="Avenir Next LT Pro" panose="020B0504020202020204" pitchFamily="34" charset="0"/>
          </a:endParaRPr>
        </a:p>
      </dgm:t>
    </dgm:pt>
    <dgm:pt modelId="{EB4D520C-34D6-4F5D-92B2-D00B97C8E4EC}">
      <dgm:prSet custT="1"/>
      <dgm:spPr/>
      <dgm:t>
        <a:bodyPr/>
        <a:lstStyle/>
        <a:p>
          <a:r>
            <a:rPr lang="en-GB" sz="1400" dirty="0">
              <a:solidFill>
                <a:srgbClr val="002060"/>
              </a:solidFill>
              <a:latin typeface="Avenir Next LT Pro" panose="020B0504020202020204" pitchFamily="34" charset="0"/>
            </a:rPr>
            <a:t>Listened to and heard</a:t>
          </a:r>
          <a:endParaRPr lang="en-US" sz="1400" dirty="0">
            <a:solidFill>
              <a:srgbClr val="002060"/>
            </a:solidFill>
            <a:latin typeface="Avenir Next LT Pro" panose="020B0504020202020204" pitchFamily="34" charset="0"/>
          </a:endParaRPr>
        </a:p>
      </dgm:t>
    </dgm:pt>
    <dgm:pt modelId="{3F1BFBD8-68F4-43F9-9766-F50C224A885E}" type="parTrans" cxnId="{D1B6B3E2-48DB-4553-9672-5F5CA9B0FB25}">
      <dgm:prSet/>
      <dgm:spPr/>
      <dgm:t>
        <a:bodyPr/>
        <a:lstStyle/>
        <a:p>
          <a:endParaRPr lang="en-US" sz="2400">
            <a:solidFill>
              <a:srgbClr val="002060"/>
            </a:solidFill>
            <a:latin typeface="Avenir Next LT Pro" panose="020B0504020202020204" pitchFamily="34" charset="0"/>
          </a:endParaRPr>
        </a:p>
      </dgm:t>
    </dgm:pt>
    <dgm:pt modelId="{9D543B13-E01C-4E17-A66B-B3046C7BBC59}" type="sibTrans" cxnId="{D1B6B3E2-48DB-4553-9672-5F5CA9B0FB25}">
      <dgm:prSet/>
      <dgm:spPr/>
      <dgm:t>
        <a:bodyPr/>
        <a:lstStyle/>
        <a:p>
          <a:endParaRPr lang="en-US" sz="2400">
            <a:solidFill>
              <a:srgbClr val="002060"/>
            </a:solidFill>
            <a:latin typeface="Avenir Next LT Pro" panose="020B0504020202020204" pitchFamily="34" charset="0"/>
          </a:endParaRPr>
        </a:p>
      </dgm:t>
    </dgm:pt>
    <dgm:pt modelId="{69340644-7F39-40D3-8C3B-2431DF7B59E4}">
      <dgm:prSet custT="1"/>
      <dgm:spPr/>
      <dgm:t>
        <a:bodyPr/>
        <a:lstStyle/>
        <a:p>
          <a:r>
            <a:rPr lang="en-US" sz="1400" dirty="0">
              <a:solidFill>
                <a:srgbClr val="002060"/>
              </a:solidFill>
              <a:latin typeface="Avenir Next LT Pro" panose="020B0504020202020204" pitchFamily="34" charset="0"/>
            </a:rPr>
            <a:t>Treated with transparency and openness</a:t>
          </a:r>
        </a:p>
      </dgm:t>
    </dgm:pt>
    <dgm:pt modelId="{17B32032-CDF7-4E71-9D0C-A9C35C961B19}" type="parTrans" cxnId="{B411B1FF-5AD6-4E12-847E-6DEBD1BD2403}">
      <dgm:prSet/>
      <dgm:spPr/>
      <dgm:t>
        <a:bodyPr/>
        <a:lstStyle/>
        <a:p>
          <a:endParaRPr lang="en-US" sz="2400">
            <a:solidFill>
              <a:srgbClr val="002060"/>
            </a:solidFill>
            <a:latin typeface="Avenir Next LT Pro" panose="020B0504020202020204" pitchFamily="34" charset="0"/>
          </a:endParaRPr>
        </a:p>
      </dgm:t>
    </dgm:pt>
    <dgm:pt modelId="{F2B515CC-A128-4B87-853D-17CA6FE4BBD3}" type="sibTrans" cxnId="{B411B1FF-5AD6-4E12-847E-6DEBD1BD2403}">
      <dgm:prSet/>
      <dgm:spPr/>
      <dgm:t>
        <a:bodyPr/>
        <a:lstStyle/>
        <a:p>
          <a:endParaRPr lang="en-US" sz="2400">
            <a:solidFill>
              <a:srgbClr val="002060"/>
            </a:solidFill>
            <a:latin typeface="Avenir Next LT Pro" panose="020B0504020202020204" pitchFamily="34" charset="0"/>
          </a:endParaRPr>
        </a:p>
      </dgm:t>
    </dgm:pt>
    <dgm:pt modelId="{6847A11B-291A-4C96-9431-D062C4F9EA47}">
      <dgm:prSet custT="1"/>
      <dgm:spPr/>
      <dgm:t>
        <a:bodyPr/>
        <a:lstStyle/>
        <a:p>
          <a:r>
            <a:rPr lang="en-GB" sz="1400" dirty="0">
              <a:solidFill>
                <a:srgbClr val="002060"/>
              </a:solidFill>
              <a:latin typeface="Avenir Next LT Pro" panose="020B0504020202020204" pitchFamily="34" charset="0"/>
            </a:rPr>
            <a:t>Fully communicated with</a:t>
          </a:r>
          <a:endParaRPr lang="en-US" sz="1400" dirty="0">
            <a:solidFill>
              <a:srgbClr val="002060"/>
            </a:solidFill>
            <a:latin typeface="Avenir Next LT Pro" panose="020B0504020202020204" pitchFamily="34" charset="0"/>
          </a:endParaRPr>
        </a:p>
      </dgm:t>
    </dgm:pt>
    <dgm:pt modelId="{8AD6A6CC-6E61-41AC-A95A-D09724FBBB79}" type="parTrans" cxnId="{E2D5D54A-A13F-4C85-BE45-CB4349D50E27}">
      <dgm:prSet/>
      <dgm:spPr/>
      <dgm:t>
        <a:bodyPr/>
        <a:lstStyle/>
        <a:p>
          <a:endParaRPr lang="en-US" sz="2400">
            <a:solidFill>
              <a:srgbClr val="002060"/>
            </a:solidFill>
            <a:latin typeface="Avenir Next LT Pro" panose="020B0504020202020204" pitchFamily="34" charset="0"/>
          </a:endParaRPr>
        </a:p>
      </dgm:t>
    </dgm:pt>
    <dgm:pt modelId="{7106B401-EBD6-4C3D-A8D9-4D51E1337477}" type="sibTrans" cxnId="{E2D5D54A-A13F-4C85-BE45-CB4349D50E27}">
      <dgm:prSet/>
      <dgm:spPr/>
      <dgm:t>
        <a:bodyPr/>
        <a:lstStyle/>
        <a:p>
          <a:endParaRPr lang="en-US" sz="2400">
            <a:solidFill>
              <a:srgbClr val="002060"/>
            </a:solidFill>
            <a:latin typeface="Avenir Next LT Pro" panose="020B0504020202020204" pitchFamily="34" charset="0"/>
          </a:endParaRPr>
        </a:p>
      </dgm:t>
    </dgm:pt>
    <dgm:pt modelId="{641083BE-EABE-4775-A2DA-7C252F55EBD7}">
      <dgm:prSet custT="1"/>
      <dgm:spPr/>
      <dgm:t>
        <a:bodyPr/>
        <a:lstStyle/>
        <a:p>
          <a:r>
            <a:rPr lang="en-GB" sz="1400" dirty="0">
              <a:solidFill>
                <a:srgbClr val="002060"/>
              </a:solidFill>
              <a:latin typeface="Avenir Next LT Pro" panose="020B0504020202020204" pitchFamily="34" charset="0"/>
            </a:rPr>
            <a:t>Involved</a:t>
          </a:r>
          <a:endParaRPr lang="en-US" sz="1400" dirty="0">
            <a:solidFill>
              <a:srgbClr val="002060"/>
            </a:solidFill>
            <a:latin typeface="Avenir Next LT Pro" panose="020B0504020202020204" pitchFamily="34" charset="0"/>
          </a:endParaRPr>
        </a:p>
      </dgm:t>
    </dgm:pt>
    <dgm:pt modelId="{69382106-717D-47A2-8E6C-135A223CA8D3}" type="parTrans" cxnId="{3231D030-3A6C-4847-98C9-6CD1AF007979}">
      <dgm:prSet/>
      <dgm:spPr/>
      <dgm:t>
        <a:bodyPr/>
        <a:lstStyle/>
        <a:p>
          <a:endParaRPr lang="en-US" sz="2400">
            <a:solidFill>
              <a:srgbClr val="002060"/>
            </a:solidFill>
            <a:latin typeface="Avenir Next LT Pro" panose="020B0504020202020204" pitchFamily="34" charset="0"/>
          </a:endParaRPr>
        </a:p>
      </dgm:t>
    </dgm:pt>
    <dgm:pt modelId="{195A74EE-4B8D-4DBF-BFA4-AE5CFB1886FA}" type="sibTrans" cxnId="{3231D030-3A6C-4847-98C9-6CD1AF007979}">
      <dgm:prSet/>
      <dgm:spPr/>
      <dgm:t>
        <a:bodyPr/>
        <a:lstStyle/>
        <a:p>
          <a:endParaRPr lang="en-US" sz="2400">
            <a:solidFill>
              <a:srgbClr val="002060"/>
            </a:solidFill>
            <a:latin typeface="Avenir Next LT Pro" panose="020B0504020202020204" pitchFamily="34" charset="0"/>
          </a:endParaRPr>
        </a:p>
      </dgm:t>
    </dgm:pt>
    <dgm:pt modelId="{A9FC15F8-8AE1-4EEF-9F66-AC5D16C5A76B}">
      <dgm:prSet custT="1"/>
      <dgm:spPr/>
      <dgm:t>
        <a:bodyPr/>
        <a:lstStyle/>
        <a:p>
          <a:r>
            <a:rPr lang="en-GB" sz="1400" dirty="0">
              <a:solidFill>
                <a:srgbClr val="002060"/>
              </a:solidFill>
              <a:latin typeface="Avenir Next LT Pro" panose="020B0504020202020204" pitchFamily="34" charset="0"/>
            </a:rPr>
            <a:t>Empowered</a:t>
          </a:r>
          <a:endParaRPr lang="en-US" sz="1400" dirty="0">
            <a:solidFill>
              <a:srgbClr val="002060"/>
            </a:solidFill>
            <a:latin typeface="Avenir Next LT Pro" panose="020B0504020202020204" pitchFamily="34" charset="0"/>
          </a:endParaRPr>
        </a:p>
      </dgm:t>
    </dgm:pt>
    <dgm:pt modelId="{BE6B7ACB-EA73-45BE-925C-2A0671D25E44}" type="parTrans" cxnId="{F15001CD-072D-47BA-A604-0BF8C2084983}">
      <dgm:prSet/>
      <dgm:spPr/>
      <dgm:t>
        <a:bodyPr/>
        <a:lstStyle/>
        <a:p>
          <a:endParaRPr lang="en-US" sz="2400">
            <a:solidFill>
              <a:srgbClr val="002060"/>
            </a:solidFill>
            <a:latin typeface="Avenir Next LT Pro" panose="020B0504020202020204" pitchFamily="34" charset="0"/>
          </a:endParaRPr>
        </a:p>
      </dgm:t>
    </dgm:pt>
    <dgm:pt modelId="{104F62A2-11E3-489B-8290-B9D81E13A5FB}" type="sibTrans" cxnId="{F15001CD-072D-47BA-A604-0BF8C2084983}">
      <dgm:prSet/>
      <dgm:spPr/>
      <dgm:t>
        <a:bodyPr/>
        <a:lstStyle/>
        <a:p>
          <a:endParaRPr lang="en-US" sz="2400">
            <a:solidFill>
              <a:srgbClr val="002060"/>
            </a:solidFill>
            <a:latin typeface="Avenir Next LT Pro" panose="020B0504020202020204" pitchFamily="34" charset="0"/>
          </a:endParaRPr>
        </a:p>
      </dgm:t>
    </dgm:pt>
    <dgm:pt modelId="{BE155B10-F82F-4F49-8D29-A4DCE1479841}">
      <dgm:prSet custT="1"/>
      <dgm:spPr/>
      <dgm:t>
        <a:bodyPr/>
        <a:lstStyle/>
        <a:p>
          <a:r>
            <a:rPr lang="en-GB" sz="1400" dirty="0">
              <a:solidFill>
                <a:srgbClr val="002060"/>
              </a:solidFill>
              <a:latin typeface="Avenir Next LT Pro" panose="020B0504020202020204" pitchFamily="34" charset="0"/>
            </a:rPr>
            <a:t>Equal</a:t>
          </a:r>
          <a:endParaRPr lang="en-US" sz="1400" dirty="0">
            <a:solidFill>
              <a:srgbClr val="002060"/>
            </a:solidFill>
            <a:latin typeface="Avenir Next LT Pro" panose="020B0504020202020204" pitchFamily="34" charset="0"/>
          </a:endParaRPr>
        </a:p>
      </dgm:t>
    </dgm:pt>
    <dgm:pt modelId="{842E21A9-BE54-4BB4-8004-D49D9B9A2C35}" type="parTrans" cxnId="{D9585888-00AE-47C0-92FE-F7B70406CE75}">
      <dgm:prSet/>
      <dgm:spPr/>
      <dgm:t>
        <a:bodyPr/>
        <a:lstStyle/>
        <a:p>
          <a:endParaRPr lang="en-US" sz="2400">
            <a:solidFill>
              <a:srgbClr val="002060"/>
            </a:solidFill>
            <a:latin typeface="Avenir Next LT Pro" panose="020B0504020202020204" pitchFamily="34" charset="0"/>
          </a:endParaRPr>
        </a:p>
      </dgm:t>
    </dgm:pt>
    <dgm:pt modelId="{A18A4AE5-BE48-4277-A95D-10555339BC1C}" type="sibTrans" cxnId="{D9585888-00AE-47C0-92FE-F7B70406CE75}">
      <dgm:prSet/>
      <dgm:spPr/>
      <dgm:t>
        <a:bodyPr/>
        <a:lstStyle/>
        <a:p>
          <a:endParaRPr lang="en-US" sz="2400">
            <a:solidFill>
              <a:srgbClr val="002060"/>
            </a:solidFill>
            <a:latin typeface="Avenir Next LT Pro" panose="020B0504020202020204" pitchFamily="34" charset="0"/>
          </a:endParaRPr>
        </a:p>
      </dgm:t>
    </dgm:pt>
    <dgm:pt modelId="{752CCBAD-0A87-4728-9436-7B3471B35B53}">
      <dgm:prSet custT="1"/>
      <dgm:spPr/>
      <dgm:t>
        <a:bodyPr/>
        <a:lstStyle/>
        <a:p>
          <a:r>
            <a:rPr lang="en-US" sz="1400" dirty="0">
              <a:solidFill>
                <a:srgbClr val="002060"/>
              </a:solidFill>
              <a:latin typeface="Avenir Next LT Pro" panose="020B0504020202020204" pitchFamily="34" charset="0"/>
            </a:rPr>
            <a:t>Accountable and able to hold to account</a:t>
          </a:r>
        </a:p>
      </dgm:t>
    </dgm:pt>
    <dgm:pt modelId="{C1E1362B-D9C3-40EA-9190-5D7A5108165D}" type="parTrans" cxnId="{7ABA676C-D749-4CF8-A9C9-C85704C6EB01}">
      <dgm:prSet/>
      <dgm:spPr/>
      <dgm:t>
        <a:bodyPr/>
        <a:lstStyle/>
        <a:p>
          <a:endParaRPr lang="en-US" sz="2400">
            <a:solidFill>
              <a:srgbClr val="002060"/>
            </a:solidFill>
            <a:latin typeface="Avenir Next LT Pro" panose="020B0504020202020204" pitchFamily="34" charset="0"/>
          </a:endParaRPr>
        </a:p>
      </dgm:t>
    </dgm:pt>
    <dgm:pt modelId="{130E4030-489D-4089-AC0E-36BF65E7817C}" type="sibTrans" cxnId="{7ABA676C-D749-4CF8-A9C9-C85704C6EB01}">
      <dgm:prSet/>
      <dgm:spPr/>
      <dgm:t>
        <a:bodyPr/>
        <a:lstStyle/>
        <a:p>
          <a:endParaRPr lang="en-US" sz="2400">
            <a:solidFill>
              <a:srgbClr val="002060"/>
            </a:solidFill>
            <a:latin typeface="Avenir Next LT Pro" panose="020B0504020202020204" pitchFamily="34" charset="0"/>
          </a:endParaRPr>
        </a:p>
      </dgm:t>
    </dgm:pt>
    <dgm:pt modelId="{7EF75755-7E1A-465E-B1D7-6B76317443C1}" type="pres">
      <dgm:prSet presAssocID="{2C145C6D-31D3-41BE-A484-DE78CB7E0259}" presName="root" presStyleCnt="0">
        <dgm:presLayoutVars>
          <dgm:dir/>
          <dgm:resizeHandles val="exact"/>
        </dgm:presLayoutVars>
      </dgm:prSet>
      <dgm:spPr/>
    </dgm:pt>
    <dgm:pt modelId="{5A2D26BC-15EF-470B-9A74-537EDC0ED369}" type="pres">
      <dgm:prSet presAssocID="{FB3D638D-1D19-4B62-A9F8-00C23FDB6566}" presName="compNode" presStyleCnt="0"/>
      <dgm:spPr/>
    </dgm:pt>
    <dgm:pt modelId="{A5783913-A3F5-46F8-8703-2B439788E82B}" type="pres">
      <dgm:prSet presAssocID="{FB3D638D-1D19-4B62-A9F8-00C23FDB6566}" presName="iconRect" presStyleLbl="node1" presStyleIdx="0"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DDC632CF-C83A-49F4-98C2-D73117299C1E}" type="pres">
      <dgm:prSet presAssocID="{FB3D638D-1D19-4B62-A9F8-00C23FDB6566}" presName="spaceRect" presStyleCnt="0"/>
      <dgm:spPr/>
    </dgm:pt>
    <dgm:pt modelId="{45967F57-C09E-41A1-9209-2EE968B3EB63}" type="pres">
      <dgm:prSet presAssocID="{FB3D638D-1D19-4B62-A9F8-00C23FDB6566}" presName="textRect" presStyleLbl="revTx" presStyleIdx="0" presStyleCnt="8">
        <dgm:presLayoutVars>
          <dgm:chMax val="1"/>
          <dgm:chPref val="1"/>
        </dgm:presLayoutVars>
      </dgm:prSet>
      <dgm:spPr/>
    </dgm:pt>
    <dgm:pt modelId="{A1C7196E-B58E-45CA-8DD7-E209CE058319}" type="pres">
      <dgm:prSet presAssocID="{70DB6F21-057D-48CF-B109-7219EA0BA5CE}" presName="sibTrans" presStyleCnt="0"/>
      <dgm:spPr/>
    </dgm:pt>
    <dgm:pt modelId="{6F2A945A-2BDA-43DB-B94A-E8182DEFB8E6}" type="pres">
      <dgm:prSet presAssocID="{EB4D520C-34D6-4F5D-92B2-D00B97C8E4EC}" presName="compNode" presStyleCnt="0"/>
      <dgm:spPr/>
    </dgm:pt>
    <dgm:pt modelId="{B72B0D62-B727-43F8-815B-8E62C0E438CA}" type="pres">
      <dgm:prSet presAssocID="{EB4D520C-34D6-4F5D-92B2-D00B97C8E4EC}" presName="iconRect" presStyleLbl="node1" presStyleIdx="1" presStyleCnt="8"/>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ar with solid fill"/>
        </a:ext>
      </dgm:extLst>
    </dgm:pt>
    <dgm:pt modelId="{9100682C-CD57-4C5C-9139-785BA182271F}" type="pres">
      <dgm:prSet presAssocID="{EB4D520C-34D6-4F5D-92B2-D00B97C8E4EC}" presName="spaceRect" presStyleCnt="0"/>
      <dgm:spPr/>
    </dgm:pt>
    <dgm:pt modelId="{90001510-1514-45CD-A49D-C8837185BC50}" type="pres">
      <dgm:prSet presAssocID="{EB4D520C-34D6-4F5D-92B2-D00B97C8E4EC}" presName="textRect" presStyleLbl="revTx" presStyleIdx="1" presStyleCnt="8">
        <dgm:presLayoutVars>
          <dgm:chMax val="1"/>
          <dgm:chPref val="1"/>
        </dgm:presLayoutVars>
      </dgm:prSet>
      <dgm:spPr/>
    </dgm:pt>
    <dgm:pt modelId="{0FB0552D-0E4B-4BD2-8CDD-6B04E50D73B2}" type="pres">
      <dgm:prSet presAssocID="{9D543B13-E01C-4E17-A66B-B3046C7BBC59}" presName="sibTrans" presStyleCnt="0"/>
      <dgm:spPr/>
    </dgm:pt>
    <dgm:pt modelId="{2AF83404-69C9-4F9D-9DB3-D91E3E2C94AB}" type="pres">
      <dgm:prSet presAssocID="{69340644-7F39-40D3-8C3B-2431DF7B59E4}" presName="compNode" presStyleCnt="0"/>
      <dgm:spPr/>
    </dgm:pt>
    <dgm:pt modelId="{AA915BF5-178B-4E49-AE73-596A58BD6B74}" type="pres">
      <dgm:prSet presAssocID="{69340644-7F39-40D3-8C3B-2431DF7B59E4}" presName="iconRect" presStyleLbl="node1" presStyleIdx="2" presStyleCnt="8"/>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Users with solid fill"/>
        </a:ext>
      </dgm:extLst>
    </dgm:pt>
    <dgm:pt modelId="{D3EAB0CD-CE12-4FB4-9107-ED00D976CD24}" type="pres">
      <dgm:prSet presAssocID="{69340644-7F39-40D3-8C3B-2431DF7B59E4}" presName="spaceRect" presStyleCnt="0"/>
      <dgm:spPr/>
    </dgm:pt>
    <dgm:pt modelId="{740F8E3B-162E-4062-9959-256E9BFD84F9}" type="pres">
      <dgm:prSet presAssocID="{69340644-7F39-40D3-8C3B-2431DF7B59E4}" presName="textRect" presStyleLbl="revTx" presStyleIdx="2" presStyleCnt="8">
        <dgm:presLayoutVars>
          <dgm:chMax val="1"/>
          <dgm:chPref val="1"/>
        </dgm:presLayoutVars>
      </dgm:prSet>
      <dgm:spPr/>
    </dgm:pt>
    <dgm:pt modelId="{8644D504-D6D0-4AF2-8DEB-B599E1FDCF85}" type="pres">
      <dgm:prSet presAssocID="{F2B515CC-A128-4B87-853D-17CA6FE4BBD3}" presName="sibTrans" presStyleCnt="0"/>
      <dgm:spPr/>
    </dgm:pt>
    <dgm:pt modelId="{301362A8-9B57-4EEF-BA8B-555D1148634B}" type="pres">
      <dgm:prSet presAssocID="{6847A11B-291A-4C96-9431-D062C4F9EA47}" presName="compNode" presStyleCnt="0"/>
      <dgm:spPr/>
    </dgm:pt>
    <dgm:pt modelId="{2F40D32C-F779-41E4-BA5A-C16A36DB5E3D}" type="pres">
      <dgm:prSet presAssocID="{6847A11B-291A-4C96-9431-D062C4F9EA47}" presName="iconRect" presStyleLbl="node1" presStyleIdx="3"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51E46500-54ED-4236-AA84-8EC3557A9E1A}" type="pres">
      <dgm:prSet presAssocID="{6847A11B-291A-4C96-9431-D062C4F9EA47}" presName="spaceRect" presStyleCnt="0"/>
      <dgm:spPr/>
    </dgm:pt>
    <dgm:pt modelId="{9EAFCC85-264B-4BF7-958D-312D53EA9D72}" type="pres">
      <dgm:prSet presAssocID="{6847A11B-291A-4C96-9431-D062C4F9EA47}" presName="textRect" presStyleLbl="revTx" presStyleIdx="3" presStyleCnt="8">
        <dgm:presLayoutVars>
          <dgm:chMax val="1"/>
          <dgm:chPref val="1"/>
        </dgm:presLayoutVars>
      </dgm:prSet>
      <dgm:spPr/>
    </dgm:pt>
    <dgm:pt modelId="{D777D93A-51BF-42CE-9E21-C2DF006A6A9B}" type="pres">
      <dgm:prSet presAssocID="{7106B401-EBD6-4C3D-A8D9-4D51E1337477}" presName="sibTrans" presStyleCnt="0"/>
      <dgm:spPr/>
    </dgm:pt>
    <dgm:pt modelId="{6B8C8959-3D39-4A31-8B12-80A827F941CD}" type="pres">
      <dgm:prSet presAssocID="{641083BE-EABE-4775-A2DA-7C252F55EBD7}" presName="compNode" presStyleCnt="0"/>
      <dgm:spPr/>
    </dgm:pt>
    <dgm:pt modelId="{E0022F0C-5EA3-4184-9B1A-B51B68E82BE3}" type="pres">
      <dgm:prSet presAssocID="{641083BE-EABE-4775-A2DA-7C252F55EBD7}" presName="iconRect" presStyleLbl="node1" presStyleIdx="4"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ycle with People"/>
        </a:ext>
      </dgm:extLst>
    </dgm:pt>
    <dgm:pt modelId="{38A0975F-9DA1-4519-9FF2-931AA1C99B5E}" type="pres">
      <dgm:prSet presAssocID="{641083BE-EABE-4775-A2DA-7C252F55EBD7}" presName="spaceRect" presStyleCnt="0"/>
      <dgm:spPr/>
    </dgm:pt>
    <dgm:pt modelId="{941619F3-C93C-49FF-97BF-E8F3D0C35CE5}" type="pres">
      <dgm:prSet presAssocID="{641083BE-EABE-4775-A2DA-7C252F55EBD7}" presName="textRect" presStyleLbl="revTx" presStyleIdx="4" presStyleCnt="8">
        <dgm:presLayoutVars>
          <dgm:chMax val="1"/>
          <dgm:chPref val="1"/>
        </dgm:presLayoutVars>
      </dgm:prSet>
      <dgm:spPr/>
    </dgm:pt>
    <dgm:pt modelId="{62A4B2FF-32BB-4923-9B97-A6D9AB7A5D85}" type="pres">
      <dgm:prSet presAssocID="{195A74EE-4B8D-4DBF-BFA4-AE5CFB1886FA}" presName="sibTrans" presStyleCnt="0"/>
      <dgm:spPr/>
    </dgm:pt>
    <dgm:pt modelId="{B0A2CFE2-DBA1-4D3D-A454-541481C6D815}" type="pres">
      <dgm:prSet presAssocID="{A9FC15F8-8AE1-4EEF-9F66-AC5D16C5A76B}" presName="compNode" presStyleCnt="0"/>
      <dgm:spPr/>
    </dgm:pt>
    <dgm:pt modelId="{0803235B-D758-4855-B89C-77E40B79EFEC}" type="pres">
      <dgm:prSet presAssocID="{A9FC15F8-8AE1-4EEF-9F66-AC5D16C5A76B}" presName="iconRect" presStyleLbl="node1" presStyleIdx="5" presStyleCnt="8"/>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ustomer review with solid fill"/>
        </a:ext>
      </dgm:extLst>
    </dgm:pt>
    <dgm:pt modelId="{38BE469D-F8AF-428C-BE1B-F446AF01E6A4}" type="pres">
      <dgm:prSet presAssocID="{A9FC15F8-8AE1-4EEF-9F66-AC5D16C5A76B}" presName="spaceRect" presStyleCnt="0"/>
      <dgm:spPr/>
    </dgm:pt>
    <dgm:pt modelId="{372B634E-0AE8-48B0-9F5E-BD10A3B70926}" type="pres">
      <dgm:prSet presAssocID="{A9FC15F8-8AE1-4EEF-9F66-AC5D16C5A76B}" presName="textRect" presStyleLbl="revTx" presStyleIdx="5" presStyleCnt="8">
        <dgm:presLayoutVars>
          <dgm:chMax val="1"/>
          <dgm:chPref val="1"/>
        </dgm:presLayoutVars>
      </dgm:prSet>
      <dgm:spPr/>
    </dgm:pt>
    <dgm:pt modelId="{7FC04F2E-59BF-4512-9BC3-860CA8528E5D}" type="pres">
      <dgm:prSet presAssocID="{104F62A2-11E3-489B-8290-B9D81E13A5FB}" presName="sibTrans" presStyleCnt="0"/>
      <dgm:spPr/>
    </dgm:pt>
    <dgm:pt modelId="{065A85B1-E1FC-4494-831B-700BC9D117BA}" type="pres">
      <dgm:prSet presAssocID="{BE155B10-F82F-4F49-8D29-A4DCE1479841}" presName="compNode" presStyleCnt="0"/>
      <dgm:spPr/>
    </dgm:pt>
    <dgm:pt modelId="{380FD2E3-1378-4582-8C27-80F355B0D758}" type="pres">
      <dgm:prSet presAssocID="{BE155B10-F82F-4F49-8D29-A4DCE1479841}" presName="iconRect" presStyleLbl="node1" presStyleIdx="6"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cales of Justice"/>
        </a:ext>
      </dgm:extLst>
    </dgm:pt>
    <dgm:pt modelId="{9C6EBB89-7280-4CAE-910A-731849874D90}" type="pres">
      <dgm:prSet presAssocID="{BE155B10-F82F-4F49-8D29-A4DCE1479841}" presName="spaceRect" presStyleCnt="0"/>
      <dgm:spPr/>
    </dgm:pt>
    <dgm:pt modelId="{59E1A789-0F76-47AA-BEEB-87BA020771C6}" type="pres">
      <dgm:prSet presAssocID="{BE155B10-F82F-4F49-8D29-A4DCE1479841}" presName="textRect" presStyleLbl="revTx" presStyleIdx="6" presStyleCnt="8">
        <dgm:presLayoutVars>
          <dgm:chMax val="1"/>
          <dgm:chPref val="1"/>
        </dgm:presLayoutVars>
      </dgm:prSet>
      <dgm:spPr/>
    </dgm:pt>
    <dgm:pt modelId="{DBEB4A3D-C933-4676-A416-F2E5A7F887F0}" type="pres">
      <dgm:prSet presAssocID="{A18A4AE5-BE48-4277-A95D-10555339BC1C}" presName="sibTrans" presStyleCnt="0"/>
      <dgm:spPr/>
    </dgm:pt>
    <dgm:pt modelId="{6A8833C2-E067-49F8-B5A1-C55D20CD1F34}" type="pres">
      <dgm:prSet presAssocID="{752CCBAD-0A87-4728-9436-7B3471B35B53}" presName="compNode" presStyleCnt="0"/>
      <dgm:spPr/>
    </dgm:pt>
    <dgm:pt modelId="{D85DB16F-59C5-4C81-8BC5-4FD6C8417886}" type="pres">
      <dgm:prSet presAssocID="{752CCBAD-0A87-4728-9436-7B3471B35B53}" presName="iconRect" presStyleLbl="node1" presStyleIdx="7" presStyleCnt="8"/>
      <dgm:spPr>
        <a:blipFill>
          <a:blip xmlns:r="http://schemas.openxmlformats.org/officeDocument/2006/relationships">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Gavel with solid fill"/>
        </a:ext>
      </dgm:extLst>
    </dgm:pt>
    <dgm:pt modelId="{E4A96B4F-31F9-4C31-A53D-B5BEEA7F5809}" type="pres">
      <dgm:prSet presAssocID="{752CCBAD-0A87-4728-9436-7B3471B35B53}" presName="spaceRect" presStyleCnt="0"/>
      <dgm:spPr/>
    </dgm:pt>
    <dgm:pt modelId="{960C3B9C-A3BA-4972-8EA3-7C1227C2B502}" type="pres">
      <dgm:prSet presAssocID="{752CCBAD-0A87-4728-9436-7B3471B35B53}" presName="textRect" presStyleLbl="revTx" presStyleIdx="7" presStyleCnt="8">
        <dgm:presLayoutVars>
          <dgm:chMax val="1"/>
          <dgm:chPref val="1"/>
        </dgm:presLayoutVars>
      </dgm:prSet>
      <dgm:spPr/>
    </dgm:pt>
  </dgm:ptLst>
  <dgm:cxnLst>
    <dgm:cxn modelId="{2F0D1A0F-4B5C-4009-8585-A666829576C6}" type="presOf" srcId="{BE155B10-F82F-4F49-8D29-A4DCE1479841}" destId="{59E1A789-0F76-47AA-BEEB-87BA020771C6}" srcOrd="0" destOrd="0" presId="urn:microsoft.com/office/officeart/2018/2/layout/IconLabelList"/>
    <dgm:cxn modelId="{3231D030-3A6C-4847-98C9-6CD1AF007979}" srcId="{2C145C6D-31D3-41BE-A484-DE78CB7E0259}" destId="{641083BE-EABE-4775-A2DA-7C252F55EBD7}" srcOrd="4" destOrd="0" parTransId="{69382106-717D-47A2-8E6C-135A223CA8D3}" sibTransId="{195A74EE-4B8D-4DBF-BFA4-AE5CFB1886FA}"/>
    <dgm:cxn modelId="{61645739-9C07-4C0B-9AC7-5776D1287A4F}" srcId="{2C145C6D-31D3-41BE-A484-DE78CB7E0259}" destId="{FB3D638D-1D19-4B62-A9F8-00C23FDB6566}" srcOrd="0" destOrd="0" parTransId="{D0BBD900-127E-4E41-8783-20BDC2D05ADD}" sibTransId="{70DB6F21-057D-48CF-B109-7219EA0BA5CE}"/>
    <dgm:cxn modelId="{6CEB9C46-C518-4E9F-8159-BE084FB195A9}" type="presOf" srcId="{6847A11B-291A-4C96-9431-D062C4F9EA47}" destId="{9EAFCC85-264B-4BF7-958D-312D53EA9D72}" srcOrd="0" destOrd="0" presId="urn:microsoft.com/office/officeart/2018/2/layout/IconLabelList"/>
    <dgm:cxn modelId="{E2D5D54A-A13F-4C85-BE45-CB4349D50E27}" srcId="{2C145C6D-31D3-41BE-A484-DE78CB7E0259}" destId="{6847A11B-291A-4C96-9431-D062C4F9EA47}" srcOrd="3" destOrd="0" parTransId="{8AD6A6CC-6E61-41AC-A95A-D09724FBBB79}" sibTransId="{7106B401-EBD6-4C3D-A8D9-4D51E1337477}"/>
    <dgm:cxn modelId="{7ABA676C-D749-4CF8-A9C9-C85704C6EB01}" srcId="{2C145C6D-31D3-41BE-A484-DE78CB7E0259}" destId="{752CCBAD-0A87-4728-9436-7B3471B35B53}" srcOrd="7" destOrd="0" parTransId="{C1E1362B-D9C3-40EA-9190-5D7A5108165D}" sibTransId="{130E4030-489D-4089-AC0E-36BF65E7817C}"/>
    <dgm:cxn modelId="{D9585888-00AE-47C0-92FE-F7B70406CE75}" srcId="{2C145C6D-31D3-41BE-A484-DE78CB7E0259}" destId="{BE155B10-F82F-4F49-8D29-A4DCE1479841}" srcOrd="6" destOrd="0" parTransId="{842E21A9-BE54-4BB4-8004-D49D9B9A2C35}" sibTransId="{A18A4AE5-BE48-4277-A95D-10555339BC1C}"/>
    <dgm:cxn modelId="{41CADD88-8166-4090-A3CE-98A97DD18122}" type="presOf" srcId="{752CCBAD-0A87-4728-9436-7B3471B35B53}" destId="{960C3B9C-A3BA-4972-8EA3-7C1227C2B502}" srcOrd="0" destOrd="0" presId="urn:microsoft.com/office/officeart/2018/2/layout/IconLabelList"/>
    <dgm:cxn modelId="{6705088F-0CFE-4606-BA2B-22A6F4A9F736}" type="presOf" srcId="{2C145C6D-31D3-41BE-A484-DE78CB7E0259}" destId="{7EF75755-7E1A-465E-B1D7-6B76317443C1}" srcOrd="0" destOrd="0" presId="urn:microsoft.com/office/officeart/2018/2/layout/IconLabelList"/>
    <dgm:cxn modelId="{FE53EC95-83AD-43EC-A72D-7D41EC61CEC3}" type="presOf" srcId="{A9FC15F8-8AE1-4EEF-9F66-AC5D16C5A76B}" destId="{372B634E-0AE8-48B0-9F5E-BD10A3B70926}" srcOrd="0" destOrd="0" presId="urn:microsoft.com/office/officeart/2018/2/layout/IconLabelList"/>
    <dgm:cxn modelId="{E0288FC1-E321-4DA9-BF99-5C8C51E54EFB}" type="presOf" srcId="{FB3D638D-1D19-4B62-A9F8-00C23FDB6566}" destId="{45967F57-C09E-41A1-9209-2EE968B3EB63}" srcOrd="0" destOrd="0" presId="urn:microsoft.com/office/officeart/2018/2/layout/IconLabelList"/>
    <dgm:cxn modelId="{F15001CD-072D-47BA-A604-0BF8C2084983}" srcId="{2C145C6D-31D3-41BE-A484-DE78CB7E0259}" destId="{A9FC15F8-8AE1-4EEF-9F66-AC5D16C5A76B}" srcOrd="5" destOrd="0" parTransId="{BE6B7ACB-EA73-45BE-925C-2A0671D25E44}" sibTransId="{104F62A2-11E3-489B-8290-B9D81E13A5FB}"/>
    <dgm:cxn modelId="{D1B6B3E2-48DB-4553-9672-5F5CA9B0FB25}" srcId="{2C145C6D-31D3-41BE-A484-DE78CB7E0259}" destId="{EB4D520C-34D6-4F5D-92B2-D00B97C8E4EC}" srcOrd="1" destOrd="0" parTransId="{3F1BFBD8-68F4-43F9-9766-F50C224A885E}" sibTransId="{9D543B13-E01C-4E17-A66B-B3046C7BBC59}"/>
    <dgm:cxn modelId="{015BECE3-D12E-452A-A41B-213FC8894B57}" type="presOf" srcId="{641083BE-EABE-4775-A2DA-7C252F55EBD7}" destId="{941619F3-C93C-49FF-97BF-E8F3D0C35CE5}" srcOrd="0" destOrd="0" presId="urn:microsoft.com/office/officeart/2018/2/layout/IconLabelList"/>
    <dgm:cxn modelId="{B04645E5-859C-47A1-A4B9-178AF2D22FD2}" type="presOf" srcId="{69340644-7F39-40D3-8C3B-2431DF7B59E4}" destId="{740F8E3B-162E-4062-9959-256E9BFD84F9}" srcOrd="0" destOrd="0" presId="urn:microsoft.com/office/officeart/2018/2/layout/IconLabelList"/>
    <dgm:cxn modelId="{F9154FF7-11AF-45D8-9C96-A0A7997949E9}" type="presOf" srcId="{EB4D520C-34D6-4F5D-92B2-D00B97C8E4EC}" destId="{90001510-1514-45CD-A49D-C8837185BC50}" srcOrd="0" destOrd="0" presId="urn:microsoft.com/office/officeart/2018/2/layout/IconLabelList"/>
    <dgm:cxn modelId="{B411B1FF-5AD6-4E12-847E-6DEBD1BD2403}" srcId="{2C145C6D-31D3-41BE-A484-DE78CB7E0259}" destId="{69340644-7F39-40D3-8C3B-2431DF7B59E4}" srcOrd="2" destOrd="0" parTransId="{17B32032-CDF7-4E71-9D0C-A9C35C961B19}" sibTransId="{F2B515CC-A128-4B87-853D-17CA6FE4BBD3}"/>
    <dgm:cxn modelId="{D535E49F-FA18-47E0-85F0-DDA4BF80E487}" type="presParOf" srcId="{7EF75755-7E1A-465E-B1D7-6B76317443C1}" destId="{5A2D26BC-15EF-470B-9A74-537EDC0ED369}" srcOrd="0" destOrd="0" presId="urn:microsoft.com/office/officeart/2018/2/layout/IconLabelList"/>
    <dgm:cxn modelId="{58DD36E1-6380-4362-ADAE-3D113D3389B0}" type="presParOf" srcId="{5A2D26BC-15EF-470B-9A74-537EDC0ED369}" destId="{A5783913-A3F5-46F8-8703-2B439788E82B}" srcOrd="0" destOrd="0" presId="urn:microsoft.com/office/officeart/2018/2/layout/IconLabelList"/>
    <dgm:cxn modelId="{68378D84-6862-4F4C-B17B-7B1D743B4DB1}" type="presParOf" srcId="{5A2D26BC-15EF-470B-9A74-537EDC0ED369}" destId="{DDC632CF-C83A-49F4-98C2-D73117299C1E}" srcOrd="1" destOrd="0" presId="urn:microsoft.com/office/officeart/2018/2/layout/IconLabelList"/>
    <dgm:cxn modelId="{DC512C98-7E6C-4D7A-9D45-73FDDD081C74}" type="presParOf" srcId="{5A2D26BC-15EF-470B-9A74-537EDC0ED369}" destId="{45967F57-C09E-41A1-9209-2EE968B3EB63}" srcOrd="2" destOrd="0" presId="urn:microsoft.com/office/officeart/2018/2/layout/IconLabelList"/>
    <dgm:cxn modelId="{1BE176F2-D4DC-4A2B-9E33-106771115F13}" type="presParOf" srcId="{7EF75755-7E1A-465E-B1D7-6B76317443C1}" destId="{A1C7196E-B58E-45CA-8DD7-E209CE058319}" srcOrd="1" destOrd="0" presId="urn:microsoft.com/office/officeart/2018/2/layout/IconLabelList"/>
    <dgm:cxn modelId="{22A6D2EE-39FD-4EF6-A39F-61BDD7425FFF}" type="presParOf" srcId="{7EF75755-7E1A-465E-B1D7-6B76317443C1}" destId="{6F2A945A-2BDA-43DB-B94A-E8182DEFB8E6}" srcOrd="2" destOrd="0" presId="urn:microsoft.com/office/officeart/2018/2/layout/IconLabelList"/>
    <dgm:cxn modelId="{6BBC7B73-10DD-4CAC-9F8B-212FB8F72BB6}" type="presParOf" srcId="{6F2A945A-2BDA-43DB-B94A-E8182DEFB8E6}" destId="{B72B0D62-B727-43F8-815B-8E62C0E438CA}" srcOrd="0" destOrd="0" presId="urn:microsoft.com/office/officeart/2018/2/layout/IconLabelList"/>
    <dgm:cxn modelId="{179EF28D-234A-46BB-8EF9-28E77E42D135}" type="presParOf" srcId="{6F2A945A-2BDA-43DB-B94A-E8182DEFB8E6}" destId="{9100682C-CD57-4C5C-9139-785BA182271F}" srcOrd="1" destOrd="0" presId="urn:microsoft.com/office/officeart/2018/2/layout/IconLabelList"/>
    <dgm:cxn modelId="{552448AC-7CE8-49A5-8B96-27F20881774B}" type="presParOf" srcId="{6F2A945A-2BDA-43DB-B94A-E8182DEFB8E6}" destId="{90001510-1514-45CD-A49D-C8837185BC50}" srcOrd="2" destOrd="0" presId="urn:microsoft.com/office/officeart/2018/2/layout/IconLabelList"/>
    <dgm:cxn modelId="{CB6DE070-AA46-4246-AB8C-AADCAB520396}" type="presParOf" srcId="{7EF75755-7E1A-465E-B1D7-6B76317443C1}" destId="{0FB0552D-0E4B-4BD2-8CDD-6B04E50D73B2}" srcOrd="3" destOrd="0" presId="urn:microsoft.com/office/officeart/2018/2/layout/IconLabelList"/>
    <dgm:cxn modelId="{8868003D-AB7A-41C4-B87F-7C4962179FFE}" type="presParOf" srcId="{7EF75755-7E1A-465E-B1D7-6B76317443C1}" destId="{2AF83404-69C9-4F9D-9DB3-D91E3E2C94AB}" srcOrd="4" destOrd="0" presId="urn:microsoft.com/office/officeart/2018/2/layout/IconLabelList"/>
    <dgm:cxn modelId="{EF63DEDE-6396-4D22-A097-94375FBE7D28}" type="presParOf" srcId="{2AF83404-69C9-4F9D-9DB3-D91E3E2C94AB}" destId="{AA915BF5-178B-4E49-AE73-596A58BD6B74}" srcOrd="0" destOrd="0" presId="urn:microsoft.com/office/officeart/2018/2/layout/IconLabelList"/>
    <dgm:cxn modelId="{CC4B1F21-D59C-4E0D-B4DD-AA6EF838C3CF}" type="presParOf" srcId="{2AF83404-69C9-4F9D-9DB3-D91E3E2C94AB}" destId="{D3EAB0CD-CE12-4FB4-9107-ED00D976CD24}" srcOrd="1" destOrd="0" presId="urn:microsoft.com/office/officeart/2018/2/layout/IconLabelList"/>
    <dgm:cxn modelId="{3743DA9A-4946-4C59-BCEE-817ACF81B751}" type="presParOf" srcId="{2AF83404-69C9-4F9D-9DB3-D91E3E2C94AB}" destId="{740F8E3B-162E-4062-9959-256E9BFD84F9}" srcOrd="2" destOrd="0" presId="urn:microsoft.com/office/officeart/2018/2/layout/IconLabelList"/>
    <dgm:cxn modelId="{756C60C2-E6D2-4BEE-AECD-9F1E71C94FC0}" type="presParOf" srcId="{7EF75755-7E1A-465E-B1D7-6B76317443C1}" destId="{8644D504-D6D0-4AF2-8DEB-B599E1FDCF85}" srcOrd="5" destOrd="0" presId="urn:microsoft.com/office/officeart/2018/2/layout/IconLabelList"/>
    <dgm:cxn modelId="{7EA24CC5-46B9-43C7-8523-08CE94AB6688}" type="presParOf" srcId="{7EF75755-7E1A-465E-B1D7-6B76317443C1}" destId="{301362A8-9B57-4EEF-BA8B-555D1148634B}" srcOrd="6" destOrd="0" presId="urn:microsoft.com/office/officeart/2018/2/layout/IconLabelList"/>
    <dgm:cxn modelId="{7FAF1225-D989-4A2E-B2F4-7958A541C60E}" type="presParOf" srcId="{301362A8-9B57-4EEF-BA8B-555D1148634B}" destId="{2F40D32C-F779-41E4-BA5A-C16A36DB5E3D}" srcOrd="0" destOrd="0" presId="urn:microsoft.com/office/officeart/2018/2/layout/IconLabelList"/>
    <dgm:cxn modelId="{4AA07CF3-B553-45FB-96B8-528ED032EF29}" type="presParOf" srcId="{301362A8-9B57-4EEF-BA8B-555D1148634B}" destId="{51E46500-54ED-4236-AA84-8EC3557A9E1A}" srcOrd="1" destOrd="0" presId="urn:microsoft.com/office/officeart/2018/2/layout/IconLabelList"/>
    <dgm:cxn modelId="{E5DD5FCA-98F8-4748-A301-391FD49ACCE9}" type="presParOf" srcId="{301362A8-9B57-4EEF-BA8B-555D1148634B}" destId="{9EAFCC85-264B-4BF7-958D-312D53EA9D72}" srcOrd="2" destOrd="0" presId="urn:microsoft.com/office/officeart/2018/2/layout/IconLabelList"/>
    <dgm:cxn modelId="{E85FF629-6191-4E37-A6F2-E500F4D002E7}" type="presParOf" srcId="{7EF75755-7E1A-465E-B1D7-6B76317443C1}" destId="{D777D93A-51BF-42CE-9E21-C2DF006A6A9B}" srcOrd="7" destOrd="0" presId="urn:microsoft.com/office/officeart/2018/2/layout/IconLabelList"/>
    <dgm:cxn modelId="{5CB9CFE9-227D-4E26-84AC-5664088C8B57}" type="presParOf" srcId="{7EF75755-7E1A-465E-B1D7-6B76317443C1}" destId="{6B8C8959-3D39-4A31-8B12-80A827F941CD}" srcOrd="8" destOrd="0" presId="urn:microsoft.com/office/officeart/2018/2/layout/IconLabelList"/>
    <dgm:cxn modelId="{B967E263-3F4C-4A8B-AAA2-B3C200752971}" type="presParOf" srcId="{6B8C8959-3D39-4A31-8B12-80A827F941CD}" destId="{E0022F0C-5EA3-4184-9B1A-B51B68E82BE3}" srcOrd="0" destOrd="0" presId="urn:microsoft.com/office/officeart/2018/2/layout/IconLabelList"/>
    <dgm:cxn modelId="{4A790BA1-B156-4F12-814A-1B0B7E5DB969}" type="presParOf" srcId="{6B8C8959-3D39-4A31-8B12-80A827F941CD}" destId="{38A0975F-9DA1-4519-9FF2-931AA1C99B5E}" srcOrd="1" destOrd="0" presId="urn:microsoft.com/office/officeart/2018/2/layout/IconLabelList"/>
    <dgm:cxn modelId="{C1FBA932-A5AF-48AF-BFAD-71608F384463}" type="presParOf" srcId="{6B8C8959-3D39-4A31-8B12-80A827F941CD}" destId="{941619F3-C93C-49FF-97BF-E8F3D0C35CE5}" srcOrd="2" destOrd="0" presId="urn:microsoft.com/office/officeart/2018/2/layout/IconLabelList"/>
    <dgm:cxn modelId="{AD517DDF-4611-4EA4-84C3-BE40653EF38E}" type="presParOf" srcId="{7EF75755-7E1A-465E-B1D7-6B76317443C1}" destId="{62A4B2FF-32BB-4923-9B97-A6D9AB7A5D85}" srcOrd="9" destOrd="0" presId="urn:microsoft.com/office/officeart/2018/2/layout/IconLabelList"/>
    <dgm:cxn modelId="{C8C2668E-CC1D-40E7-8B42-164E8627E30C}" type="presParOf" srcId="{7EF75755-7E1A-465E-B1D7-6B76317443C1}" destId="{B0A2CFE2-DBA1-4D3D-A454-541481C6D815}" srcOrd="10" destOrd="0" presId="urn:microsoft.com/office/officeart/2018/2/layout/IconLabelList"/>
    <dgm:cxn modelId="{BF16AA6C-A8F4-4650-9A04-9C9E486490C8}" type="presParOf" srcId="{B0A2CFE2-DBA1-4D3D-A454-541481C6D815}" destId="{0803235B-D758-4855-B89C-77E40B79EFEC}" srcOrd="0" destOrd="0" presId="urn:microsoft.com/office/officeart/2018/2/layout/IconLabelList"/>
    <dgm:cxn modelId="{7A17D2F7-D38A-456E-A9C8-51DBAFD020D5}" type="presParOf" srcId="{B0A2CFE2-DBA1-4D3D-A454-541481C6D815}" destId="{38BE469D-F8AF-428C-BE1B-F446AF01E6A4}" srcOrd="1" destOrd="0" presId="urn:microsoft.com/office/officeart/2018/2/layout/IconLabelList"/>
    <dgm:cxn modelId="{AEB53919-386D-4C51-B3D3-C27CC3D63D60}" type="presParOf" srcId="{B0A2CFE2-DBA1-4D3D-A454-541481C6D815}" destId="{372B634E-0AE8-48B0-9F5E-BD10A3B70926}" srcOrd="2" destOrd="0" presId="urn:microsoft.com/office/officeart/2018/2/layout/IconLabelList"/>
    <dgm:cxn modelId="{965214CD-CF98-4EB6-83FE-57A118151669}" type="presParOf" srcId="{7EF75755-7E1A-465E-B1D7-6B76317443C1}" destId="{7FC04F2E-59BF-4512-9BC3-860CA8528E5D}" srcOrd="11" destOrd="0" presId="urn:microsoft.com/office/officeart/2018/2/layout/IconLabelList"/>
    <dgm:cxn modelId="{9C0323AD-B3A6-4B80-A61B-A73E92C38EF8}" type="presParOf" srcId="{7EF75755-7E1A-465E-B1D7-6B76317443C1}" destId="{065A85B1-E1FC-4494-831B-700BC9D117BA}" srcOrd="12" destOrd="0" presId="urn:microsoft.com/office/officeart/2018/2/layout/IconLabelList"/>
    <dgm:cxn modelId="{48D065A4-176A-4C57-A38F-60558AE59C32}" type="presParOf" srcId="{065A85B1-E1FC-4494-831B-700BC9D117BA}" destId="{380FD2E3-1378-4582-8C27-80F355B0D758}" srcOrd="0" destOrd="0" presId="urn:microsoft.com/office/officeart/2018/2/layout/IconLabelList"/>
    <dgm:cxn modelId="{AE832CA9-C161-4416-8980-417F939E26ED}" type="presParOf" srcId="{065A85B1-E1FC-4494-831B-700BC9D117BA}" destId="{9C6EBB89-7280-4CAE-910A-731849874D90}" srcOrd="1" destOrd="0" presId="urn:microsoft.com/office/officeart/2018/2/layout/IconLabelList"/>
    <dgm:cxn modelId="{74E56E2F-97F7-4FCB-B370-68C4CA81AC4E}" type="presParOf" srcId="{065A85B1-E1FC-4494-831B-700BC9D117BA}" destId="{59E1A789-0F76-47AA-BEEB-87BA020771C6}" srcOrd="2" destOrd="0" presId="urn:microsoft.com/office/officeart/2018/2/layout/IconLabelList"/>
    <dgm:cxn modelId="{1BBFB94B-2B63-4705-8198-61826EDC81B8}" type="presParOf" srcId="{7EF75755-7E1A-465E-B1D7-6B76317443C1}" destId="{DBEB4A3D-C933-4676-A416-F2E5A7F887F0}" srcOrd="13" destOrd="0" presId="urn:microsoft.com/office/officeart/2018/2/layout/IconLabelList"/>
    <dgm:cxn modelId="{1281DD4F-45FD-4719-B50F-BEDB8418947D}" type="presParOf" srcId="{7EF75755-7E1A-465E-B1D7-6B76317443C1}" destId="{6A8833C2-E067-49F8-B5A1-C55D20CD1F34}" srcOrd="14" destOrd="0" presId="urn:microsoft.com/office/officeart/2018/2/layout/IconLabelList"/>
    <dgm:cxn modelId="{EB554EE8-F9E1-478A-A465-8471B90B2317}" type="presParOf" srcId="{6A8833C2-E067-49F8-B5A1-C55D20CD1F34}" destId="{D85DB16F-59C5-4C81-8BC5-4FD6C8417886}" srcOrd="0" destOrd="0" presId="urn:microsoft.com/office/officeart/2018/2/layout/IconLabelList"/>
    <dgm:cxn modelId="{6DA3184A-C00A-4C69-BFAE-C45626A8B7F9}" type="presParOf" srcId="{6A8833C2-E067-49F8-B5A1-C55D20CD1F34}" destId="{E4A96B4F-31F9-4C31-A53D-B5BEEA7F5809}" srcOrd="1" destOrd="0" presId="urn:microsoft.com/office/officeart/2018/2/layout/IconLabelList"/>
    <dgm:cxn modelId="{9DF17A6F-894F-4A20-A68B-7CDDF15438CB}" type="presParOf" srcId="{6A8833C2-E067-49F8-B5A1-C55D20CD1F34}" destId="{960C3B9C-A3BA-4972-8EA3-7C1227C2B50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B3BEF0-6C33-4AEB-AC7A-5265682B3696}"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9DD84D14-DB00-4F25-AC13-E21CFA933F21}">
      <dgm:prSet custT="1"/>
      <dgm:spPr/>
      <dgm:t>
        <a:bodyPr/>
        <a:lstStyle/>
        <a:p>
          <a:r>
            <a:rPr lang="en-GB" sz="1600" b="1" dirty="0">
              <a:latin typeface="Avenir Next LT Pro" panose="020B0504020202020204" pitchFamily="34" charset="0"/>
            </a:rPr>
            <a:t>1. Make a commitment to implement the Co-production Framework Charter across Birmingham.</a:t>
          </a:r>
          <a:endParaRPr lang="en-US" sz="1600" b="1" dirty="0">
            <a:latin typeface="Avenir Next LT Pro" panose="020B0504020202020204" pitchFamily="34" charset="0"/>
          </a:endParaRPr>
        </a:p>
      </dgm:t>
    </dgm:pt>
    <dgm:pt modelId="{027EDB93-F3A8-4924-A6C9-157F75FF5A43}" type="parTrans" cxnId="{C603C072-B246-4986-AC3B-1D55E9B34A95}">
      <dgm:prSet/>
      <dgm:spPr/>
      <dgm:t>
        <a:bodyPr/>
        <a:lstStyle/>
        <a:p>
          <a:endParaRPr lang="en-US" b="1">
            <a:latin typeface="Avenir Next LT Pro" panose="020B0504020202020204" pitchFamily="34" charset="0"/>
          </a:endParaRPr>
        </a:p>
      </dgm:t>
    </dgm:pt>
    <dgm:pt modelId="{953C2525-98AA-48C9-8C35-5803BD0BCD95}" type="sibTrans" cxnId="{C603C072-B246-4986-AC3B-1D55E9B34A95}">
      <dgm:prSet/>
      <dgm:spPr/>
      <dgm:t>
        <a:bodyPr/>
        <a:lstStyle/>
        <a:p>
          <a:endParaRPr lang="en-US" b="1">
            <a:latin typeface="Avenir Next LT Pro" panose="020B0504020202020204" pitchFamily="34" charset="0"/>
          </a:endParaRPr>
        </a:p>
      </dgm:t>
    </dgm:pt>
    <dgm:pt modelId="{5E8640C5-BBC9-464B-8CD9-95AEB7DE7B2A}">
      <dgm:prSet custT="1"/>
      <dgm:spPr/>
      <dgm:t>
        <a:bodyPr/>
        <a:lstStyle/>
        <a:p>
          <a:r>
            <a:rPr lang="en-GB" sz="1600" b="1" dirty="0">
              <a:latin typeface="Avenir Next LT Pro" panose="020B0504020202020204" pitchFamily="34" charset="0"/>
            </a:rPr>
            <a:t>2.  Demonstrate the move from listening to people’s Voice to enabling meaningful Action </a:t>
          </a:r>
          <a:endParaRPr lang="en-US" sz="1600" b="1" dirty="0">
            <a:latin typeface="Avenir Next LT Pro" panose="020B0504020202020204" pitchFamily="34" charset="0"/>
          </a:endParaRPr>
        </a:p>
      </dgm:t>
    </dgm:pt>
    <dgm:pt modelId="{FD72FE8E-5E43-47C5-84F5-5685AFDAEEB4}" type="parTrans" cxnId="{2BBAE6EB-43D9-4D48-A14E-E66D507F20A5}">
      <dgm:prSet/>
      <dgm:spPr/>
      <dgm:t>
        <a:bodyPr/>
        <a:lstStyle/>
        <a:p>
          <a:endParaRPr lang="en-US" b="1">
            <a:latin typeface="Avenir Next LT Pro" panose="020B0504020202020204" pitchFamily="34" charset="0"/>
          </a:endParaRPr>
        </a:p>
      </dgm:t>
    </dgm:pt>
    <dgm:pt modelId="{33D325A5-07C5-4C38-B40C-C6DD0F34F027}" type="sibTrans" cxnId="{2BBAE6EB-43D9-4D48-A14E-E66D507F20A5}">
      <dgm:prSet/>
      <dgm:spPr/>
      <dgm:t>
        <a:bodyPr/>
        <a:lstStyle/>
        <a:p>
          <a:endParaRPr lang="en-US" b="1">
            <a:latin typeface="Avenir Next LT Pro" panose="020B0504020202020204" pitchFamily="34" charset="0"/>
          </a:endParaRPr>
        </a:p>
      </dgm:t>
    </dgm:pt>
    <dgm:pt modelId="{FD5FFCF1-062B-4461-BCA7-073EF9DDC2A8}">
      <dgm:prSet custT="1"/>
      <dgm:spPr/>
      <dgm:t>
        <a:bodyPr/>
        <a:lstStyle/>
        <a:p>
          <a:r>
            <a:rPr lang="en-GB" sz="1600" b="1" dirty="0">
              <a:latin typeface="Avenir Next LT Pro" panose="020B0504020202020204" pitchFamily="34" charset="0"/>
            </a:rPr>
            <a:t>4. Ensure Co-production is integral to daily practice, meeting our legal and statutory obligations.</a:t>
          </a:r>
          <a:endParaRPr lang="en-US" sz="1600" b="1" dirty="0">
            <a:latin typeface="Avenir Next LT Pro" panose="020B0504020202020204" pitchFamily="34" charset="0"/>
          </a:endParaRPr>
        </a:p>
      </dgm:t>
    </dgm:pt>
    <dgm:pt modelId="{BB6C4A05-FCCC-400B-854D-CBAFC7B0AF4F}" type="parTrans" cxnId="{33EB5ACD-A2C6-47CE-84FF-316EC6D5510B}">
      <dgm:prSet/>
      <dgm:spPr/>
      <dgm:t>
        <a:bodyPr/>
        <a:lstStyle/>
        <a:p>
          <a:endParaRPr lang="en-US" b="1">
            <a:latin typeface="Avenir Next LT Pro" panose="020B0504020202020204" pitchFamily="34" charset="0"/>
          </a:endParaRPr>
        </a:p>
      </dgm:t>
    </dgm:pt>
    <dgm:pt modelId="{44F50F7E-ACE9-47F7-ABDB-44D528F42128}" type="sibTrans" cxnId="{33EB5ACD-A2C6-47CE-84FF-316EC6D5510B}">
      <dgm:prSet/>
      <dgm:spPr/>
      <dgm:t>
        <a:bodyPr/>
        <a:lstStyle/>
        <a:p>
          <a:endParaRPr lang="en-US" b="1">
            <a:latin typeface="Avenir Next LT Pro" panose="020B0504020202020204" pitchFamily="34" charset="0"/>
          </a:endParaRPr>
        </a:p>
      </dgm:t>
    </dgm:pt>
    <dgm:pt modelId="{481CB211-A08E-4380-9337-DC2BAC7A7DD5}">
      <dgm:prSet custT="1"/>
      <dgm:spPr/>
      <dgm:t>
        <a:bodyPr/>
        <a:lstStyle/>
        <a:p>
          <a:r>
            <a:rPr lang="en-GB" sz="1600" b="1" dirty="0">
              <a:latin typeface="Avenir Next LT Pro" panose="020B0504020202020204" pitchFamily="34" charset="0"/>
            </a:rPr>
            <a:t>3. Recognise, measure, and celebrate co-production efforts.</a:t>
          </a:r>
          <a:endParaRPr lang="en-US" sz="1600" b="1" dirty="0">
            <a:latin typeface="Avenir Next LT Pro" panose="020B0504020202020204" pitchFamily="34" charset="0"/>
          </a:endParaRPr>
        </a:p>
      </dgm:t>
    </dgm:pt>
    <dgm:pt modelId="{44D2CD22-2CD6-487A-9BCA-9EC0393C0C42}" type="parTrans" cxnId="{20C2BAE3-84ED-4FE0-960E-885118AB1388}">
      <dgm:prSet/>
      <dgm:spPr/>
      <dgm:t>
        <a:bodyPr/>
        <a:lstStyle/>
        <a:p>
          <a:endParaRPr lang="en-GB" b="1">
            <a:latin typeface="Avenir Next LT Pro" panose="020B0504020202020204" pitchFamily="34" charset="0"/>
          </a:endParaRPr>
        </a:p>
      </dgm:t>
    </dgm:pt>
    <dgm:pt modelId="{EEEE46FC-5826-4E3F-B376-1F8380D96A9B}" type="sibTrans" cxnId="{20C2BAE3-84ED-4FE0-960E-885118AB1388}">
      <dgm:prSet/>
      <dgm:spPr/>
      <dgm:t>
        <a:bodyPr/>
        <a:lstStyle/>
        <a:p>
          <a:endParaRPr lang="en-GB" b="1">
            <a:latin typeface="Avenir Next LT Pro" panose="020B0504020202020204" pitchFamily="34" charset="0"/>
          </a:endParaRPr>
        </a:p>
      </dgm:t>
    </dgm:pt>
    <dgm:pt modelId="{89706F54-3B32-4370-877C-AE542E6406BE}" type="pres">
      <dgm:prSet presAssocID="{61B3BEF0-6C33-4AEB-AC7A-5265682B3696}" presName="diagram" presStyleCnt="0">
        <dgm:presLayoutVars>
          <dgm:dir/>
          <dgm:resizeHandles val="exact"/>
        </dgm:presLayoutVars>
      </dgm:prSet>
      <dgm:spPr/>
    </dgm:pt>
    <dgm:pt modelId="{F148174C-ECEF-4A96-8179-4793E9587937}" type="pres">
      <dgm:prSet presAssocID="{9DD84D14-DB00-4F25-AC13-E21CFA933F21}" presName="node" presStyleLbl="node1" presStyleIdx="0" presStyleCnt="4">
        <dgm:presLayoutVars>
          <dgm:bulletEnabled val="1"/>
        </dgm:presLayoutVars>
      </dgm:prSet>
      <dgm:spPr/>
    </dgm:pt>
    <dgm:pt modelId="{8FE95784-C272-4D72-AF99-9CB4482311AB}" type="pres">
      <dgm:prSet presAssocID="{953C2525-98AA-48C9-8C35-5803BD0BCD95}" presName="sibTrans" presStyleCnt="0"/>
      <dgm:spPr/>
    </dgm:pt>
    <dgm:pt modelId="{800E7BC2-7B98-4CC7-819C-889D8B029D1D}" type="pres">
      <dgm:prSet presAssocID="{5E8640C5-BBC9-464B-8CD9-95AEB7DE7B2A}" presName="node" presStyleLbl="node1" presStyleIdx="1" presStyleCnt="4">
        <dgm:presLayoutVars>
          <dgm:bulletEnabled val="1"/>
        </dgm:presLayoutVars>
      </dgm:prSet>
      <dgm:spPr/>
    </dgm:pt>
    <dgm:pt modelId="{EF0395DD-7E75-478B-A4B2-334606D4D0C0}" type="pres">
      <dgm:prSet presAssocID="{33D325A5-07C5-4C38-B40C-C6DD0F34F027}" presName="sibTrans" presStyleCnt="0"/>
      <dgm:spPr/>
    </dgm:pt>
    <dgm:pt modelId="{904DB7E6-3A51-43F6-8ED6-439691DFC6C9}" type="pres">
      <dgm:prSet presAssocID="{481CB211-A08E-4380-9337-DC2BAC7A7DD5}" presName="node" presStyleLbl="node1" presStyleIdx="2" presStyleCnt="4">
        <dgm:presLayoutVars>
          <dgm:bulletEnabled val="1"/>
        </dgm:presLayoutVars>
      </dgm:prSet>
      <dgm:spPr/>
    </dgm:pt>
    <dgm:pt modelId="{38FA6D30-46B0-4BE1-86A5-9A2EAC9AEECE}" type="pres">
      <dgm:prSet presAssocID="{EEEE46FC-5826-4E3F-B376-1F8380D96A9B}" presName="sibTrans" presStyleCnt="0"/>
      <dgm:spPr/>
    </dgm:pt>
    <dgm:pt modelId="{11359F80-8C65-4746-A8C2-3F24A65F76B0}" type="pres">
      <dgm:prSet presAssocID="{FD5FFCF1-062B-4461-BCA7-073EF9DDC2A8}" presName="node" presStyleLbl="node1" presStyleIdx="3" presStyleCnt="4">
        <dgm:presLayoutVars>
          <dgm:bulletEnabled val="1"/>
        </dgm:presLayoutVars>
      </dgm:prSet>
      <dgm:spPr/>
    </dgm:pt>
  </dgm:ptLst>
  <dgm:cxnLst>
    <dgm:cxn modelId="{2A04630E-74AE-48D4-8049-4237FFFD2F6A}" type="presOf" srcId="{FD5FFCF1-062B-4461-BCA7-073EF9DDC2A8}" destId="{11359F80-8C65-4746-A8C2-3F24A65F76B0}" srcOrd="0" destOrd="0" presId="urn:microsoft.com/office/officeart/2005/8/layout/default"/>
    <dgm:cxn modelId="{AF48B22A-EC17-48C7-9DF1-8F24A0D1B5C7}" type="presOf" srcId="{481CB211-A08E-4380-9337-DC2BAC7A7DD5}" destId="{904DB7E6-3A51-43F6-8ED6-439691DFC6C9}" srcOrd="0" destOrd="0" presId="urn:microsoft.com/office/officeart/2005/8/layout/default"/>
    <dgm:cxn modelId="{C603C072-B246-4986-AC3B-1D55E9B34A95}" srcId="{61B3BEF0-6C33-4AEB-AC7A-5265682B3696}" destId="{9DD84D14-DB00-4F25-AC13-E21CFA933F21}" srcOrd="0" destOrd="0" parTransId="{027EDB93-F3A8-4924-A6C9-157F75FF5A43}" sibTransId="{953C2525-98AA-48C9-8C35-5803BD0BCD95}"/>
    <dgm:cxn modelId="{461E7F99-A0E3-468A-ABC1-43A8B3B18C68}" type="presOf" srcId="{5E8640C5-BBC9-464B-8CD9-95AEB7DE7B2A}" destId="{800E7BC2-7B98-4CC7-819C-889D8B029D1D}" srcOrd="0" destOrd="0" presId="urn:microsoft.com/office/officeart/2005/8/layout/default"/>
    <dgm:cxn modelId="{33EB5ACD-A2C6-47CE-84FF-316EC6D5510B}" srcId="{61B3BEF0-6C33-4AEB-AC7A-5265682B3696}" destId="{FD5FFCF1-062B-4461-BCA7-073EF9DDC2A8}" srcOrd="3" destOrd="0" parTransId="{BB6C4A05-FCCC-400B-854D-CBAFC7B0AF4F}" sibTransId="{44F50F7E-ACE9-47F7-ABDB-44D528F42128}"/>
    <dgm:cxn modelId="{90CB6DE2-321E-4132-A6C2-C1094CADD032}" type="presOf" srcId="{9DD84D14-DB00-4F25-AC13-E21CFA933F21}" destId="{F148174C-ECEF-4A96-8179-4793E9587937}" srcOrd="0" destOrd="0" presId="urn:microsoft.com/office/officeart/2005/8/layout/default"/>
    <dgm:cxn modelId="{20C2BAE3-84ED-4FE0-960E-885118AB1388}" srcId="{61B3BEF0-6C33-4AEB-AC7A-5265682B3696}" destId="{481CB211-A08E-4380-9337-DC2BAC7A7DD5}" srcOrd="2" destOrd="0" parTransId="{44D2CD22-2CD6-487A-9BCA-9EC0393C0C42}" sibTransId="{EEEE46FC-5826-4E3F-B376-1F8380D96A9B}"/>
    <dgm:cxn modelId="{2BBAE6EB-43D9-4D48-A14E-E66D507F20A5}" srcId="{61B3BEF0-6C33-4AEB-AC7A-5265682B3696}" destId="{5E8640C5-BBC9-464B-8CD9-95AEB7DE7B2A}" srcOrd="1" destOrd="0" parTransId="{FD72FE8E-5E43-47C5-84F5-5685AFDAEEB4}" sibTransId="{33D325A5-07C5-4C38-B40C-C6DD0F34F027}"/>
    <dgm:cxn modelId="{480BADEC-E38B-4DDF-B8EE-1A344127FD79}" type="presOf" srcId="{61B3BEF0-6C33-4AEB-AC7A-5265682B3696}" destId="{89706F54-3B32-4370-877C-AE542E6406BE}" srcOrd="0" destOrd="0" presId="urn:microsoft.com/office/officeart/2005/8/layout/default"/>
    <dgm:cxn modelId="{A85C113C-8148-4474-A3AA-1B232F1B8E5D}" type="presParOf" srcId="{89706F54-3B32-4370-877C-AE542E6406BE}" destId="{F148174C-ECEF-4A96-8179-4793E9587937}" srcOrd="0" destOrd="0" presId="urn:microsoft.com/office/officeart/2005/8/layout/default"/>
    <dgm:cxn modelId="{BA9CC4E0-D4DE-4F03-A262-DB0A6F7576B3}" type="presParOf" srcId="{89706F54-3B32-4370-877C-AE542E6406BE}" destId="{8FE95784-C272-4D72-AF99-9CB4482311AB}" srcOrd="1" destOrd="0" presId="urn:microsoft.com/office/officeart/2005/8/layout/default"/>
    <dgm:cxn modelId="{B46C076C-F636-43B2-A033-1428E7683D73}" type="presParOf" srcId="{89706F54-3B32-4370-877C-AE542E6406BE}" destId="{800E7BC2-7B98-4CC7-819C-889D8B029D1D}" srcOrd="2" destOrd="0" presId="urn:microsoft.com/office/officeart/2005/8/layout/default"/>
    <dgm:cxn modelId="{C3374CF8-B510-4BB3-A643-8047A8A99B41}" type="presParOf" srcId="{89706F54-3B32-4370-877C-AE542E6406BE}" destId="{EF0395DD-7E75-478B-A4B2-334606D4D0C0}" srcOrd="3" destOrd="0" presId="urn:microsoft.com/office/officeart/2005/8/layout/default"/>
    <dgm:cxn modelId="{69EEB430-9172-46B2-9E02-C3AEE3CE7977}" type="presParOf" srcId="{89706F54-3B32-4370-877C-AE542E6406BE}" destId="{904DB7E6-3A51-43F6-8ED6-439691DFC6C9}" srcOrd="4" destOrd="0" presId="urn:microsoft.com/office/officeart/2005/8/layout/default"/>
    <dgm:cxn modelId="{4DC3E019-6A8E-4546-946D-91C7D297C591}" type="presParOf" srcId="{89706F54-3B32-4370-877C-AE542E6406BE}" destId="{38FA6D30-46B0-4BE1-86A5-9A2EAC9AEECE}" srcOrd="5" destOrd="0" presId="urn:microsoft.com/office/officeart/2005/8/layout/default"/>
    <dgm:cxn modelId="{ADCF5F76-750F-4326-BFDE-85DC3F94E232}" type="presParOf" srcId="{89706F54-3B32-4370-877C-AE542E6406BE}" destId="{11359F80-8C65-4746-A8C2-3F24A65F76B0}"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D993F8-DECB-4765-8E96-DF5ADA5FA75F}" type="doc">
      <dgm:prSet loTypeId="urn:microsoft.com/office/officeart/2016/7/layout/LinearBlockProcessNumbered" loCatId="process" qsTypeId="urn:microsoft.com/office/officeart/2005/8/quickstyle/simple1" qsCatId="simple" csTypeId="urn:microsoft.com/office/officeart/2005/8/colors/accent2_2" csCatId="accent2" phldr="1"/>
      <dgm:spPr/>
      <dgm:t>
        <a:bodyPr/>
        <a:lstStyle/>
        <a:p>
          <a:endParaRPr lang="en-US"/>
        </a:p>
      </dgm:t>
    </dgm:pt>
    <dgm:pt modelId="{6B74B312-C9AF-40D7-9464-741C6C3ADD4B}">
      <dgm:prSet/>
      <dgm:spPr/>
      <dgm:t>
        <a:bodyPr/>
        <a:lstStyle/>
        <a:p>
          <a:pPr algn="ctr"/>
          <a:r>
            <a:rPr lang="en-GB" b="1" dirty="0">
              <a:latin typeface="Avenir Next LT Pro" panose="020B0504020202020204" pitchFamily="34" charset="0"/>
            </a:rPr>
            <a:t>Organisations sign up to the Co-production Framework and Charter, showing their </a:t>
          </a:r>
          <a:r>
            <a:rPr lang="en-GB" b="1" dirty="0">
              <a:solidFill>
                <a:schemeClr val="accent4">
                  <a:lumMod val="50000"/>
                </a:schemeClr>
              </a:solidFill>
              <a:latin typeface="Avenir Next LT Pro" panose="020B0504020202020204" pitchFamily="34" charset="0"/>
            </a:rPr>
            <a:t>commitment</a:t>
          </a:r>
          <a:r>
            <a:rPr lang="en-GB" b="1" dirty="0">
              <a:latin typeface="Avenir Next LT Pro" panose="020B0504020202020204" pitchFamily="34" charset="0"/>
            </a:rPr>
            <a:t> to its principles </a:t>
          </a:r>
          <a:endParaRPr lang="en-US" b="1" dirty="0">
            <a:latin typeface="Avenir Next LT Pro" panose="020B0504020202020204" pitchFamily="34" charset="0"/>
          </a:endParaRPr>
        </a:p>
      </dgm:t>
    </dgm:pt>
    <dgm:pt modelId="{917A4BD2-A349-4A0C-A643-A054D699BBC3}" type="parTrans" cxnId="{67B40385-19D9-4007-9A03-AD978CCA695E}">
      <dgm:prSet/>
      <dgm:spPr/>
      <dgm:t>
        <a:bodyPr/>
        <a:lstStyle/>
        <a:p>
          <a:endParaRPr lang="en-US">
            <a:latin typeface="Avenir Next LT Pro" panose="020B0504020202020204" pitchFamily="34" charset="0"/>
          </a:endParaRPr>
        </a:p>
      </dgm:t>
    </dgm:pt>
    <dgm:pt modelId="{4DB0D0DA-7470-4958-88A3-162DD3CF72A3}" type="sibTrans" cxnId="{67B40385-19D9-4007-9A03-AD978CCA695E}">
      <dgm:prSet phldrT="02"/>
      <dgm:spPr/>
      <dgm:t>
        <a:bodyPr/>
        <a:lstStyle/>
        <a:p>
          <a:r>
            <a:rPr lang="en-US" b="1" dirty="0">
              <a:solidFill>
                <a:schemeClr val="accent4">
                  <a:lumMod val="50000"/>
                </a:schemeClr>
              </a:solidFill>
              <a:latin typeface="Avenir Next LT Pro" panose="020B0504020202020204" pitchFamily="34" charset="0"/>
            </a:rPr>
            <a:t>BRONZE</a:t>
          </a:r>
          <a:r>
            <a:rPr lang="en-US" dirty="0">
              <a:latin typeface="Avenir Next LT Pro" panose="020B0504020202020204" pitchFamily="34" charset="0"/>
            </a:rPr>
            <a:t> </a:t>
          </a:r>
        </a:p>
      </dgm:t>
    </dgm:pt>
    <dgm:pt modelId="{3B37AEE9-719B-4756-9879-EAFE4F2C8D0D}">
      <dgm:prSet/>
      <dgm:spPr/>
      <dgm:t>
        <a:bodyPr/>
        <a:lstStyle/>
        <a:p>
          <a:pPr algn="ctr"/>
          <a:r>
            <a:rPr lang="en-GB" b="1" dirty="0">
              <a:latin typeface="Avenir Next LT Pro" panose="020B0504020202020204" pitchFamily="34" charset="0"/>
            </a:rPr>
            <a:t>Organisations create an </a:t>
          </a:r>
          <a:r>
            <a:rPr lang="en-GB" b="1" dirty="0">
              <a:solidFill>
                <a:schemeClr val="tx2">
                  <a:lumMod val="50000"/>
                </a:schemeClr>
              </a:solidFill>
              <a:latin typeface="Avenir Next LT Pro" panose="020B0504020202020204" pitchFamily="34" charset="0"/>
            </a:rPr>
            <a:t>action plan </a:t>
          </a:r>
          <a:r>
            <a:rPr lang="en-GB" b="1" dirty="0">
              <a:latin typeface="Avenir Next LT Pro" panose="020B0504020202020204" pitchFamily="34" charset="0"/>
            </a:rPr>
            <a:t>covering the 4C’s of Co-production: Co commissioning, Co-design, Co-delivery, and Co-assessment.</a:t>
          </a:r>
          <a:endParaRPr lang="en-US" b="1" dirty="0">
            <a:latin typeface="Avenir Next LT Pro" panose="020B0504020202020204" pitchFamily="34" charset="0"/>
          </a:endParaRPr>
        </a:p>
      </dgm:t>
    </dgm:pt>
    <dgm:pt modelId="{9B89C9A3-D179-4122-94D0-F7925BBFEB4A}" type="parTrans" cxnId="{DD688F62-53EB-4ACC-96EF-A0EEBDB3E82B}">
      <dgm:prSet/>
      <dgm:spPr/>
      <dgm:t>
        <a:bodyPr/>
        <a:lstStyle/>
        <a:p>
          <a:endParaRPr lang="en-US">
            <a:latin typeface="Avenir Next LT Pro" panose="020B0504020202020204" pitchFamily="34" charset="0"/>
          </a:endParaRPr>
        </a:p>
      </dgm:t>
    </dgm:pt>
    <dgm:pt modelId="{4484E12D-138D-48C3-8A5C-A8FB1A361F6D}" type="sibTrans" cxnId="{DD688F62-53EB-4ACC-96EF-A0EEBDB3E82B}">
      <dgm:prSet phldrT="03"/>
      <dgm:spPr/>
      <dgm:t>
        <a:bodyPr/>
        <a:lstStyle/>
        <a:p>
          <a:pPr algn="ctr"/>
          <a:r>
            <a:rPr lang="en-US" b="1" dirty="0">
              <a:solidFill>
                <a:schemeClr val="tx2">
                  <a:lumMod val="20000"/>
                  <a:lumOff val="80000"/>
                </a:schemeClr>
              </a:solidFill>
              <a:latin typeface="Avenir Next LT Pro" panose="020B0504020202020204" pitchFamily="34" charset="0"/>
            </a:rPr>
            <a:t>SILVER</a:t>
          </a:r>
          <a:r>
            <a:rPr lang="en-US" b="1" dirty="0">
              <a:highlight>
                <a:srgbClr val="C0C0C0"/>
              </a:highlight>
              <a:latin typeface="Avenir Next LT Pro" panose="020B0504020202020204" pitchFamily="34" charset="0"/>
            </a:rPr>
            <a:t> </a:t>
          </a:r>
        </a:p>
      </dgm:t>
    </dgm:pt>
    <dgm:pt modelId="{9F46B0B0-2ECC-41F0-91B1-109DE8D0624A}">
      <dgm:prSet/>
      <dgm:spPr/>
      <dgm:t>
        <a:bodyPr/>
        <a:lstStyle/>
        <a:p>
          <a:pPr algn="ctr"/>
          <a:r>
            <a:rPr lang="en-GB" b="1" dirty="0">
              <a:latin typeface="Avenir Next LT Pro" panose="020B0504020202020204" pitchFamily="34" charset="0"/>
            </a:rPr>
            <a:t>Organisations create an </a:t>
          </a:r>
          <a:r>
            <a:rPr lang="en-GB" b="1" dirty="0">
              <a:solidFill>
                <a:schemeClr val="accent4"/>
              </a:solidFill>
              <a:latin typeface="Avenir Next LT Pro" panose="020B0504020202020204" pitchFamily="34" charset="0"/>
            </a:rPr>
            <a:t>evidence portfolio </a:t>
          </a:r>
          <a:r>
            <a:rPr lang="en-GB" b="1" dirty="0">
              <a:latin typeface="Avenir Next LT Pro" panose="020B0504020202020204" pitchFamily="34" charset="0"/>
            </a:rPr>
            <a:t>showing how their action plan was implemented and its impact on improving lives. </a:t>
          </a:r>
          <a:endParaRPr lang="en-US" b="1" dirty="0">
            <a:latin typeface="Avenir Next LT Pro" panose="020B0504020202020204" pitchFamily="34" charset="0"/>
          </a:endParaRPr>
        </a:p>
      </dgm:t>
    </dgm:pt>
    <dgm:pt modelId="{7C1745F3-D2D9-4186-9C8B-B2070D6F4A86}" type="parTrans" cxnId="{7C8CB230-7E19-488C-A1E1-C4F72C5E1B60}">
      <dgm:prSet/>
      <dgm:spPr/>
      <dgm:t>
        <a:bodyPr/>
        <a:lstStyle/>
        <a:p>
          <a:endParaRPr lang="en-US">
            <a:latin typeface="Avenir Next LT Pro" panose="020B0504020202020204" pitchFamily="34" charset="0"/>
          </a:endParaRPr>
        </a:p>
      </dgm:t>
    </dgm:pt>
    <dgm:pt modelId="{8D0208E2-55C4-49F8-83A4-27A90FBA7A0E}" type="sibTrans" cxnId="{7C8CB230-7E19-488C-A1E1-C4F72C5E1B60}">
      <dgm:prSet phldrT="04"/>
      <dgm:spPr/>
      <dgm:t>
        <a:bodyPr/>
        <a:lstStyle/>
        <a:p>
          <a:pPr algn="ctr"/>
          <a:r>
            <a:rPr lang="en-US" b="1" dirty="0">
              <a:solidFill>
                <a:schemeClr val="accent4"/>
              </a:solidFill>
              <a:latin typeface="Avenir Next LT Pro" panose="020B0504020202020204" pitchFamily="34" charset="0"/>
            </a:rPr>
            <a:t>GOLD</a:t>
          </a:r>
          <a:r>
            <a:rPr lang="en-US" b="1" dirty="0">
              <a:highlight>
                <a:srgbClr val="FFCC00"/>
              </a:highlight>
              <a:latin typeface="Avenir Next LT Pro" panose="020B0504020202020204" pitchFamily="34" charset="0"/>
            </a:rPr>
            <a:t> </a:t>
          </a:r>
        </a:p>
      </dgm:t>
    </dgm:pt>
    <dgm:pt modelId="{A57F0C9B-8F6B-4B17-B174-ED0EED799307}" type="pres">
      <dgm:prSet presAssocID="{DED993F8-DECB-4765-8E96-DF5ADA5FA75F}" presName="Name0" presStyleCnt="0">
        <dgm:presLayoutVars>
          <dgm:animLvl val="lvl"/>
          <dgm:resizeHandles val="exact"/>
        </dgm:presLayoutVars>
      </dgm:prSet>
      <dgm:spPr/>
    </dgm:pt>
    <dgm:pt modelId="{660DB168-7C74-4C45-A5A7-502C722F690D}" type="pres">
      <dgm:prSet presAssocID="{6B74B312-C9AF-40D7-9464-741C6C3ADD4B}" presName="compositeNode" presStyleCnt="0">
        <dgm:presLayoutVars>
          <dgm:bulletEnabled val="1"/>
        </dgm:presLayoutVars>
      </dgm:prSet>
      <dgm:spPr/>
    </dgm:pt>
    <dgm:pt modelId="{EA1109DD-90A3-47D8-9423-4C721572B949}" type="pres">
      <dgm:prSet presAssocID="{6B74B312-C9AF-40D7-9464-741C6C3ADD4B}" presName="bgRect" presStyleLbl="alignNode1" presStyleIdx="0" presStyleCnt="3"/>
      <dgm:spPr/>
    </dgm:pt>
    <dgm:pt modelId="{623E3F6C-7463-4A56-9D00-B6DCEA1BF26C}" type="pres">
      <dgm:prSet presAssocID="{4DB0D0DA-7470-4958-88A3-162DD3CF72A3}" presName="sibTransNodeRect" presStyleLbl="alignNode1" presStyleIdx="0" presStyleCnt="3">
        <dgm:presLayoutVars>
          <dgm:chMax val="0"/>
          <dgm:bulletEnabled val="1"/>
        </dgm:presLayoutVars>
      </dgm:prSet>
      <dgm:spPr/>
    </dgm:pt>
    <dgm:pt modelId="{10A438A8-0B09-47BD-A229-DD03E33E6951}" type="pres">
      <dgm:prSet presAssocID="{6B74B312-C9AF-40D7-9464-741C6C3ADD4B}" presName="nodeRect" presStyleLbl="alignNode1" presStyleIdx="0" presStyleCnt="3">
        <dgm:presLayoutVars>
          <dgm:bulletEnabled val="1"/>
        </dgm:presLayoutVars>
      </dgm:prSet>
      <dgm:spPr/>
    </dgm:pt>
    <dgm:pt modelId="{68F02BFF-9A22-4E52-B8F7-DFFB95ADE618}" type="pres">
      <dgm:prSet presAssocID="{4DB0D0DA-7470-4958-88A3-162DD3CF72A3}" presName="sibTrans" presStyleCnt="0"/>
      <dgm:spPr/>
    </dgm:pt>
    <dgm:pt modelId="{D56EA37E-4AC5-4D78-BD2D-7392CD6772FE}" type="pres">
      <dgm:prSet presAssocID="{3B37AEE9-719B-4756-9879-EAFE4F2C8D0D}" presName="compositeNode" presStyleCnt="0">
        <dgm:presLayoutVars>
          <dgm:bulletEnabled val="1"/>
        </dgm:presLayoutVars>
      </dgm:prSet>
      <dgm:spPr/>
    </dgm:pt>
    <dgm:pt modelId="{70DD3E8F-63D2-48E9-8D43-26C08396C618}" type="pres">
      <dgm:prSet presAssocID="{3B37AEE9-719B-4756-9879-EAFE4F2C8D0D}" presName="bgRect" presStyleLbl="alignNode1" presStyleIdx="1" presStyleCnt="3" custLinFactNeighborX="-46" custLinFactNeighborY="-559"/>
      <dgm:spPr/>
    </dgm:pt>
    <dgm:pt modelId="{21A310B9-4999-416C-B77B-56C08C5EDA74}" type="pres">
      <dgm:prSet presAssocID="{4484E12D-138D-48C3-8A5C-A8FB1A361F6D}" presName="sibTransNodeRect" presStyleLbl="alignNode1" presStyleIdx="1" presStyleCnt="3">
        <dgm:presLayoutVars>
          <dgm:chMax val="0"/>
          <dgm:bulletEnabled val="1"/>
        </dgm:presLayoutVars>
      </dgm:prSet>
      <dgm:spPr/>
    </dgm:pt>
    <dgm:pt modelId="{72E1D955-451E-4787-BD92-8F124C5EA6F0}" type="pres">
      <dgm:prSet presAssocID="{3B37AEE9-719B-4756-9879-EAFE4F2C8D0D}" presName="nodeRect" presStyleLbl="alignNode1" presStyleIdx="1" presStyleCnt="3">
        <dgm:presLayoutVars>
          <dgm:bulletEnabled val="1"/>
        </dgm:presLayoutVars>
      </dgm:prSet>
      <dgm:spPr/>
    </dgm:pt>
    <dgm:pt modelId="{BFBAA98F-1DCF-411F-B043-F16C34329F6E}" type="pres">
      <dgm:prSet presAssocID="{4484E12D-138D-48C3-8A5C-A8FB1A361F6D}" presName="sibTrans" presStyleCnt="0"/>
      <dgm:spPr/>
    </dgm:pt>
    <dgm:pt modelId="{708D34A0-DA1E-4849-8ED6-D9983406C8E2}" type="pres">
      <dgm:prSet presAssocID="{9F46B0B0-2ECC-41F0-91B1-109DE8D0624A}" presName="compositeNode" presStyleCnt="0">
        <dgm:presLayoutVars>
          <dgm:bulletEnabled val="1"/>
        </dgm:presLayoutVars>
      </dgm:prSet>
      <dgm:spPr/>
    </dgm:pt>
    <dgm:pt modelId="{59546D45-A46F-448C-BB3E-BB2C02DA7F34}" type="pres">
      <dgm:prSet presAssocID="{9F46B0B0-2ECC-41F0-91B1-109DE8D0624A}" presName="bgRect" presStyleLbl="alignNode1" presStyleIdx="2" presStyleCnt="3"/>
      <dgm:spPr/>
    </dgm:pt>
    <dgm:pt modelId="{24371F21-9601-4AC9-B2CC-D2D4C4A5000B}" type="pres">
      <dgm:prSet presAssocID="{8D0208E2-55C4-49F8-83A4-27A90FBA7A0E}" presName="sibTransNodeRect" presStyleLbl="alignNode1" presStyleIdx="2" presStyleCnt="3">
        <dgm:presLayoutVars>
          <dgm:chMax val="0"/>
          <dgm:bulletEnabled val="1"/>
        </dgm:presLayoutVars>
      </dgm:prSet>
      <dgm:spPr/>
    </dgm:pt>
    <dgm:pt modelId="{7E8A7637-1F3B-44F5-A913-41562977E6E6}" type="pres">
      <dgm:prSet presAssocID="{9F46B0B0-2ECC-41F0-91B1-109DE8D0624A}" presName="nodeRect" presStyleLbl="alignNode1" presStyleIdx="2" presStyleCnt="3">
        <dgm:presLayoutVars>
          <dgm:bulletEnabled val="1"/>
        </dgm:presLayoutVars>
      </dgm:prSet>
      <dgm:spPr/>
    </dgm:pt>
  </dgm:ptLst>
  <dgm:cxnLst>
    <dgm:cxn modelId="{C0DDD41D-EDDE-4906-B817-A78BCB563EAE}" type="presOf" srcId="{3B37AEE9-719B-4756-9879-EAFE4F2C8D0D}" destId="{70DD3E8F-63D2-48E9-8D43-26C08396C618}" srcOrd="0" destOrd="0" presId="urn:microsoft.com/office/officeart/2016/7/layout/LinearBlockProcessNumbered"/>
    <dgm:cxn modelId="{7C8CB230-7E19-488C-A1E1-C4F72C5E1B60}" srcId="{DED993F8-DECB-4765-8E96-DF5ADA5FA75F}" destId="{9F46B0B0-2ECC-41F0-91B1-109DE8D0624A}" srcOrd="2" destOrd="0" parTransId="{7C1745F3-D2D9-4186-9C8B-B2070D6F4A86}" sibTransId="{8D0208E2-55C4-49F8-83A4-27A90FBA7A0E}"/>
    <dgm:cxn modelId="{5414AA5B-2A16-4B6B-A906-A4993F9C2FC2}" type="presOf" srcId="{9F46B0B0-2ECC-41F0-91B1-109DE8D0624A}" destId="{7E8A7637-1F3B-44F5-A913-41562977E6E6}" srcOrd="1" destOrd="0" presId="urn:microsoft.com/office/officeart/2016/7/layout/LinearBlockProcessNumbered"/>
    <dgm:cxn modelId="{DD688F62-53EB-4ACC-96EF-A0EEBDB3E82B}" srcId="{DED993F8-DECB-4765-8E96-DF5ADA5FA75F}" destId="{3B37AEE9-719B-4756-9879-EAFE4F2C8D0D}" srcOrd="1" destOrd="0" parTransId="{9B89C9A3-D179-4122-94D0-F7925BBFEB4A}" sibTransId="{4484E12D-138D-48C3-8A5C-A8FB1A361F6D}"/>
    <dgm:cxn modelId="{CDE9D445-2FB8-4F19-8FB9-915C66113A28}" type="presOf" srcId="{DED993F8-DECB-4765-8E96-DF5ADA5FA75F}" destId="{A57F0C9B-8F6B-4B17-B174-ED0EED799307}" srcOrd="0" destOrd="0" presId="urn:microsoft.com/office/officeart/2016/7/layout/LinearBlockProcessNumbered"/>
    <dgm:cxn modelId="{BA0AA47C-FAE0-4D20-B45C-FB1D3AED7F78}" type="presOf" srcId="{9F46B0B0-2ECC-41F0-91B1-109DE8D0624A}" destId="{59546D45-A46F-448C-BB3E-BB2C02DA7F34}" srcOrd="0" destOrd="0" presId="urn:microsoft.com/office/officeart/2016/7/layout/LinearBlockProcessNumbered"/>
    <dgm:cxn modelId="{67B40385-19D9-4007-9A03-AD978CCA695E}" srcId="{DED993F8-DECB-4765-8E96-DF5ADA5FA75F}" destId="{6B74B312-C9AF-40D7-9464-741C6C3ADD4B}" srcOrd="0" destOrd="0" parTransId="{917A4BD2-A349-4A0C-A643-A054D699BBC3}" sibTransId="{4DB0D0DA-7470-4958-88A3-162DD3CF72A3}"/>
    <dgm:cxn modelId="{4C72FC8E-D2C5-4203-A9E2-C6D4E56F792E}" type="presOf" srcId="{8D0208E2-55C4-49F8-83A4-27A90FBA7A0E}" destId="{24371F21-9601-4AC9-B2CC-D2D4C4A5000B}" srcOrd="0" destOrd="0" presId="urn:microsoft.com/office/officeart/2016/7/layout/LinearBlockProcessNumbered"/>
    <dgm:cxn modelId="{AEC8919C-512F-47B4-A237-1A8D4975399F}" type="presOf" srcId="{4DB0D0DA-7470-4958-88A3-162DD3CF72A3}" destId="{623E3F6C-7463-4A56-9D00-B6DCEA1BF26C}" srcOrd="0" destOrd="0" presId="urn:microsoft.com/office/officeart/2016/7/layout/LinearBlockProcessNumbered"/>
    <dgm:cxn modelId="{17DD5F9F-F1E6-495B-9E8D-9A55CEEB9EF8}" type="presOf" srcId="{6B74B312-C9AF-40D7-9464-741C6C3ADD4B}" destId="{EA1109DD-90A3-47D8-9423-4C721572B949}" srcOrd="0" destOrd="0" presId="urn:microsoft.com/office/officeart/2016/7/layout/LinearBlockProcessNumbered"/>
    <dgm:cxn modelId="{73D5A4C4-C413-4BC9-A858-EB8202B37A56}" type="presOf" srcId="{4484E12D-138D-48C3-8A5C-A8FB1A361F6D}" destId="{21A310B9-4999-416C-B77B-56C08C5EDA74}" srcOrd="0" destOrd="0" presId="urn:microsoft.com/office/officeart/2016/7/layout/LinearBlockProcessNumbered"/>
    <dgm:cxn modelId="{AE6FEBCB-F0C1-4B6C-B54E-B7CF3B334D80}" type="presOf" srcId="{6B74B312-C9AF-40D7-9464-741C6C3ADD4B}" destId="{10A438A8-0B09-47BD-A229-DD03E33E6951}" srcOrd="1" destOrd="0" presId="urn:microsoft.com/office/officeart/2016/7/layout/LinearBlockProcessNumbered"/>
    <dgm:cxn modelId="{D70095EF-B2BA-406C-BDE9-48957A8DEF4E}" type="presOf" srcId="{3B37AEE9-719B-4756-9879-EAFE4F2C8D0D}" destId="{72E1D955-451E-4787-BD92-8F124C5EA6F0}" srcOrd="1" destOrd="0" presId="urn:microsoft.com/office/officeart/2016/7/layout/LinearBlockProcessNumbered"/>
    <dgm:cxn modelId="{04D202C2-1815-41B3-BECD-F590F9103DF9}" type="presParOf" srcId="{A57F0C9B-8F6B-4B17-B174-ED0EED799307}" destId="{660DB168-7C74-4C45-A5A7-502C722F690D}" srcOrd="0" destOrd="0" presId="urn:microsoft.com/office/officeart/2016/7/layout/LinearBlockProcessNumbered"/>
    <dgm:cxn modelId="{9B5C1135-8535-4FA9-B1BB-9AD10559D1DD}" type="presParOf" srcId="{660DB168-7C74-4C45-A5A7-502C722F690D}" destId="{EA1109DD-90A3-47D8-9423-4C721572B949}" srcOrd="0" destOrd="0" presId="urn:microsoft.com/office/officeart/2016/7/layout/LinearBlockProcessNumbered"/>
    <dgm:cxn modelId="{C98FF91A-D450-4C23-BBA8-81E5A8719CF4}" type="presParOf" srcId="{660DB168-7C74-4C45-A5A7-502C722F690D}" destId="{623E3F6C-7463-4A56-9D00-B6DCEA1BF26C}" srcOrd="1" destOrd="0" presId="urn:microsoft.com/office/officeart/2016/7/layout/LinearBlockProcessNumbered"/>
    <dgm:cxn modelId="{67D51293-16F8-4F28-A866-4D20933907BB}" type="presParOf" srcId="{660DB168-7C74-4C45-A5A7-502C722F690D}" destId="{10A438A8-0B09-47BD-A229-DD03E33E6951}" srcOrd="2" destOrd="0" presId="urn:microsoft.com/office/officeart/2016/7/layout/LinearBlockProcessNumbered"/>
    <dgm:cxn modelId="{2C9FB08B-FC3A-4D3F-8BE7-9DEAF3A47473}" type="presParOf" srcId="{A57F0C9B-8F6B-4B17-B174-ED0EED799307}" destId="{68F02BFF-9A22-4E52-B8F7-DFFB95ADE618}" srcOrd="1" destOrd="0" presId="urn:microsoft.com/office/officeart/2016/7/layout/LinearBlockProcessNumbered"/>
    <dgm:cxn modelId="{5BB87426-D710-43D2-83D7-77A94848C153}" type="presParOf" srcId="{A57F0C9B-8F6B-4B17-B174-ED0EED799307}" destId="{D56EA37E-4AC5-4D78-BD2D-7392CD6772FE}" srcOrd="2" destOrd="0" presId="urn:microsoft.com/office/officeart/2016/7/layout/LinearBlockProcessNumbered"/>
    <dgm:cxn modelId="{92259DE6-9AE4-4EDF-B2C7-E84D94E8D300}" type="presParOf" srcId="{D56EA37E-4AC5-4D78-BD2D-7392CD6772FE}" destId="{70DD3E8F-63D2-48E9-8D43-26C08396C618}" srcOrd="0" destOrd="0" presId="urn:microsoft.com/office/officeart/2016/7/layout/LinearBlockProcessNumbered"/>
    <dgm:cxn modelId="{59969955-2081-4A90-9C97-14C165141098}" type="presParOf" srcId="{D56EA37E-4AC5-4D78-BD2D-7392CD6772FE}" destId="{21A310B9-4999-416C-B77B-56C08C5EDA74}" srcOrd="1" destOrd="0" presId="urn:microsoft.com/office/officeart/2016/7/layout/LinearBlockProcessNumbered"/>
    <dgm:cxn modelId="{9A735544-F752-47F6-B6CD-3B8ECD58FCB7}" type="presParOf" srcId="{D56EA37E-4AC5-4D78-BD2D-7392CD6772FE}" destId="{72E1D955-451E-4787-BD92-8F124C5EA6F0}" srcOrd="2" destOrd="0" presId="urn:microsoft.com/office/officeart/2016/7/layout/LinearBlockProcessNumbered"/>
    <dgm:cxn modelId="{EA5F74E8-498A-46F8-889D-04494F0FC3AB}" type="presParOf" srcId="{A57F0C9B-8F6B-4B17-B174-ED0EED799307}" destId="{BFBAA98F-1DCF-411F-B043-F16C34329F6E}" srcOrd="3" destOrd="0" presId="urn:microsoft.com/office/officeart/2016/7/layout/LinearBlockProcessNumbered"/>
    <dgm:cxn modelId="{5C7A10E6-C118-4CA2-9FDC-F19B23D62030}" type="presParOf" srcId="{A57F0C9B-8F6B-4B17-B174-ED0EED799307}" destId="{708D34A0-DA1E-4849-8ED6-D9983406C8E2}" srcOrd="4" destOrd="0" presId="urn:microsoft.com/office/officeart/2016/7/layout/LinearBlockProcessNumbered"/>
    <dgm:cxn modelId="{1A4294C3-64BE-4EEB-B76E-B3AE5B3ABF8C}" type="presParOf" srcId="{708D34A0-DA1E-4849-8ED6-D9983406C8E2}" destId="{59546D45-A46F-448C-BB3E-BB2C02DA7F34}" srcOrd="0" destOrd="0" presId="urn:microsoft.com/office/officeart/2016/7/layout/LinearBlockProcessNumbered"/>
    <dgm:cxn modelId="{1DC649FE-83EF-4C15-B9D0-C3648EE1F060}" type="presParOf" srcId="{708D34A0-DA1E-4849-8ED6-D9983406C8E2}" destId="{24371F21-9601-4AC9-B2CC-D2D4C4A5000B}" srcOrd="1" destOrd="0" presId="urn:microsoft.com/office/officeart/2016/7/layout/LinearBlockProcessNumbered"/>
    <dgm:cxn modelId="{F51DDCA3-923C-4F5A-85AA-6BD3CAF88ED4}" type="presParOf" srcId="{708D34A0-DA1E-4849-8ED6-D9983406C8E2}" destId="{7E8A7637-1F3B-44F5-A913-41562977E6E6}"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CBE74-61EB-4813-95BC-DFAC161EB3B9}">
      <dsp:nvSpPr>
        <dsp:cNvPr id="0" name=""/>
        <dsp:cNvSpPr/>
      </dsp:nvSpPr>
      <dsp:spPr>
        <a:xfrm>
          <a:off x="0" y="1408"/>
          <a:ext cx="8229600" cy="7139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90B1B8-2427-4DF7-A193-C2A30EDBC10B}">
      <dsp:nvSpPr>
        <dsp:cNvPr id="0" name=""/>
        <dsp:cNvSpPr/>
      </dsp:nvSpPr>
      <dsp:spPr>
        <a:xfrm>
          <a:off x="215967" y="162045"/>
          <a:ext cx="392667" cy="392667"/>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D7B7DD-7CDE-4C77-A5EB-B7CB6F30FDAB}">
      <dsp:nvSpPr>
        <dsp:cNvPr id="0" name=""/>
        <dsp:cNvSpPr/>
      </dsp:nvSpPr>
      <dsp:spPr>
        <a:xfrm>
          <a:off x="824602" y="1408"/>
          <a:ext cx="7404997" cy="71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9" tIns="75559" rIns="75559" bIns="75559" numCol="1" spcCol="1270" anchor="ctr" anchorCtr="0">
          <a:noAutofit/>
        </a:bodyPr>
        <a:lstStyle/>
        <a:p>
          <a:pPr marL="0" lvl="0" indent="0" algn="l" defTabSz="800100">
            <a:lnSpc>
              <a:spcPct val="100000"/>
            </a:lnSpc>
            <a:spcBef>
              <a:spcPct val="0"/>
            </a:spcBef>
            <a:spcAft>
              <a:spcPct val="35000"/>
            </a:spcAft>
            <a:buNone/>
          </a:pPr>
          <a:r>
            <a:rPr lang="en-GB" sz="1800" b="1" kern="1200" dirty="0">
              <a:solidFill>
                <a:srgbClr val="002060"/>
              </a:solidFill>
              <a:latin typeface="Avenir Next LT Pro" panose="020B0504020202020204" pitchFamily="34" charset="0"/>
            </a:rPr>
            <a:t>Define Co-production </a:t>
          </a:r>
          <a:endParaRPr lang="en-US" sz="1800" b="1" kern="1200" dirty="0">
            <a:solidFill>
              <a:srgbClr val="002060"/>
            </a:solidFill>
            <a:latin typeface="Avenir Next LT Pro" panose="020B0504020202020204" pitchFamily="34" charset="0"/>
          </a:endParaRPr>
        </a:p>
      </dsp:txBody>
      <dsp:txXfrm>
        <a:off x="824602" y="1408"/>
        <a:ext cx="7404997" cy="713941"/>
      </dsp:txXfrm>
    </dsp:sp>
    <dsp:sp modelId="{D73EF0E3-85CE-4ECA-A8A0-B490ACACA0F3}">
      <dsp:nvSpPr>
        <dsp:cNvPr id="0" name=""/>
        <dsp:cNvSpPr/>
      </dsp:nvSpPr>
      <dsp:spPr>
        <a:xfrm>
          <a:off x="0" y="893835"/>
          <a:ext cx="8229600" cy="7139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94A3D8-7497-4D21-B9B8-CBEC71AED5E7}">
      <dsp:nvSpPr>
        <dsp:cNvPr id="0" name=""/>
        <dsp:cNvSpPr/>
      </dsp:nvSpPr>
      <dsp:spPr>
        <a:xfrm>
          <a:off x="215967" y="1054472"/>
          <a:ext cx="392667" cy="392667"/>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D14201-FA45-42C4-98FF-424841BAD427}">
      <dsp:nvSpPr>
        <dsp:cNvPr id="0" name=""/>
        <dsp:cNvSpPr/>
      </dsp:nvSpPr>
      <dsp:spPr>
        <a:xfrm>
          <a:off x="824602" y="893835"/>
          <a:ext cx="7404997" cy="71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9" tIns="75559" rIns="75559" bIns="75559" numCol="1" spcCol="1270" anchor="ctr" anchorCtr="0">
          <a:noAutofit/>
        </a:bodyPr>
        <a:lstStyle/>
        <a:p>
          <a:pPr marL="0" lvl="0" indent="0" algn="l" defTabSz="800100">
            <a:lnSpc>
              <a:spcPct val="100000"/>
            </a:lnSpc>
            <a:spcBef>
              <a:spcPct val="0"/>
            </a:spcBef>
            <a:spcAft>
              <a:spcPct val="35000"/>
            </a:spcAft>
            <a:buNone/>
          </a:pPr>
          <a:r>
            <a:rPr lang="en-GB" sz="1800" b="1" kern="1200" dirty="0">
              <a:solidFill>
                <a:srgbClr val="002060"/>
              </a:solidFill>
              <a:latin typeface="Avenir Next LT Pro" panose="020B0504020202020204" pitchFamily="34" charset="0"/>
            </a:rPr>
            <a:t>Share lived experiences – </a:t>
          </a:r>
          <a:r>
            <a:rPr lang="en-GB" sz="1800" b="1" kern="1200" dirty="0">
              <a:solidFill>
                <a:srgbClr val="84329B"/>
              </a:solidFill>
              <a:latin typeface="Avenir Next LT Pro" panose="020B0504020202020204" pitchFamily="34" charset="0"/>
            </a:rPr>
            <a:t>sensitive and emotive subjects will be discussed during the session  </a:t>
          </a:r>
          <a:endParaRPr lang="en-US" sz="1800" b="1" kern="1200" dirty="0">
            <a:solidFill>
              <a:srgbClr val="84329B"/>
            </a:solidFill>
            <a:latin typeface="Avenir Next LT Pro" panose="020B0504020202020204" pitchFamily="34" charset="0"/>
          </a:endParaRPr>
        </a:p>
      </dsp:txBody>
      <dsp:txXfrm>
        <a:off x="824602" y="893835"/>
        <a:ext cx="7404997" cy="713941"/>
      </dsp:txXfrm>
    </dsp:sp>
    <dsp:sp modelId="{89DA4BE3-331D-4469-A466-C5A77BD10FBB}">
      <dsp:nvSpPr>
        <dsp:cNvPr id="0" name=""/>
        <dsp:cNvSpPr/>
      </dsp:nvSpPr>
      <dsp:spPr>
        <a:xfrm>
          <a:off x="0" y="1786262"/>
          <a:ext cx="8229600" cy="7139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BF26A-1084-43C5-A68A-686EBE5AA599}">
      <dsp:nvSpPr>
        <dsp:cNvPr id="0" name=""/>
        <dsp:cNvSpPr/>
      </dsp:nvSpPr>
      <dsp:spPr>
        <a:xfrm>
          <a:off x="215967" y="1946899"/>
          <a:ext cx="392667" cy="3926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DF590C-84B5-4FEE-81D6-7E4CE75080B6}">
      <dsp:nvSpPr>
        <dsp:cNvPr id="0" name=""/>
        <dsp:cNvSpPr/>
      </dsp:nvSpPr>
      <dsp:spPr>
        <a:xfrm>
          <a:off x="824602" y="1786262"/>
          <a:ext cx="7404997" cy="71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9" tIns="75559" rIns="75559" bIns="75559" numCol="1" spcCol="1270" anchor="ctr" anchorCtr="0">
          <a:noAutofit/>
        </a:bodyPr>
        <a:lstStyle/>
        <a:p>
          <a:pPr marL="0" lvl="0" indent="0" algn="l" defTabSz="800100">
            <a:lnSpc>
              <a:spcPct val="100000"/>
            </a:lnSpc>
            <a:spcBef>
              <a:spcPct val="0"/>
            </a:spcBef>
            <a:spcAft>
              <a:spcPct val="35000"/>
            </a:spcAft>
            <a:buNone/>
          </a:pPr>
          <a:r>
            <a:rPr lang="en-GB" sz="1800" b="1" kern="1200" dirty="0">
              <a:solidFill>
                <a:srgbClr val="002060"/>
              </a:solidFill>
              <a:latin typeface="Avenir Next LT Pro" panose="020B0504020202020204" pitchFamily="34" charset="0"/>
            </a:rPr>
            <a:t>Understand the benefits of working together</a:t>
          </a:r>
          <a:endParaRPr lang="en-US" sz="1800" b="1" kern="1200" dirty="0">
            <a:solidFill>
              <a:srgbClr val="002060"/>
            </a:solidFill>
            <a:latin typeface="Avenir Next LT Pro" panose="020B0504020202020204" pitchFamily="34" charset="0"/>
          </a:endParaRPr>
        </a:p>
      </dsp:txBody>
      <dsp:txXfrm>
        <a:off x="824602" y="1786262"/>
        <a:ext cx="7404997" cy="713941"/>
      </dsp:txXfrm>
    </dsp:sp>
    <dsp:sp modelId="{BFBDC9A5-D662-460F-A3B1-885D52B14EC3}">
      <dsp:nvSpPr>
        <dsp:cNvPr id="0" name=""/>
        <dsp:cNvSpPr/>
      </dsp:nvSpPr>
      <dsp:spPr>
        <a:xfrm>
          <a:off x="0" y="2678689"/>
          <a:ext cx="8229600" cy="7139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D71050-6294-4B84-B2A0-FB12A7F47C79}">
      <dsp:nvSpPr>
        <dsp:cNvPr id="0" name=""/>
        <dsp:cNvSpPr/>
      </dsp:nvSpPr>
      <dsp:spPr>
        <a:xfrm>
          <a:off x="215967" y="2839326"/>
          <a:ext cx="392667" cy="392667"/>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F9C01E-E520-45B8-BAAB-0720F3B6ED15}">
      <dsp:nvSpPr>
        <dsp:cNvPr id="0" name=""/>
        <dsp:cNvSpPr/>
      </dsp:nvSpPr>
      <dsp:spPr>
        <a:xfrm>
          <a:off x="824602" y="2678689"/>
          <a:ext cx="7404997" cy="71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9" tIns="75559" rIns="75559" bIns="75559" numCol="1" spcCol="1270" anchor="ctr" anchorCtr="0">
          <a:noAutofit/>
        </a:bodyPr>
        <a:lstStyle/>
        <a:p>
          <a:pPr marL="0" lvl="0" indent="0" algn="l" defTabSz="800100">
            <a:lnSpc>
              <a:spcPct val="100000"/>
            </a:lnSpc>
            <a:spcBef>
              <a:spcPct val="0"/>
            </a:spcBef>
            <a:spcAft>
              <a:spcPct val="35000"/>
            </a:spcAft>
            <a:buNone/>
          </a:pPr>
          <a:r>
            <a:rPr lang="en-GB" sz="1800" b="1" kern="1200" dirty="0">
              <a:solidFill>
                <a:srgbClr val="002060"/>
              </a:solidFill>
              <a:latin typeface="Avenir Next LT Pro" panose="020B0504020202020204" pitchFamily="34" charset="0"/>
            </a:rPr>
            <a:t>Learn about the Co-production Award Scheme</a:t>
          </a:r>
          <a:endParaRPr lang="en-US" sz="1800" b="1" kern="1200" dirty="0">
            <a:solidFill>
              <a:srgbClr val="002060"/>
            </a:solidFill>
            <a:latin typeface="Avenir Next LT Pro" panose="020B0504020202020204" pitchFamily="34" charset="0"/>
          </a:endParaRPr>
        </a:p>
      </dsp:txBody>
      <dsp:txXfrm>
        <a:off x="824602" y="2678689"/>
        <a:ext cx="7404997" cy="713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83913-A3F5-46F8-8703-2B439788E82B}">
      <dsp:nvSpPr>
        <dsp:cNvPr id="0" name=""/>
        <dsp:cNvSpPr/>
      </dsp:nvSpPr>
      <dsp:spPr>
        <a:xfrm>
          <a:off x="956768" y="391757"/>
          <a:ext cx="606708" cy="6067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967F57-C09E-41A1-9209-2EE968B3EB63}">
      <dsp:nvSpPr>
        <dsp:cNvPr id="0" name=""/>
        <dsp:cNvSpPr/>
      </dsp:nvSpPr>
      <dsp:spPr>
        <a:xfrm>
          <a:off x="586001" y="1231142"/>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Avenir Next LT Pro" panose="020B0504020202020204" pitchFamily="34" charset="0"/>
            </a:rPr>
            <a:t>Trusted and able to trust</a:t>
          </a:r>
        </a:p>
      </dsp:txBody>
      <dsp:txXfrm>
        <a:off x="586001" y="1231142"/>
        <a:ext cx="1348242" cy="539296"/>
      </dsp:txXfrm>
    </dsp:sp>
    <dsp:sp modelId="{B72B0D62-B727-43F8-815B-8E62C0E438CA}">
      <dsp:nvSpPr>
        <dsp:cNvPr id="0" name=""/>
        <dsp:cNvSpPr/>
      </dsp:nvSpPr>
      <dsp:spPr>
        <a:xfrm>
          <a:off x="2540952" y="391757"/>
          <a:ext cx="606708" cy="606708"/>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0001510-1514-45CD-A49D-C8837185BC50}">
      <dsp:nvSpPr>
        <dsp:cNvPr id="0" name=""/>
        <dsp:cNvSpPr/>
      </dsp:nvSpPr>
      <dsp:spPr>
        <a:xfrm>
          <a:off x="2170186" y="1231142"/>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venir Next LT Pro" panose="020B0504020202020204" pitchFamily="34" charset="0"/>
            </a:rPr>
            <a:t>Listened to and heard</a:t>
          </a:r>
          <a:endParaRPr lang="en-US" sz="1400" kern="1200" dirty="0">
            <a:solidFill>
              <a:srgbClr val="002060"/>
            </a:solidFill>
            <a:latin typeface="Avenir Next LT Pro" panose="020B0504020202020204" pitchFamily="34" charset="0"/>
          </a:endParaRPr>
        </a:p>
      </dsp:txBody>
      <dsp:txXfrm>
        <a:off x="2170186" y="1231142"/>
        <a:ext cx="1348242" cy="539296"/>
      </dsp:txXfrm>
    </dsp:sp>
    <dsp:sp modelId="{AA915BF5-178B-4E49-AE73-596A58BD6B74}">
      <dsp:nvSpPr>
        <dsp:cNvPr id="0" name=""/>
        <dsp:cNvSpPr/>
      </dsp:nvSpPr>
      <dsp:spPr>
        <a:xfrm>
          <a:off x="4125137" y="391757"/>
          <a:ext cx="606708" cy="606708"/>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0F8E3B-162E-4062-9959-256E9BFD84F9}">
      <dsp:nvSpPr>
        <dsp:cNvPr id="0" name=""/>
        <dsp:cNvSpPr/>
      </dsp:nvSpPr>
      <dsp:spPr>
        <a:xfrm>
          <a:off x="3754370" y="1231142"/>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Avenir Next LT Pro" panose="020B0504020202020204" pitchFamily="34" charset="0"/>
            </a:rPr>
            <a:t>Treated with transparency and openness</a:t>
          </a:r>
        </a:p>
      </dsp:txBody>
      <dsp:txXfrm>
        <a:off x="3754370" y="1231142"/>
        <a:ext cx="1348242" cy="539296"/>
      </dsp:txXfrm>
    </dsp:sp>
    <dsp:sp modelId="{2F40D32C-F779-41E4-BA5A-C16A36DB5E3D}">
      <dsp:nvSpPr>
        <dsp:cNvPr id="0" name=""/>
        <dsp:cNvSpPr/>
      </dsp:nvSpPr>
      <dsp:spPr>
        <a:xfrm>
          <a:off x="5709322" y="391757"/>
          <a:ext cx="606708" cy="6067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AFCC85-264B-4BF7-958D-312D53EA9D72}">
      <dsp:nvSpPr>
        <dsp:cNvPr id="0" name=""/>
        <dsp:cNvSpPr/>
      </dsp:nvSpPr>
      <dsp:spPr>
        <a:xfrm>
          <a:off x="5338555" y="1231142"/>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venir Next LT Pro" panose="020B0504020202020204" pitchFamily="34" charset="0"/>
            </a:rPr>
            <a:t>Fully communicated with</a:t>
          </a:r>
          <a:endParaRPr lang="en-US" sz="1400" kern="1200" dirty="0">
            <a:solidFill>
              <a:srgbClr val="002060"/>
            </a:solidFill>
            <a:latin typeface="Avenir Next LT Pro" panose="020B0504020202020204" pitchFamily="34" charset="0"/>
          </a:endParaRPr>
        </a:p>
      </dsp:txBody>
      <dsp:txXfrm>
        <a:off x="5338555" y="1231142"/>
        <a:ext cx="1348242" cy="539296"/>
      </dsp:txXfrm>
    </dsp:sp>
    <dsp:sp modelId="{E0022F0C-5EA3-4184-9B1A-B51B68E82BE3}">
      <dsp:nvSpPr>
        <dsp:cNvPr id="0" name=""/>
        <dsp:cNvSpPr/>
      </dsp:nvSpPr>
      <dsp:spPr>
        <a:xfrm>
          <a:off x="7293506" y="391757"/>
          <a:ext cx="606708" cy="6067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1619F3-C93C-49FF-97BF-E8F3D0C35CE5}">
      <dsp:nvSpPr>
        <dsp:cNvPr id="0" name=""/>
        <dsp:cNvSpPr/>
      </dsp:nvSpPr>
      <dsp:spPr>
        <a:xfrm>
          <a:off x="6922740" y="1231142"/>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venir Next LT Pro" panose="020B0504020202020204" pitchFamily="34" charset="0"/>
            </a:rPr>
            <a:t>Involved</a:t>
          </a:r>
          <a:endParaRPr lang="en-US" sz="1400" kern="1200" dirty="0">
            <a:solidFill>
              <a:srgbClr val="002060"/>
            </a:solidFill>
            <a:latin typeface="Avenir Next LT Pro" panose="020B0504020202020204" pitchFamily="34" charset="0"/>
          </a:endParaRPr>
        </a:p>
      </dsp:txBody>
      <dsp:txXfrm>
        <a:off x="6922740" y="1231142"/>
        <a:ext cx="1348242" cy="539296"/>
      </dsp:txXfrm>
    </dsp:sp>
    <dsp:sp modelId="{0803235B-D758-4855-B89C-77E40B79EFEC}">
      <dsp:nvSpPr>
        <dsp:cNvPr id="0" name=""/>
        <dsp:cNvSpPr/>
      </dsp:nvSpPr>
      <dsp:spPr>
        <a:xfrm>
          <a:off x="2540952" y="2107500"/>
          <a:ext cx="606708" cy="606708"/>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72B634E-0AE8-48B0-9F5E-BD10A3B70926}">
      <dsp:nvSpPr>
        <dsp:cNvPr id="0" name=""/>
        <dsp:cNvSpPr/>
      </dsp:nvSpPr>
      <dsp:spPr>
        <a:xfrm>
          <a:off x="2170186" y="2946885"/>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venir Next LT Pro" panose="020B0504020202020204" pitchFamily="34" charset="0"/>
            </a:rPr>
            <a:t>Empowered</a:t>
          </a:r>
          <a:endParaRPr lang="en-US" sz="1400" kern="1200" dirty="0">
            <a:solidFill>
              <a:srgbClr val="002060"/>
            </a:solidFill>
            <a:latin typeface="Avenir Next LT Pro" panose="020B0504020202020204" pitchFamily="34" charset="0"/>
          </a:endParaRPr>
        </a:p>
      </dsp:txBody>
      <dsp:txXfrm>
        <a:off x="2170186" y="2946885"/>
        <a:ext cx="1348242" cy="539296"/>
      </dsp:txXfrm>
    </dsp:sp>
    <dsp:sp modelId="{380FD2E3-1378-4582-8C27-80F355B0D758}">
      <dsp:nvSpPr>
        <dsp:cNvPr id="0" name=""/>
        <dsp:cNvSpPr/>
      </dsp:nvSpPr>
      <dsp:spPr>
        <a:xfrm>
          <a:off x="4125137" y="2107500"/>
          <a:ext cx="606708" cy="6067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E1A789-0F76-47AA-BEEB-87BA020771C6}">
      <dsp:nvSpPr>
        <dsp:cNvPr id="0" name=""/>
        <dsp:cNvSpPr/>
      </dsp:nvSpPr>
      <dsp:spPr>
        <a:xfrm>
          <a:off x="3754370" y="2946885"/>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venir Next LT Pro" panose="020B0504020202020204" pitchFamily="34" charset="0"/>
            </a:rPr>
            <a:t>Equal</a:t>
          </a:r>
          <a:endParaRPr lang="en-US" sz="1400" kern="1200" dirty="0">
            <a:solidFill>
              <a:srgbClr val="002060"/>
            </a:solidFill>
            <a:latin typeface="Avenir Next LT Pro" panose="020B0504020202020204" pitchFamily="34" charset="0"/>
          </a:endParaRPr>
        </a:p>
      </dsp:txBody>
      <dsp:txXfrm>
        <a:off x="3754370" y="2946885"/>
        <a:ext cx="1348242" cy="539296"/>
      </dsp:txXfrm>
    </dsp:sp>
    <dsp:sp modelId="{D85DB16F-59C5-4C81-8BC5-4FD6C8417886}">
      <dsp:nvSpPr>
        <dsp:cNvPr id="0" name=""/>
        <dsp:cNvSpPr/>
      </dsp:nvSpPr>
      <dsp:spPr>
        <a:xfrm>
          <a:off x="5709322" y="2107500"/>
          <a:ext cx="606708" cy="606708"/>
        </a:xfrm>
        <a:prstGeom prst="rect">
          <a:avLst/>
        </a:prstGeom>
        <a:blipFill>
          <a:blip xmlns:r="http://schemas.openxmlformats.org/officeDocument/2006/relationships">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0C3B9C-A3BA-4972-8EA3-7C1227C2B502}">
      <dsp:nvSpPr>
        <dsp:cNvPr id="0" name=""/>
        <dsp:cNvSpPr/>
      </dsp:nvSpPr>
      <dsp:spPr>
        <a:xfrm>
          <a:off x="5338555" y="2946885"/>
          <a:ext cx="1348242" cy="539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Avenir Next LT Pro" panose="020B0504020202020204" pitchFamily="34" charset="0"/>
            </a:rPr>
            <a:t>Accountable and able to hold to account</a:t>
          </a:r>
        </a:p>
      </dsp:txBody>
      <dsp:txXfrm>
        <a:off x="5338555" y="2946885"/>
        <a:ext cx="1348242" cy="5392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8174C-ECEF-4A96-8179-4793E9587937}">
      <dsp:nvSpPr>
        <dsp:cNvPr id="0" name=""/>
        <dsp:cNvSpPr/>
      </dsp:nvSpPr>
      <dsp:spPr>
        <a:xfrm>
          <a:off x="1297376" y="819"/>
          <a:ext cx="2435521" cy="14613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venir Next LT Pro" panose="020B0504020202020204" pitchFamily="34" charset="0"/>
            </a:rPr>
            <a:t>1. Make a commitment to implement the Co-production Framework Charter across Birmingham.</a:t>
          </a:r>
          <a:endParaRPr lang="en-US" sz="1600" b="1" kern="1200" dirty="0">
            <a:latin typeface="Avenir Next LT Pro" panose="020B0504020202020204" pitchFamily="34" charset="0"/>
          </a:endParaRPr>
        </a:p>
      </dsp:txBody>
      <dsp:txXfrm>
        <a:off x="1297376" y="819"/>
        <a:ext cx="2435521" cy="1461312"/>
      </dsp:txXfrm>
    </dsp:sp>
    <dsp:sp modelId="{800E7BC2-7B98-4CC7-819C-889D8B029D1D}">
      <dsp:nvSpPr>
        <dsp:cNvPr id="0" name=""/>
        <dsp:cNvSpPr/>
      </dsp:nvSpPr>
      <dsp:spPr>
        <a:xfrm>
          <a:off x="3976450" y="819"/>
          <a:ext cx="2435521" cy="14613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venir Next LT Pro" panose="020B0504020202020204" pitchFamily="34" charset="0"/>
            </a:rPr>
            <a:t>2.  Demonstrate the move from listening to people’s Voice to enabling meaningful Action </a:t>
          </a:r>
          <a:endParaRPr lang="en-US" sz="1600" b="1" kern="1200" dirty="0">
            <a:latin typeface="Avenir Next LT Pro" panose="020B0504020202020204" pitchFamily="34" charset="0"/>
          </a:endParaRPr>
        </a:p>
      </dsp:txBody>
      <dsp:txXfrm>
        <a:off x="3976450" y="819"/>
        <a:ext cx="2435521" cy="1461312"/>
      </dsp:txXfrm>
    </dsp:sp>
    <dsp:sp modelId="{904DB7E6-3A51-43F6-8ED6-439691DFC6C9}">
      <dsp:nvSpPr>
        <dsp:cNvPr id="0" name=""/>
        <dsp:cNvSpPr/>
      </dsp:nvSpPr>
      <dsp:spPr>
        <a:xfrm>
          <a:off x="1297376" y="1705685"/>
          <a:ext cx="2435521" cy="14613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venir Next LT Pro" panose="020B0504020202020204" pitchFamily="34" charset="0"/>
            </a:rPr>
            <a:t>3. Recognise, measure, and celebrate co-production efforts.</a:t>
          </a:r>
          <a:endParaRPr lang="en-US" sz="1600" b="1" kern="1200" dirty="0">
            <a:latin typeface="Avenir Next LT Pro" panose="020B0504020202020204" pitchFamily="34" charset="0"/>
          </a:endParaRPr>
        </a:p>
      </dsp:txBody>
      <dsp:txXfrm>
        <a:off x="1297376" y="1705685"/>
        <a:ext cx="2435521" cy="1461312"/>
      </dsp:txXfrm>
    </dsp:sp>
    <dsp:sp modelId="{11359F80-8C65-4746-A8C2-3F24A65F76B0}">
      <dsp:nvSpPr>
        <dsp:cNvPr id="0" name=""/>
        <dsp:cNvSpPr/>
      </dsp:nvSpPr>
      <dsp:spPr>
        <a:xfrm>
          <a:off x="3976450" y="1705685"/>
          <a:ext cx="2435521" cy="14613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venir Next LT Pro" panose="020B0504020202020204" pitchFamily="34" charset="0"/>
            </a:rPr>
            <a:t>4. Ensure Co-production is integral to daily practice, meeting our legal and statutory obligations.</a:t>
          </a:r>
          <a:endParaRPr lang="en-US" sz="1600" b="1" kern="1200" dirty="0">
            <a:latin typeface="Avenir Next LT Pro" panose="020B0504020202020204" pitchFamily="34" charset="0"/>
          </a:endParaRPr>
        </a:p>
      </dsp:txBody>
      <dsp:txXfrm>
        <a:off x="3976450" y="1705685"/>
        <a:ext cx="2435521" cy="1461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109DD-90A3-47D8-9423-4C721572B949}">
      <dsp:nvSpPr>
        <dsp:cNvPr id="0" name=""/>
        <dsp:cNvSpPr/>
      </dsp:nvSpPr>
      <dsp:spPr>
        <a:xfrm>
          <a:off x="616" y="134963"/>
          <a:ext cx="2495401" cy="299448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490" tIns="0" rIns="246490" bIns="330200" numCol="1" spcCol="1270" anchor="t" anchorCtr="0">
          <a:noAutofit/>
        </a:bodyPr>
        <a:lstStyle/>
        <a:p>
          <a:pPr marL="0" lvl="0" indent="0" algn="ctr" defTabSz="666750">
            <a:lnSpc>
              <a:spcPct val="90000"/>
            </a:lnSpc>
            <a:spcBef>
              <a:spcPct val="0"/>
            </a:spcBef>
            <a:spcAft>
              <a:spcPct val="35000"/>
            </a:spcAft>
            <a:buNone/>
          </a:pPr>
          <a:r>
            <a:rPr lang="en-GB" sz="1500" b="1" kern="1200" dirty="0">
              <a:latin typeface="Avenir Next LT Pro" panose="020B0504020202020204" pitchFamily="34" charset="0"/>
            </a:rPr>
            <a:t>Organisations sign up to the Co-production Framework and Charter, showing their </a:t>
          </a:r>
          <a:r>
            <a:rPr lang="en-GB" sz="1500" b="1" kern="1200" dirty="0">
              <a:solidFill>
                <a:schemeClr val="accent4">
                  <a:lumMod val="50000"/>
                </a:schemeClr>
              </a:solidFill>
              <a:latin typeface="Avenir Next LT Pro" panose="020B0504020202020204" pitchFamily="34" charset="0"/>
            </a:rPr>
            <a:t>commitment</a:t>
          </a:r>
          <a:r>
            <a:rPr lang="en-GB" sz="1500" b="1" kern="1200" dirty="0">
              <a:latin typeface="Avenir Next LT Pro" panose="020B0504020202020204" pitchFamily="34" charset="0"/>
            </a:rPr>
            <a:t> to its principles </a:t>
          </a:r>
          <a:endParaRPr lang="en-US" sz="1500" b="1" kern="1200" dirty="0">
            <a:latin typeface="Avenir Next LT Pro" panose="020B0504020202020204" pitchFamily="34" charset="0"/>
          </a:endParaRPr>
        </a:p>
      </dsp:txBody>
      <dsp:txXfrm>
        <a:off x="616" y="1332755"/>
        <a:ext cx="2495401" cy="1796688"/>
      </dsp:txXfrm>
    </dsp:sp>
    <dsp:sp modelId="{623E3F6C-7463-4A56-9D00-B6DCEA1BF26C}">
      <dsp:nvSpPr>
        <dsp:cNvPr id="0" name=""/>
        <dsp:cNvSpPr/>
      </dsp:nvSpPr>
      <dsp:spPr>
        <a:xfrm>
          <a:off x="616" y="134963"/>
          <a:ext cx="2495401" cy="119779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6490" tIns="165100" rIns="246490" bIns="16510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accent4">
                  <a:lumMod val="50000"/>
                </a:schemeClr>
              </a:solidFill>
              <a:latin typeface="Avenir Next LT Pro" panose="020B0504020202020204" pitchFamily="34" charset="0"/>
            </a:rPr>
            <a:t>BRONZE</a:t>
          </a:r>
          <a:r>
            <a:rPr lang="en-US" sz="3700" kern="1200" dirty="0">
              <a:latin typeface="Avenir Next LT Pro" panose="020B0504020202020204" pitchFamily="34" charset="0"/>
            </a:rPr>
            <a:t> </a:t>
          </a:r>
        </a:p>
      </dsp:txBody>
      <dsp:txXfrm>
        <a:off x="616" y="134963"/>
        <a:ext cx="2495401" cy="1197792"/>
      </dsp:txXfrm>
    </dsp:sp>
    <dsp:sp modelId="{70DD3E8F-63D2-48E9-8D43-26C08396C618}">
      <dsp:nvSpPr>
        <dsp:cNvPr id="0" name=""/>
        <dsp:cNvSpPr/>
      </dsp:nvSpPr>
      <dsp:spPr>
        <a:xfrm>
          <a:off x="2694501" y="118224"/>
          <a:ext cx="2495401" cy="299448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490" tIns="0" rIns="246490" bIns="330200" numCol="1" spcCol="1270" anchor="t" anchorCtr="0">
          <a:noAutofit/>
        </a:bodyPr>
        <a:lstStyle/>
        <a:p>
          <a:pPr marL="0" lvl="0" indent="0" algn="ctr" defTabSz="666750">
            <a:lnSpc>
              <a:spcPct val="90000"/>
            </a:lnSpc>
            <a:spcBef>
              <a:spcPct val="0"/>
            </a:spcBef>
            <a:spcAft>
              <a:spcPct val="35000"/>
            </a:spcAft>
            <a:buNone/>
          </a:pPr>
          <a:r>
            <a:rPr lang="en-GB" sz="1500" b="1" kern="1200" dirty="0">
              <a:latin typeface="Avenir Next LT Pro" panose="020B0504020202020204" pitchFamily="34" charset="0"/>
            </a:rPr>
            <a:t>Organisations create an </a:t>
          </a:r>
          <a:r>
            <a:rPr lang="en-GB" sz="1500" b="1" kern="1200" dirty="0">
              <a:solidFill>
                <a:schemeClr val="tx2">
                  <a:lumMod val="50000"/>
                </a:schemeClr>
              </a:solidFill>
              <a:latin typeface="Avenir Next LT Pro" panose="020B0504020202020204" pitchFamily="34" charset="0"/>
            </a:rPr>
            <a:t>action plan </a:t>
          </a:r>
          <a:r>
            <a:rPr lang="en-GB" sz="1500" b="1" kern="1200" dirty="0">
              <a:latin typeface="Avenir Next LT Pro" panose="020B0504020202020204" pitchFamily="34" charset="0"/>
            </a:rPr>
            <a:t>covering the 4C’s of Co-production: Co commissioning, Co-design, Co-delivery, and Co-assessment.</a:t>
          </a:r>
          <a:endParaRPr lang="en-US" sz="1500" b="1" kern="1200" dirty="0">
            <a:latin typeface="Avenir Next LT Pro" panose="020B0504020202020204" pitchFamily="34" charset="0"/>
          </a:endParaRPr>
        </a:p>
      </dsp:txBody>
      <dsp:txXfrm>
        <a:off x="2694501" y="1316016"/>
        <a:ext cx="2495401" cy="1796688"/>
      </dsp:txXfrm>
    </dsp:sp>
    <dsp:sp modelId="{21A310B9-4999-416C-B77B-56C08C5EDA74}">
      <dsp:nvSpPr>
        <dsp:cNvPr id="0" name=""/>
        <dsp:cNvSpPr/>
      </dsp:nvSpPr>
      <dsp:spPr>
        <a:xfrm>
          <a:off x="2695649" y="134963"/>
          <a:ext cx="2495401" cy="119779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6490" tIns="165100" rIns="246490" bIns="165100" numCol="1" spcCol="1270" anchor="ctr" anchorCtr="0">
          <a:noAutofit/>
        </a:bodyPr>
        <a:lstStyle/>
        <a:p>
          <a:pPr marL="0" lvl="0" indent="0" algn="ctr" defTabSz="1644650">
            <a:lnSpc>
              <a:spcPct val="90000"/>
            </a:lnSpc>
            <a:spcBef>
              <a:spcPct val="0"/>
            </a:spcBef>
            <a:spcAft>
              <a:spcPct val="35000"/>
            </a:spcAft>
            <a:buNone/>
          </a:pPr>
          <a:r>
            <a:rPr lang="en-US" sz="3700" b="1" kern="1200" dirty="0">
              <a:solidFill>
                <a:schemeClr val="tx2">
                  <a:lumMod val="20000"/>
                  <a:lumOff val="80000"/>
                </a:schemeClr>
              </a:solidFill>
              <a:latin typeface="Avenir Next LT Pro" panose="020B0504020202020204" pitchFamily="34" charset="0"/>
            </a:rPr>
            <a:t>SILVER</a:t>
          </a:r>
          <a:r>
            <a:rPr lang="en-US" sz="3700" b="1" kern="1200" dirty="0">
              <a:highlight>
                <a:srgbClr val="C0C0C0"/>
              </a:highlight>
              <a:latin typeface="Avenir Next LT Pro" panose="020B0504020202020204" pitchFamily="34" charset="0"/>
            </a:rPr>
            <a:t> </a:t>
          </a:r>
        </a:p>
      </dsp:txBody>
      <dsp:txXfrm>
        <a:off x="2695649" y="134963"/>
        <a:ext cx="2495401" cy="1197792"/>
      </dsp:txXfrm>
    </dsp:sp>
    <dsp:sp modelId="{59546D45-A46F-448C-BB3E-BB2C02DA7F34}">
      <dsp:nvSpPr>
        <dsp:cNvPr id="0" name=""/>
        <dsp:cNvSpPr/>
      </dsp:nvSpPr>
      <dsp:spPr>
        <a:xfrm>
          <a:off x="5390682" y="134963"/>
          <a:ext cx="2495401" cy="299448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490" tIns="0" rIns="246490" bIns="330200" numCol="1" spcCol="1270" anchor="t" anchorCtr="0">
          <a:noAutofit/>
        </a:bodyPr>
        <a:lstStyle/>
        <a:p>
          <a:pPr marL="0" lvl="0" indent="0" algn="ctr" defTabSz="666750">
            <a:lnSpc>
              <a:spcPct val="90000"/>
            </a:lnSpc>
            <a:spcBef>
              <a:spcPct val="0"/>
            </a:spcBef>
            <a:spcAft>
              <a:spcPct val="35000"/>
            </a:spcAft>
            <a:buNone/>
          </a:pPr>
          <a:r>
            <a:rPr lang="en-GB" sz="1500" b="1" kern="1200" dirty="0">
              <a:latin typeface="Avenir Next LT Pro" panose="020B0504020202020204" pitchFamily="34" charset="0"/>
            </a:rPr>
            <a:t>Organisations create an </a:t>
          </a:r>
          <a:r>
            <a:rPr lang="en-GB" sz="1500" b="1" kern="1200" dirty="0">
              <a:solidFill>
                <a:schemeClr val="accent4"/>
              </a:solidFill>
              <a:latin typeface="Avenir Next LT Pro" panose="020B0504020202020204" pitchFamily="34" charset="0"/>
            </a:rPr>
            <a:t>evidence portfolio </a:t>
          </a:r>
          <a:r>
            <a:rPr lang="en-GB" sz="1500" b="1" kern="1200" dirty="0">
              <a:latin typeface="Avenir Next LT Pro" panose="020B0504020202020204" pitchFamily="34" charset="0"/>
            </a:rPr>
            <a:t>showing how their action plan was implemented and its impact on improving lives. </a:t>
          </a:r>
          <a:endParaRPr lang="en-US" sz="1500" b="1" kern="1200" dirty="0">
            <a:latin typeface="Avenir Next LT Pro" panose="020B0504020202020204" pitchFamily="34" charset="0"/>
          </a:endParaRPr>
        </a:p>
      </dsp:txBody>
      <dsp:txXfrm>
        <a:off x="5390682" y="1332755"/>
        <a:ext cx="2495401" cy="1796688"/>
      </dsp:txXfrm>
    </dsp:sp>
    <dsp:sp modelId="{24371F21-9601-4AC9-B2CC-D2D4C4A5000B}">
      <dsp:nvSpPr>
        <dsp:cNvPr id="0" name=""/>
        <dsp:cNvSpPr/>
      </dsp:nvSpPr>
      <dsp:spPr>
        <a:xfrm>
          <a:off x="5390682" y="134963"/>
          <a:ext cx="2495401" cy="119779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6490" tIns="165100" rIns="246490" bIns="165100" numCol="1" spcCol="1270" anchor="ctr" anchorCtr="0">
          <a:noAutofit/>
        </a:bodyPr>
        <a:lstStyle/>
        <a:p>
          <a:pPr marL="0" lvl="0" indent="0" algn="ctr" defTabSz="1644650">
            <a:lnSpc>
              <a:spcPct val="90000"/>
            </a:lnSpc>
            <a:spcBef>
              <a:spcPct val="0"/>
            </a:spcBef>
            <a:spcAft>
              <a:spcPct val="35000"/>
            </a:spcAft>
            <a:buNone/>
          </a:pPr>
          <a:r>
            <a:rPr lang="en-US" sz="3700" b="1" kern="1200" dirty="0">
              <a:solidFill>
                <a:schemeClr val="accent4"/>
              </a:solidFill>
              <a:latin typeface="Avenir Next LT Pro" panose="020B0504020202020204" pitchFamily="34" charset="0"/>
            </a:rPr>
            <a:t>GOLD</a:t>
          </a:r>
          <a:r>
            <a:rPr lang="en-US" sz="3700" b="1" kern="1200" dirty="0">
              <a:highlight>
                <a:srgbClr val="FFCC00"/>
              </a:highlight>
              <a:latin typeface="Avenir Next LT Pro" panose="020B0504020202020204" pitchFamily="34" charset="0"/>
            </a:rPr>
            <a:t> </a:t>
          </a:r>
        </a:p>
      </dsp:txBody>
      <dsp:txXfrm>
        <a:off x="5390682" y="134963"/>
        <a:ext cx="2495401" cy="11977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A71174-EE1C-CCA8-3F6F-26C96F534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1EAB4F3-4782-07E4-A430-00495EB7DD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700032-4755-4853-A1C7-86F1521116B9}" type="datetimeFigureOut">
              <a:rPr lang="en-GB" smtClean="0"/>
              <a:t>05/06/2026</a:t>
            </a:fld>
            <a:endParaRPr lang="en-GB"/>
          </a:p>
        </p:txBody>
      </p:sp>
      <p:sp>
        <p:nvSpPr>
          <p:cNvPr id="4" name="Footer Placeholder 3">
            <a:extLst>
              <a:ext uri="{FF2B5EF4-FFF2-40B4-BE49-F238E27FC236}">
                <a16:creationId xmlns:a16="http://schemas.microsoft.com/office/drawing/2014/main" id="{79F38C70-27A4-7087-AE8B-4736D521968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D5388BB-0E68-398D-0546-63A0F93F289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DB9A2E-D9EA-449F-83F7-02E3D59A3E07}" type="slidenum">
              <a:rPr lang="en-GB" smtClean="0"/>
              <a:t>‹#›</a:t>
            </a:fld>
            <a:endParaRPr lang="en-GB"/>
          </a:p>
        </p:txBody>
      </p:sp>
    </p:spTree>
    <p:extLst>
      <p:ext uri="{BB962C8B-B14F-4D97-AF65-F5344CB8AC3E}">
        <p14:creationId xmlns:p14="http://schemas.microsoft.com/office/powerpoint/2010/main" val="10826991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ACA597-D0FC-49B8-89F5-D53AACD26BB3}" type="datetimeFigureOut">
              <a:rPr lang="en-GB" smtClean="0"/>
              <a:t>05/06/2026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6BD850-0564-4E4B-BE85-B7205CE7C8D7}" type="slidenum">
              <a:rPr lang="en-GB" smtClean="0"/>
              <a:t>‹#›</a:t>
            </a:fld>
            <a:endParaRPr lang="en-GB"/>
          </a:p>
        </p:txBody>
      </p:sp>
    </p:spTree>
    <p:extLst>
      <p:ext uri="{BB962C8B-B14F-4D97-AF65-F5344CB8AC3E}">
        <p14:creationId xmlns:p14="http://schemas.microsoft.com/office/powerpoint/2010/main" val="1622116193"/>
      </p:ext>
    </p:extLst>
  </p:cSld>
  <p:clrMap bg1="lt1" tx1="dk1" bg2="lt2" tx2="dk2" accent1="accent1" accent2="accent2" accent3="accent3" accent4="accent4" accent5="accent5" accent6="accent6" hlink="hlink" folHlink="folHlink"/>
  <p:notesStyle>
    <a:lvl1pPr marL="0" algn="l" defTabSz="779252" rtl="0" eaLnBrk="1" latinLnBrk="0" hangingPunct="1">
      <a:defRPr sz="1000" kern="1200">
        <a:solidFill>
          <a:schemeClr val="tx1"/>
        </a:solidFill>
        <a:latin typeface="Arial Nova Light" pitchFamily="34" charset="0"/>
        <a:ea typeface="+mn-ea"/>
        <a:cs typeface="Arial Nova Light" pitchFamily="34" charset="0"/>
      </a:defRPr>
    </a:lvl1pPr>
    <a:lvl2pPr marL="389626" algn="l" defTabSz="779252" rtl="0" eaLnBrk="1" latinLnBrk="0" hangingPunct="1">
      <a:defRPr sz="1000" kern="1200">
        <a:solidFill>
          <a:schemeClr val="tx1"/>
        </a:solidFill>
        <a:latin typeface="Arial Nova Light" pitchFamily="34" charset="0"/>
        <a:ea typeface="+mn-ea"/>
        <a:cs typeface="Arial Nova Light" pitchFamily="34" charset="0"/>
      </a:defRPr>
    </a:lvl2pPr>
    <a:lvl3pPr marL="779252" algn="l" defTabSz="779252" rtl="0" eaLnBrk="1" latinLnBrk="0" hangingPunct="1">
      <a:defRPr sz="1000" kern="1200">
        <a:solidFill>
          <a:schemeClr val="tx1"/>
        </a:solidFill>
        <a:latin typeface="Arial Nova Light" pitchFamily="34" charset="0"/>
        <a:ea typeface="+mn-ea"/>
        <a:cs typeface="Arial Nova Light" pitchFamily="34" charset="0"/>
      </a:defRPr>
    </a:lvl3pPr>
    <a:lvl4pPr marL="1168878" algn="l" defTabSz="779252" rtl="0" eaLnBrk="1" latinLnBrk="0" hangingPunct="1">
      <a:defRPr sz="1000" kern="1200">
        <a:solidFill>
          <a:schemeClr val="tx1"/>
        </a:solidFill>
        <a:latin typeface="Arial Nova Light" pitchFamily="34" charset="0"/>
        <a:ea typeface="+mn-ea"/>
        <a:cs typeface="Arial Nova Light" pitchFamily="34" charset="0"/>
      </a:defRPr>
    </a:lvl4pPr>
    <a:lvl5pPr marL="1558503" algn="l" defTabSz="779252" rtl="0" eaLnBrk="1" latinLnBrk="0" hangingPunct="1">
      <a:defRPr sz="1000" kern="1200">
        <a:solidFill>
          <a:schemeClr val="tx1"/>
        </a:solidFill>
        <a:latin typeface="Arial Nova Light" pitchFamily="34" charset="0"/>
        <a:ea typeface="+mn-ea"/>
        <a:cs typeface="Arial Nova Light" pitchFamily="34" charset="0"/>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9B918-7423-3F2A-A667-A4226C406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3FC7B-102A-2ECA-726C-F1F9F2AE70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EE9A3B-1F79-67A0-1A96-A7BFD87A2D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FA8F95-AD96-11FE-5194-CDF8AC7CE9FA}"/>
              </a:ext>
            </a:extLst>
          </p:cNvPr>
          <p:cNvSpPr>
            <a:spLocks noGrp="1"/>
          </p:cNvSpPr>
          <p:nvPr>
            <p:ph type="sldNum" sz="quarter" idx="5"/>
          </p:nvPr>
        </p:nvSpPr>
        <p:spPr/>
        <p:txBody>
          <a:bodyPr/>
          <a:lstStyle/>
          <a:p>
            <a:pPr marL="0" marR="0" lvl="0" indent="0" algn="r" defTabSz="779252" rtl="0" eaLnBrk="1" fontAlgn="auto" latinLnBrk="0" hangingPunct="1">
              <a:lnSpc>
                <a:spcPct val="100000"/>
              </a:lnSpc>
              <a:spcBef>
                <a:spcPts val="0"/>
              </a:spcBef>
              <a:spcAft>
                <a:spcPts val="0"/>
              </a:spcAft>
              <a:buClrTx/>
              <a:buSzTx/>
              <a:buFontTx/>
              <a:buNone/>
              <a:tabLst/>
              <a:defRPr/>
            </a:pPr>
            <a:fld id="{D9C23536-931B-4C2A-9622-7C5CB2392F3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79252"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554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22625-D55D-B0E6-6CBE-3C1A46458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8BA9B-29EA-8D4A-8C09-33B9570C5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803947-50AA-A566-2CCB-2D02DA73661B}"/>
              </a:ext>
            </a:extLst>
          </p:cNvPr>
          <p:cNvSpPr>
            <a:spLocks noGrp="1"/>
          </p:cNvSpPr>
          <p:nvPr>
            <p:ph type="body" idx="1"/>
          </p:nvPr>
        </p:nvSpPr>
        <p:spPr/>
        <p:txBody>
          <a:bodyPr/>
          <a:lstStyle/>
          <a:p>
            <a:r>
              <a:rPr lang="en-GB" dirty="0"/>
              <a:t>Pam </a:t>
            </a:r>
          </a:p>
        </p:txBody>
      </p:sp>
      <p:sp>
        <p:nvSpPr>
          <p:cNvPr id="4" name="Slide Number Placeholder 3">
            <a:extLst>
              <a:ext uri="{FF2B5EF4-FFF2-40B4-BE49-F238E27FC236}">
                <a16:creationId xmlns:a16="http://schemas.microsoft.com/office/drawing/2014/main" id="{4B022509-1AA4-B4B1-E1BF-5C2A86ABABF4}"/>
              </a:ext>
            </a:extLst>
          </p:cNvPr>
          <p:cNvSpPr>
            <a:spLocks noGrp="1"/>
          </p:cNvSpPr>
          <p:nvPr>
            <p:ph type="sldNum" sz="quarter" idx="5"/>
          </p:nvPr>
        </p:nvSpPr>
        <p:spPr/>
        <p:txBody>
          <a:bodyPr/>
          <a:lstStyle/>
          <a:p>
            <a:fld id="{D9C23536-931B-4C2A-9622-7C5CB2392F38}" type="slidenum">
              <a:rPr lang="en-GB" smtClean="0"/>
              <a:t>15</a:t>
            </a:fld>
            <a:endParaRPr lang="en-GB"/>
          </a:p>
        </p:txBody>
      </p:sp>
    </p:spTree>
    <p:extLst>
      <p:ext uri="{BB962C8B-B14F-4D97-AF65-F5344CB8AC3E}">
        <p14:creationId xmlns:p14="http://schemas.microsoft.com/office/powerpoint/2010/main" val="882357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Pam </a:t>
            </a:r>
          </a:p>
        </p:txBody>
      </p:sp>
      <p:sp>
        <p:nvSpPr>
          <p:cNvPr id="4" name="Slide Number Placeholder 3"/>
          <p:cNvSpPr>
            <a:spLocks noGrp="1"/>
          </p:cNvSpPr>
          <p:nvPr>
            <p:ph type="sldNum" sz="quarter" idx="5"/>
          </p:nvPr>
        </p:nvSpPr>
        <p:spPr/>
        <p:txBody>
          <a:bodyPr/>
          <a:lstStyle/>
          <a:p>
            <a:fld id="{D9C23536-931B-4C2A-9622-7C5CB2392F38}" type="slidenum">
              <a:rPr lang="en-GB" smtClean="0"/>
              <a:t>16</a:t>
            </a:fld>
            <a:endParaRPr lang="en-GB"/>
          </a:p>
        </p:txBody>
      </p:sp>
    </p:spTree>
    <p:extLst>
      <p:ext uri="{BB962C8B-B14F-4D97-AF65-F5344CB8AC3E}">
        <p14:creationId xmlns:p14="http://schemas.microsoft.com/office/powerpoint/2010/main" val="2679355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7E9D9-61EA-DF64-1837-861106C93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7D2F1-2866-0A6D-6D1D-E89EFC550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07A069-4140-FBB5-369A-6961AC6EBFDC}"/>
              </a:ext>
            </a:extLst>
          </p:cNvPr>
          <p:cNvSpPr>
            <a:spLocks noGrp="1"/>
          </p:cNvSpPr>
          <p:nvPr>
            <p:ph type="body" idx="1"/>
          </p:nvPr>
        </p:nvSpPr>
        <p:spPr/>
        <p:txBody>
          <a:bodyPr/>
          <a:lstStyle/>
          <a:p>
            <a:r>
              <a:rPr lang="en-GB" dirty="0"/>
              <a:t>Laky</a:t>
            </a:r>
          </a:p>
        </p:txBody>
      </p:sp>
      <p:sp>
        <p:nvSpPr>
          <p:cNvPr id="4" name="Slide Number Placeholder 3">
            <a:extLst>
              <a:ext uri="{FF2B5EF4-FFF2-40B4-BE49-F238E27FC236}">
                <a16:creationId xmlns:a16="http://schemas.microsoft.com/office/drawing/2014/main" id="{41EFA98C-1C4A-89F5-70CB-FA00262755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23536-931B-4C2A-9622-7C5CB2392F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099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73834-C76A-FA1C-A796-F6A6802BDA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4EFC5-6BA2-47D2-D448-94DDB2CF8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28BCF0-A832-9923-BDBC-7FBED5E59CF2}"/>
              </a:ext>
            </a:extLst>
          </p:cNvPr>
          <p:cNvSpPr>
            <a:spLocks noGrp="1"/>
          </p:cNvSpPr>
          <p:nvPr>
            <p:ph type="body" idx="1"/>
          </p:nvPr>
        </p:nvSpPr>
        <p:spPr/>
        <p:txBody>
          <a:bodyPr/>
          <a:lstStyle/>
          <a:p>
            <a:r>
              <a:rPr lang="en-GB" dirty="0"/>
              <a:t>Laky</a:t>
            </a:r>
          </a:p>
        </p:txBody>
      </p:sp>
      <p:sp>
        <p:nvSpPr>
          <p:cNvPr id="4" name="Slide Number Placeholder 3">
            <a:extLst>
              <a:ext uri="{FF2B5EF4-FFF2-40B4-BE49-F238E27FC236}">
                <a16:creationId xmlns:a16="http://schemas.microsoft.com/office/drawing/2014/main" id="{7CF810E9-2324-7857-7526-6788ACDB5B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23536-931B-4C2A-9622-7C5CB2392F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62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C23536-931B-4C2A-9622-7C5CB2392F38}" type="slidenum">
              <a:rPr lang="en-GB" smtClean="0"/>
              <a:t>21</a:t>
            </a:fld>
            <a:endParaRPr lang="en-GB"/>
          </a:p>
        </p:txBody>
      </p:sp>
    </p:spTree>
    <p:extLst>
      <p:ext uri="{BB962C8B-B14F-4D97-AF65-F5344CB8AC3E}">
        <p14:creationId xmlns:p14="http://schemas.microsoft.com/office/powerpoint/2010/main" val="444191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60AA3-BA49-DCEF-7D10-9F3ACCD80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6CE0E-8B9D-C7A8-4AF5-29B4BE914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5B3BFF-074C-7C73-A917-363B913560C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6882925-D677-81C7-8ED2-FE5F5FCF1A12}"/>
              </a:ext>
            </a:extLst>
          </p:cNvPr>
          <p:cNvSpPr>
            <a:spLocks noGrp="1"/>
          </p:cNvSpPr>
          <p:nvPr>
            <p:ph type="sldNum" sz="quarter" idx="5"/>
          </p:nvPr>
        </p:nvSpPr>
        <p:spPr/>
        <p:txBody>
          <a:bodyPr/>
          <a:lstStyle/>
          <a:p>
            <a:fld id="{D9C23536-931B-4C2A-9622-7C5CB2392F38}" type="slidenum">
              <a:rPr lang="en-GB" smtClean="0"/>
              <a:t>22</a:t>
            </a:fld>
            <a:endParaRPr lang="en-GB"/>
          </a:p>
        </p:txBody>
      </p:sp>
    </p:spTree>
    <p:extLst>
      <p:ext uri="{BB962C8B-B14F-4D97-AF65-F5344CB8AC3E}">
        <p14:creationId xmlns:p14="http://schemas.microsoft.com/office/powerpoint/2010/main" val="10066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0" y="301625"/>
            <a:ext cx="2990850" cy="1682750"/>
          </a:xfrm>
        </p:spPr>
      </p:sp>
      <p:sp>
        <p:nvSpPr>
          <p:cNvPr id="3" name="Notes Placeholder 2"/>
          <p:cNvSpPr>
            <a:spLocks noGrp="1"/>
          </p:cNvSpPr>
          <p:nvPr>
            <p:ph type="body" idx="1"/>
          </p:nvPr>
        </p:nvSpPr>
        <p:spPr>
          <a:xfrm>
            <a:off x="438150" y="1665168"/>
            <a:ext cx="5981700" cy="7177207"/>
          </a:xfrm>
        </p:spPr>
        <p:txBody>
          <a:bodyPr/>
          <a:lstStyle/>
          <a:p>
            <a:pPr>
              <a:lnSpc>
                <a:spcPct val="150000"/>
              </a:lnSpc>
            </a:pPr>
            <a:r>
              <a:rPr lang="en-GB" sz="1500" b="1" dirty="0">
                <a:latin typeface="Avenir Next LT Pro" panose="020B0504020202020204" pitchFamily="34" charset="0"/>
              </a:rPr>
              <a:t>3 mins Ali or David </a:t>
            </a:r>
          </a:p>
          <a:p>
            <a:pPr>
              <a:lnSpc>
                <a:spcPct val="150000"/>
              </a:lnSpc>
            </a:pPr>
            <a:endParaRPr lang="en-GB" sz="1500" b="1" dirty="0">
              <a:latin typeface="Avenir Next LT Pro" panose="020B0504020202020204" pitchFamily="34" charset="0"/>
            </a:endParaRPr>
          </a:p>
          <a:p>
            <a:pPr>
              <a:lnSpc>
                <a:spcPct val="150000"/>
              </a:lnSpc>
            </a:pPr>
            <a:r>
              <a:rPr lang="en-GB" sz="1500" b="1" dirty="0">
                <a:latin typeface="Avenir Next LT Pro" panose="020B0504020202020204" pitchFamily="34" charset="0"/>
              </a:rPr>
              <a:t>Script:</a:t>
            </a:r>
          </a:p>
          <a:p>
            <a:pPr>
              <a:lnSpc>
                <a:spcPct val="150000"/>
              </a:lnSpc>
            </a:pPr>
            <a:r>
              <a:rPr lang="en-GB" sz="1500" b="1" dirty="0">
                <a:latin typeface="Avenir Next LT Pro" panose="020B0504020202020204" pitchFamily="34" charset="0"/>
              </a:rPr>
              <a:t>"This session has a few key aims, which we’ll explore together. Here’s what we’ll focus on today:"</a:t>
            </a:r>
            <a:endParaRPr lang="en-GB" sz="1500" dirty="0">
              <a:latin typeface="Avenir Next LT Pro" panose="020B0504020202020204" pitchFamily="34" charset="0"/>
            </a:endParaRPr>
          </a:p>
          <a:p>
            <a:pPr>
              <a:lnSpc>
                <a:spcPct val="150000"/>
              </a:lnSpc>
              <a:buFont typeface="+mj-lt"/>
              <a:buAutoNum type="arabicPeriod"/>
            </a:pPr>
            <a:r>
              <a:rPr lang="en-GB" sz="1500" b="1" dirty="0">
                <a:latin typeface="Avenir Next LT Pro" panose="020B0504020202020204" pitchFamily="34" charset="0"/>
              </a:rPr>
              <a:t>Hearing Real Perspectives:</a:t>
            </a:r>
            <a:br>
              <a:rPr lang="en-GB" sz="1500" dirty="0">
                <a:latin typeface="Avenir Next LT Pro" panose="020B0504020202020204" pitchFamily="34" charset="0"/>
              </a:rPr>
            </a:br>
            <a:r>
              <a:rPr lang="en-GB" sz="1500" dirty="0">
                <a:latin typeface="Avenir Next LT Pro" panose="020B0504020202020204" pitchFamily="34" charset="0"/>
              </a:rPr>
              <a:t>"We’ll start by hearing from young people and parent carers to understand co-production from their point of view."</a:t>
            </a:r>
          </a:p>
          <a:p>
            <a:pPr>
              <a:lnSpc>
                <a:spcPct val="150000"/>
              </a:lnSpc>
              <a:buFont typeface="+mj-lt"/>
              <a:buAutoNum type="arabicPeriod"/>
            </a:pPr>
            <a:r>
              <a:rPr lang="en-GB" sz="1500" b="1" dirty="0">
                <a:latin typeface="Avenir Next LT Pro" panose="020B0504020202020204" pitchFamily="34" charset="0"/>
              </a:rPr>
              <a:t>Sharing Experiences:</a:t>
            </a:r>
            <a:br>
              <a:rPr lang="en-GB" sz="1500" dirty="0">
                <a:latin typeface="Avenir Next LT Pro" panose="020B0504020202020204" pitchFamily="34" charset="0"/>
              </a:rPr>
            </a:br>
            <a:r>
              <a:rPr lang="en-GB" sz="1500" dirty="0">
                <a:latin typeface="Avenir Next LT Pro" panose="020B0504020202020204" pitchFamily="34" charset="0"/>
              </a:rPr>
              <a:t>"Next, we want to celebrate your experiences with co-production, including any opportunities you’ve found to make it work in your setting."</a:t>
            </a:r>
          </a:p>
          <a:p>
            <a:pPr>
              <a:lnSpc>
                <a:spcPct val="150000"/>
              </a:lnSpc>
              <a:buFont typeface="+mj-lt"/>
              <a:buAutoNum type="arabicPeriod"/>
            </a:pPr>
            <a:r>
              <a:rPr lang="en-GB" sz="1500" b="1" dirty="0">
                <a:latin typeface="Avenir Next LT Pro" panose="020B0504020202020204" pitchFamily="34" charset="0"/>
              </a:rPr>
              <a:t>Understanding the Benefits:</a:t>
            </a:r>
            <a:br>
              <a:rPr lang="en-GB" sz="1500" dirty="0">
                <a:latin typeface="Avenir Next LT Pro" panose="020B0504020202020204" pitchFamily="34" charset="0"/>
              </a:rPr>
            </a:br>
            <a:r>
              <a:rPr lang="en-GB" sz="1500" dirty="0">
                <a:latin typeface="Avenir Next LT Pro" panose="020B0504020202020204" pitchFamily="34" charset="0"/>
              </a:rPr>
              <a:t>"We’ll look at the practical benefits of co-production—how it can help you, your team, and the people you support."</a:t>
            </a:r>
          </a:p>
          <a:p>
            <a:pPr>
              <a:lnSpc>
                <a:spcPct val="150000"/>
              </a:lnSpc>
              <a:buFont typeface="+mj-lt"/>
              <a:buAutoNum type="arabicPeriod"/>
            </a:pPr>
            <a:r>
              <a:rPr lang="en-GB" sz="1500" b="1" dirty="0">
                <a:latin typeface="Avenir Next LT Pro" panose="020B0504020202020204" pitchFamily="34" charset="0"/>
              </a:rPr>
              <a:t>Defining Co-Production and the 4Cs:</a:t>
            </a:r>
            <a:br>
              <a:rPr lang="en-GB" sz="1500" dirty="0">
                <a:latin typeface="Avenir Next LT Pro" panose="020B0504020202020204" pitchFamily="34" charset="0"/>
              </a:rPr>
            </a:br>
            <a:r>
              <a:rPr lang="en-GB" sz="1500" dirty="0">
                <a:latin typeface="Avenir Next LT Pro" panose="020B0504020202020204" pitchFamily="34" charset="0"/>
              </a:rPr>
              <a:t>"We’ll go over what co-production really means and explore the '4Cs' framework from the SEND Co-production Charter."</a:t>
            </a:r>
          </a:p>
          <a:p>
            <a:pPr>
              <a:lnSpc>
                <a:spcPct val="150000"/>
              </a:lnSpc>
              <a:buFont typeface="+mj-lt"/>
              <a:buAutoNum type="arabicPeriod"/>
            </a:pPr>
            <a:r>
              <a:rPr lang="en-GB" sz="1500" b="1" dirty="0">
                <a:latin typeface="Avenir Next LT Pro" panose="020B0504020202020204" pitchFamily="34" charset="0"/>
              </a:rPr>
              <a:t>SEND Co-production Award Scheme:</a:t>
            </a:r>
            <a:br>
              <a:rPr lang="en-GB" sz="1500" dirty="0">
                <a:latin typeface="Avenir Next LT Pro" panose="020B0504020202020204" pitchFamily="34" charset="0"/>
              </a:rPr>
            </a:br>
            <a:r>
              <a:rPr lang="en-GB" sz="1500" dirty="0">
                <a:latin typeface="Avenir Next LT Pro" panose="020B0504020202020204" pitchFamily="34" charset="0"/>
              </a:rPr>
              <a:t>"Finally, we’ll introduce the SEND Co-production Award Scheme, which you can use to demonstrate and celebrate the impact of co-production in your work."</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23536-931B-4C2A-9622-7C5CB2392F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414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79763" y="223838"/>
            <a:ext cx="3268662" cy="1838325"/>
          </a:xfrm>
        </p:spPr>
      </p:sp>
      <p:sp>
        <p:nvSpPr>
          <p:cNvPr id="3" name="Notes Placeholder 2"/>
          <p:cNvSpPr>
            <a:spLocks noGrp="1"/>
          </p:cNvSpPr>
          <p:nvPr>
            <p:ph type="body" idx="1"/>
          </p:nvPr>
        </p:nvSpPr>
        <p:spPr>
          <a:xfrm>
            <a:off x="234862" y="2246073"/>
            <a:ext cx="6090781" cy="6439140"/>
          </a:xfrm>
        </p:spPr>
        <p:txBody>
          <a:bodyPr/>
          <a:lstStyle/>
          <a:p>
            <a:pPr>
              <a:lnSpc>
                <a:spcPct val="150000"/>
              </a:lnSpc>
            </a:pPr>
            <a:r>
              <a:rPr lang="en-GB" sz="1500" b="0" dirty="0">
                <a:latin typeface="Avenir Next LT Pro" panose="020B0504020202020204" pitchFamily="34" charset="0"/>
              </a:rPr>
              <a:t>5 min Here we break down co-production into 4 key concepts (the 4 Cs: Co-commissioning, Co-design, Co-delivery, Co-assessment) into digestible modules and use ‘Real-World’ Scenarios</a:t>
            </a:r>
            <a:r>
              <a:rPr lang="en-GB" sz="1500" dirty="0">
                <a:latin typeface="Avenir Next LT Pro" panose="020B0504020202020204" pitchFamily="34" charset="0"/>
              </a:rPr>
              <a:t> to help show you what we mean by co-production. </a:t>
            </a:r>
          </a:p>
          <a:p>
            <a:pPr>
              <a:lnSpc>
                <a:spcPct val="150000"/>
              </a:lnSpc>
            </a:pPr>
            <a:r>
              <a:rPr lang="en-GB" sz="1500" b="0" dirty="0">
                <a:latin typeface="Avenir Next LT Pro" panose="020B0504020202020204" pitchFamily="34" charset="0"/>
              </a:rPr>
              <a:t>Encourage participants to share their own examples.</a:t>
            </a:r>
          </a:p>
          <a:p>
            <a:pPr>
              <a:lnSpc>
                <a:spcPct val="150000"/>
              </a:lnSpc>
              <a:buFont typeface="Arial" panose="020B0604020202020204" pitchFamily="34" charset="0"/>
              <a:buNone/>
            </a:pPr>
            <a:endParaRPr lang="en-GB" sz="1500" dirty="0">
              <a:latin typeface="Avenir Next LT Pro" panose="020B0504020202020204" pitchFamily="34" charset="0"/>
            </a:endParaRPr>
          </a:p>
          <a:p>
            <a:pPr>
              <a:lnSpc>
                <a:spcPct val="150000"/>
              </a:lnSpc>
            </a:pPr>
            <a:r>
              <a:rPr lang="en-GB" sz="1500" dirty="0">
                <a:latin typeface="Avenir Next LT Pro" panose="020B0504020202020204" pitchFamily="34" charset="0"/>
              </a:rPr>
              <a:t>We will go through a quick overview here and then use this model:</a:t>
            </a:r>
          </a:p>
          <a:p>
            <a:pPr marL="228600" indent="-228600">
              <a:lnSpc>
                <a:spcPct val="150000"/>
              </a:lnSpc>
              <a:buAutoNum type="arabicPeriod"/>
            </a:pPr>
            <a:r>
              <a:rPr lang="en-GB" sz="1500" dirty="0">
                <a:latin typeface="Avenir Next LT Pro" panose="020B0504020202020204" pitchFamily="34" charset="0"/>
              </a:rPr>
              <a:t>Definition - Write a clear, concise, straightforward text summary that explains what this means in simple terms. </a:t>
            </a:r>
          </a:p>
          <a:p>
            <a:pPr marL="228600" indent="-228600">
              <a:lnSpc>
                <a:spcPct val="150000"/>
              </a:lnSpc>
              <a:buAutoNum type="arabicPeriod"/>
            </a:pPr>
            <a:r>
              <a:rPr lang="en-GB" sz="1500" dirty="0">
                <a:latin typeface="Avenir Next LT Pro" panose="020B0504020202020204" pitchFamily="34" charset="0"/>
              </a:rPr>
              <a:t>Example - Real-world scenario - Create an imagined scenario that brings an example of co-commissioning to life. Write it in a way that would allow participants to consider how they would handle similar situations or opportunities. </a:t>
            </a:r>
          </a:p>
          <a:p>
            <a:pPr marL="228600" indent="-228600">
              <a:lnSpc>
                <a:spcPct val="150000"/>
              </a:lnSpc>
              <a:buAutoNum type="arabicPeriod"/>
            </a:pPr>
            <a:r>
              <a:rPr lang="en-GB" sz="1500" dirty="0">
                <a:latin typeface="Avenir Next LT Pro" panose="020B0504020202020204" pitchFamily="34" charset="0"/>
              </a:rPr>
              <a:t>Reflective Questions - Give me some of these for Co-Commissioning that encourage participants to think of similar opportunities or challenges in their work. </a:t>
            </a:r>
          </a:p>
          <a:p>
            <a:pPr marL="228600" indent="-228600">
              <a:lnSpc>
                <a:spcPct val="150000"/>
              </a:lnSpc>
              <a:buAutoNum type="arabicPeriod"/>
            </a:pPr>
            <a:r>
              <a:rPr lang="en-GB" sz="1500" dirty="0">
                <a:latin typeface="Avenir Next LT Pro" panose="020B0504020202020204" pitchFamily="34" charset="0"/>
              </a:rPr>
              <a:t>Key Takeaway - Summarise one action they can implement, e.g., “Start including parents in the initial meeting planning phase, or create a resource to help with this. </a:t>
            </a:r>
          </a:p>
        </p:txBody>
      </p:sp>
      <p:sp>
        <p:nvSpPr>
          <p:cNvPr id="4" name="Slide Number Placeholder 3"/>
          <p:cNvSpPr>
            <a:spLocks noGrp="1"/>
          </p:cNvSpPr>
          <p:nvPr>
            <p:ph type="sldNum" sz="quarter" idx="5"/>
          </p:nvPr>
        </p:nvSpPr>
        <p:spPr/>
        <p:txBody>
          <a:bodyPr/>
          <a:lstStyle/>
          <a:p>
            <a:fld id="{D9C23536-931B-4C2A-9622-7C5CB2392F38}" type="slidenum">
              <a:rPr lang="en-GB" smtClean="0"/>
              <a:t>7</a:t>
            </a:fld>
            <a:endParaRPr lang="en-GB"/>
          </a:p>
        </p:txBody>
      </p:sp>
    </p:spTree>
    <p:extLst>
      <p:ext uri="{BB962C8B-B14F-4D97-AF65-F5344CB8AC3E}">
        <p14:creationId xmlns:p14="http://schemas.microsoft.com/office/powerpoint/2010/main" val="1763050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23536-931B-4C2A-9622-7C5CB2392F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740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mins The importance of this document: </a:t>
            </a:r>
          </a:p>
        </p:txBody>
      </p:sp>
      <p:sp>
        <p:nvSpPr>
          <p:cNvPr id="4" name="Slide Number Placeholder 3"/>
          <p:cNvSpPr>
            <a:spLocks noGrp="1"/>
          </p:cNvSpPr>
          <p:nvPr>
            <p:ph type="sldNum" sz="quarter" idx="5"/>
          </p:nvPr>
        </p:nvSpPr>
        <p:spPr/>
        <p:txBody>
          <a:bodyPr/>
          <a:lstStyle/>
          <a:p>
            <a:fld id="{D9C23536-931B-4C2A-9622-7C5CB2392F38}" type="slidenum">
              <a:rPr lang="en-GB" smtClean="0"/>
              <a:t>9</a:t>
            </a:fld>
            <a:endParaRPr lang="en-GB"/>
          </a:p>
        </p:txBody>
      </p:sp>
    </p:spTree>
    <p:extLst>
      <p:ext uri="{BB962C8B-B14F-4D97-AF65-F5344CB8AC3E}">
        <p14:creationId xmlns:p14="http://schemas.microsoft.com/office/powerpoint/2010/main" val="740670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Pam</a:t>
            </a:r>
          </a:p>
        </p:txBody>
      </p:sp>
      <p:sp>
        <p:nvSpPr>
          <p:cNvPr id="4" name="Slide Number Placeholder 3"/>
          <p:cNvSpPr>
            <a:spLocks noGrp="1"/>
          </p:cNvSpPr>
          <p:nvPr>
            <p:ph type="sldNum" sz="quarter" idx="5"/>
          </p:nvPr>
        </p:nvSpPr>
        <p:spPr/>
        <p:txBody>
          <a:bodyPr/>
          <a:lstStyle/>
          <a:p>
            <a:fld id="{D9C23536-931B-4C2A-9622-7C5CB2392F38}" type="slidenum">
              <a:rPr lang="en-GB" smtClean="0"/>
              <a:t>10</a:t>
            </a:fld>
            <a:endParaRPr lang="en-GB"/>
          </a:p>
        </p:txBody>
      </p:sp>
    </p:spTree>
    <p:extLst>
      <p:ext uri="{BB962C8B-B14F-4D97-AF65-F5344CB8AC3E}">
        <p14:creationId xmlns:p14="http://schemas.microsoft.com/office/powerpoint/2010/main" val="4254823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Pam </a:t>
            </a:r>
          </a:p>
        </p:txBody>
      </p:sp>
      <p:sp>
        <p:nvSpPr>
          <p:cNvPr id="4" name="Slide Number Placeholder 3"/>
          <p:cNvSpPr>
            <a:spLocks noGrp="1"/>
          </p:cNvSpPr>
          <p:nvPr>
            <p:ph type="sldNum" sz="quarter" idx="5"/>
          </p:nvPr>
        </p:nvSpPr>
        <p:spPr/>
        <p:txBody>
          <a:bodyPr/>
          <a:lstStyle/>
          <a:p>
            <a:fld id="{D9C23536-931B-4C2A-9622-7C5CB2392F38}" type="slidenum">
              <a:rPr lang="en-GB" smtClean="0"/>
              <a:t>11</a:t>
            </a:fld>
            <a:endParaRPr lang="en-GB"/>
          </a:p>
        </p:txBody>
      </p:sp>
    </p:spTree>
    <p:extLst>
      <p:ext uri="{BB962C8B-B14F-4D97-AF65-F5344CB8AC3E}">
        <p14:creationId xmlns:p14="http://schemas.microsoft.com/office/powerpoint/2010/main" val="624885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00000"/>
              </a:lnSpc>
            </a:pPr>
            <a:r>
              <a:rPr lang="en-GB" b="1" dirty="0">
                <a:solidFill>
                  <a:srgbClr val="002060"/>
                </a:solidFill>
                <a:latin typeface="Avenir Next LT Pro" panose="020B0504020202020204" pitchFamily="34" charset="0"/>
              </a:rPr>
              <a:t>Sharing Lived Experiences</a:t>
            </a:r>
          </a:p>
          <a:p>
            <a:pPr lvl="0">
              <a:lnSpc>
                <a:spcPct val="100000"/>
              </a:lnSpc>
            </a:pPr>
            <a:endParaRPr lang="en-GB" b="1" dirty="0">
              <a:solidFill>
                <a:srgbClr val="002060"/>
              </a:solidFill>
              <a:latin typeface="Avenir Next LT Pro" panose="020B0504020202020204" pitchFamily="34" charset="0"/>
            </a:endParaRPr>
          </a:p>
          <a:p>
            <a:pPr lvl="0">
              <a:lnSpc>
                <a:spcPct val="100000"/>
              </a:lnSpc>
            </a:pPr>
            <a:r>
              <a:rPr lang="en-GB" b="1" dirty="0">
                <a:solidFill>
                  <a:srgbClr val="84329B"/>
                </a:solidFill>
                <a:latin typeface="Avenir Next LT Pro" panose="020B0504020202020204" pitchFamily="34" charset="0"/>
              </a:rPr>
              <a:t>TRIGGER </a:t>
            </a:r>
            <a:r>
              <a:rPr lang="en-GB" b="1">
                <a:solidFill>
                  <a:srgbClr val="84329B"/>
                </a:solidFill>
                <a:latin typeface="Avenir Next LT Pro" panose="020B0504020202020204" pitchFamily="34" charset="0"/>
              </a:rPr>
              <a:t>Warning: mention </a:t>
            </a:r>
            <a:r>
              <a:rPr lang="en-GB" b="1" dirty="0">
                <a:solidFill>
                  <a:srgbClr val="84329B"/>
                </a:solidFill>
                <a:latin typeface="Avenir Next LT Pro" panose="020B0504020202020204" pitchFamily="34" charset="0"/>
              </a:rPr>
              <a:t>that sensitive and emotive subjects will be discussed in this section. </a:t>
            </a:r>
            <a:endParaRPr lang="en-US" b="1" dirty="0">
              <a:solidFill>
                <a:srgbClr val="84329B"/>
              </a:solidFill>
              <a:latin typeface="Avenir Next LT Pro" panose="020B0504020202020204" pitchFamily="34" charset="0"/>
            </a:endParaRPr>
          </a:p>
        </p:txBody>
      </p:sp>
      <p:sp>
        <p:nvSpPr>
          <p:cNvPr id="4" name="Slide Number Placeholder 3"/>
          <p:cNvSpPr>
            <a:spLocks noGrp="1"/>
          </p:cNvSpPr>
          <p:nvPr>
            <p:ph type="sldNum" sz="quarter" idx="5"/>
          </p:nvPr>
        </p:nvSpPr>
        <p:spPr/>
        <p:txBody>
          <a:bodyPr/>
          <a:lstStyle/>
          <a:p>
            <a:fld id="{D9C23536-931B-4C2A-9622-7C5CB2392F38}" type="slidenum">
              <a:rPr lang="en-GB" smtClean="0"/>
              <a:t>13</a:t>
            </a:fld>
            <a:endParaRPr lang="en-GB"/>
          </a:p>
        </p:txBody>
      </p:sp>
    </p:spTree>
    <p:extLst>
      <p:ext uri="{BB962C8B-B14F-4D97-AF65-F5344CB8AC3E}">
        <p14:creationId xmlns:p14="http://schemas.microsoft.com/office/powerpoint/2010/main" val="2591762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latin typeface="Avenir Next LT Pro" panose="020B0504020202020204" pitchFamily="34" charset="0"/>
              </a:rPr>
              <a:t>“This example highlights how co-design works. Parents and students were invited to share their ideas early, and their insights helped shape the final plan. Everyone felt their input was valued, and the result was a program that met diverse needs.”</a:t>
            </a:r>
          </a:p>
          <a:p>
            <a:pPr>
              <a:lnSpc>
                <a:spcPct val="150000"/>
              </a:lnSpc>
            </a:pPr>
            <a:endParaRPr lang="en-GB" sz="1800" dirty="0">
              <a:latin typeface="Avenir Next LT Pro" panose="020B0504020202020204" pitchFamily="34" charset="0"/>
            </a:endParaRPr>
          </a:p>
          <a:p>
            <a:pPr>
              <a:lnSpc>
                <a:spcPct val="150000"/>
              </a:lnSpc>
            </a:pPr>
            <a:endParaRPr lang="en-GB" sz="1800" dirty="0">
              <a:latin typeface="Avenir Next LT Pro" panose="020B05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venir Next LT Pro" panose="020B0504020202020204" pitchFamily="34" charset="0"/>
              </a:rPr>
              <a:t>In the first session, the SENCO invites participants to share their ideas for making the outdoor space more accessible and calming. One student suggests a quiet corner with sensory plants, while a parent recommends adding wheelchair-accessible pathways. A teacher points out the need for shaded seating.</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venir Next LT Pro" panose="020B0504020202020204" pitchFamily="34" charset="0"/>
              </a:rPr>
              <a:t>After gathering ideas, the group discusses practical constraints and decides on several features that are feasible within the school’s budget, such as a quiet area with sensory-friendly elements. The team agrees to have ongoing input as the project progresses, meeting monthly to ensure that the plans align with everyone’s vision.</a:t>
            </a:r>
          </a:p>
          <a:p>
            <a:endParaRPr lang="en-GB" dirty="0"/>
          </a:p>
        </p:txBody>
      </p:sp>
      <p:sp>
        <p:nvSpPr>
          <p:cNvPr id="4" name="Slide Number Placeholder 3"/>
          <p:cNvSpPr>
            <a:spLocks noGrp="1"/>
          </p:cNvSpPr>
          <p:nvPr>
            <p:ph type="sldNum" sz="quarter" idx="5"/>
          </p:nvPr>
        </p:nvSpPr>
        <p:spPr/>
        <p:txBody>
          <a:bodyPr/>
          <a:lstStyle/>
          <a:p>
            <a:fld id="{D9C23536-931B-4C2A-9622-7C5CB2392F38}" type="slidenum">
              <a:rPr lang="en-GB" smtClean="0"/>
              <a:t>14</a:t>
            </a:fld>
            <a:endParaRPr lang="en-GB"/>
          </a:p>
        </p:txBody>
      </p:sp>
    </p:spTree>
    <p:extLst>
      <p:ext uri="{BB962C8B-B14F-4D97-AF65-F5344CB8AC3E}">
        <p14:creationId xmlns:p14="http://schemas.microsoft.com/office/powerpoint/2010/main" val="3503443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C9ACBA-334D-7123-15EA-E4DA63BBB0D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54" y="0"/>
            <a:ext cx="9141291" cy="5143499"/>
          </a:xfrm>
          <a:prstGeom prst="rect">
            <a:avLst/>
          </a:prstGeom>
        </p:spPr>
      </p:pic>
      <p:sp>
        <p:nvSpPr>
          <p:cNvPr id="2" name="Title 1"/>
          <p:cNvSpPr>
            <a:spLocks noGrp="1"/>
          </p:cNvSpPr>
          <p:nvPr>
            <p:ph type="ctrTitle"/>
          </p:nvPr>
        </p:nvSpPr>
        <p:spPr>
          <a:xfrm>
            <a:off x="469621" y="1311306"/>
            <a:ext cx="5246581" cy="1102519"/>
          </a:xfrm>
        </p:spPr>
        <p:txBody>
          <a:bodyPr>
            <a:normAutofit/>
          </a:bodyPr>
          <a:lstStyle>
            <a:lvl1pPr algn="l">
              <a:defRPr sz="2700" b="1">
                <a:solidFill>
                  <a:schemeClr val="bg1"/>
                </a:solidFill>
                <a:latin typeface="Arial Nova"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482777" y="2445432"/>
            <a:ext cx="5219195" cy="1314450"/>
          </a:xfrm>
        </p:spPr>
        <p:txBody>
          <a:bodyPr>
            <a:normAutofit/>
          </a:bodyPr>
          <a:lstStyle>
            <a:lvl1pPr marL="0" indent="0" algn="l">
              <a:buNone/>
              <a:defRPr sz="1500">
                <a:solidFill>
                  <a:schemeClr val="bg1"/>
                </a:solidFill>
                <a:latin typeface="Arial Nova" pitchFamily="34" charset="0"/>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66558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C9ACBA-334D-7123-15EA-E4DA63BBB0D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7" y="0"/>
            <a:ext cx="9141289" cy="5143498"/>
          </a:xfrm>
          <a:prstGeom prst="rect">
            <a:avLst/>
          </a:prstGeom>
          <a:noFill/>
        </p:spPr>
      </p:pic>
      <p:sp>
        <p:nvSpPr>
          <p:cNvPr id="2" name="Title 1"/>
          <p:cNvSpPr>
            <a:spLocks noGrp="1"/>
          </p:cNvSpPr>
          <p:nvPr>
            <p:ph type="ctrTitle"/>
          </p:nvPr>
        </p:nvSpPr>
        <p:spPr>
          <a:xfrm>
            <a:off x="469621" y="1311306"/>
            <a:ext cx="5246581" cy="1102519"/>
          </a:xfrm>
        </p:spPr>
        <p:txBody>
          <a:bodyPr>
            <a:normAutofit/>
          </a:bodyPr>
          <a:lstStyle>
            <a:lvl1pPr algn="l">
              <a:defRPr sz="2700" b="1">
                <a:solidFill>
                  <a:schemeClr val="tx1"/>
                </a:solidFill>
                <a:latin typeface="Arial Nova"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482777" y="2445432"/>
            <a:ext cx="5219195" cy="1314450"/>
          </a:xfrm>
        </p:spPr>
        <p:txBody>
          <a:bodyPr>
            <a:normAutofit/>
          </a:bodyPr>
          <a:lstStyle>
            <a:lvl1pPr marL="0" indent="0" algn="l">
              <a:buNone/>
              <a:defRPr sz="1500">
                <a:solidFill>
                  <a:schemeClr val="tx1"/>
                </a:solidFill>
                <a:latin typeface="Arial Nova" pitchFamily="34" charset="0"/>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2370644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745592"/>
          </a:xfrm>
        </p:spPr>
        <p:txBody>
          <a:bodyPr>
            <a:normAutofit/>
          </a:bodyPr>
          <a:lstStyle>
            <a:lvl1pPr>
              <a:defRPr sz="2400"/>
            </a:lvl1pPr>
          </a:lstStyle>
          <a:p>
            <a:r>
              <a:rPr lang="en-US"/>
              <a:t>Click to edit Master title style</a:t>
            </a:r>
            <a:endParaRPr lang="en-GB" dirty="0"/>
          </a:p>
        </p:txBody>
      </p:sp>
      <p:sp>
        <p:nvSpPr>
          <p:cNvPr id="3" name="Content Placeholder 2"/>
          <p:cNvSpPr>
            <a:spLocks noGrp="1"/>
          </p:cNvSpPr>
          <p:nvPr>
            <p:ph idx="1"/>
          </p:nvPr>
        </p:nvSpPr>
        <p:spPr>
          <a:xfrm>
            <a:off x="457200" y="1059582"/>
            <a:ext cx="8229600" cy="3394040"/>
          </a:xfrm>
        </p:spPr>
        <p:txBody>
          <a:bodyPr>
            <a:normAutofit/>
          </a:bodyPr>
          <a:lstStyle>
            <a:lvl1pPr>
              <a:defRPr sz="2000"/>
            </a:lvl1pPr>
            <a:lvl2pPr>
              <a:defRPr sz="1700"/>
            </a:lvl2pPr>
            <a:lvl3pPr>
              <a:defRPr sz="15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7457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927" y="1059582"/>
            <a:ext cx="3983182" cy="3394472"/>
          </a:xfrm>
        </p:spPr>
        <p:txBody>
          <a:bodyPr>
            <a:normAutofit/>
          </a:bodyPr>
          <a:lstStyle>
            <a:lvl1pPr>
              <a:defRPr sz="2000"/>
            </a:lvl1pPr>
            <a:lvl2pPr>
              <a:defRPr sz="1700"/>
            </a:lvl2pPr>
            <a:lvl3pPr>
              <a:defRPr sz="1500"/>
            </a:lvl3pPr>
            <a:lvl4pPr>
              <a:defRPr sz="1400"/>
            </a:lvl4pPr>
            <a:lvl5pPr>
              <a:defRPr sz="14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09891" y="1059582"/>
            <a:ext cx="3983182" cy="3394472"/>
          </a:xfrm>
        </p:spPr>
        <p:txBody>
          <a:bodyPr>
            <a:normAutofit/>
          </a:bodyPr>
          <a:lstStyle>
            <a:lvl1pPr>
              <a:defRPr sz="2000"/>
            </a:lvl1pPr>
            <a:lvl2pPr>
              <a:defRPr sz="1700"/>
            </a:lvl2pPr>
            <a:lvl3pPr>
              <a:defRPr sz="1500"/>
            </a:lvl3pPr>
            <a:lvl4pPr>
              <a:defRPr sz="1400"/>
            </a:lvl4pPr>
            <a:lvl5pPr>
              <a:defRPr sz="14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p:cNvSpPr>
            <a:spLocks noGrp="1"/>
          </p:cNvSpPr>
          <p:nvPr>
            <p:ph type="title"/>
          </p:nvPr>
        </p:nvSpPr>
        <p:spPr>
          <a:xfrm>
            <a:off x="457200" y="205978"/>
            <a:ext cx="8229600" cy="745592"/>
          </a:xfrm>
        </p:spPr>
        <p:txBody>
          <a:bodyPr/>
          <a:lstStyle/>
          <a:p>
            <a:r>
              <a:rPr lang="en-US"/>
              <a:t>Click to edit Master title style</a:t>
            </a:r>
            <a:endParaRPr lang="en-GB" dirty="0"/>
          </a:p>
        </p:txBody>
      </p:sp>
    </p:spTree>
    <p:extLst>
      <p:ext uri="{BB962C8B-B14F-4D97-AF65-F5344CB8AC3E}">
        <p14:creationId xmlns:p14="http://schemas.microsoft.com/office/powerpoint/2010/main" val="377412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741"/>
            <a:ext cx="4040188" cy="479822"/>
          </a:xfrm>
        </p:spPr>
        <p:txBody>
          <a:bodyPr anchor="ctr">
            <a:normAutofit/>
          </a:bodyPr>
          <a:lstStyle>
            <a:lvl1pPr marL="0" indent="0">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1497563"/>
            <a:ext cx="4040188" cy="2963466"/>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6" y="1017741"/>
            <a:ext cx="4041775" cy="479822"/>
          </a:xfrm>
        </p:spPr>
        <p:txBody>
          <a:bodyPr anchor="ctr">
            <a:normAutofit/>
          </a:bodyPr>
          <a:lstStyle>
            <a:lvl1pPr marL="0" indent="0">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6" y="1497563"/>
            <a:ext cx="4041775" cy="2963466"/>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p:nvPr>
        </p:nvSpPr>
        <p:spPr>
          <a:xfrm>
            <a:off x="457200" y="205978"/>
            <a:ext cx="8229600" cy="745592"/>
          </a:xfrm>
        </p:spPr>
        <p:txBody>
          <a:bodyPr/>
          <a:lstStyle/>
          <a:p>
            <a:r>
              <a:rPr lang="en-US"/>
              <a:t>Click to edit Master title style</a:t>
            </a:r>
            <a:endParaRPr lang="en-GB" dirty="0"/>
          </a:p>
        </p:txBody>
      </p:sp>
    </p:spTree>
    <p:extLst>
      <p:ext uri="{BB962C8B-B14F-4D97-AF65-F5344CB8AC3E}">
        <p14:creationId xmlns:p14="http://schemas.microsoft.com/office/powerpoint/2010/main" val="212909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457200" y="205978"/>
            <a:ext cx="8229600" cy="745592"/>
          </a:xfrm>
        </p:spPr>
        <p:txBody>
          <a:bodyPr/>
          <a:lstStyle/>
          <a:p>
            <a:r>
              <a:rPr lang="en-US"/>
              <a:t>Click to edit Master title style</a:t>
            </a:r>
            <a:endParaRPr lang="en-GB" dirty="0"/>
          </a:p>
        </p:txBody>
      </p:sp>
    </p:spTree>
    <p:extLst>
      <p:ext uri="{BB962C8B-B14F-4D97-AF65-F5344CB8AC3E}">
        <p14:creationId xmlns:p14="http://schemas.microsoft.com/office/powerpoint/2010/main" val="344181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Chart&#10;&#10;Description automatically generated with low confidence">
            <a:extLst>
              <a:ext uri="{FF2B5EF4-FFF2-40B4-BE49-F238E27FC236}">
                <a16:creationId xmlns:a16="http://schemas.microsoft.com/office/drawing/2014/main" id="{F4814FA2-8781-4A40-BC3B-4467FA2908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688" t="19201" r="63387" b="41600"/>
          <a:stretch/>
        </p:blipFill>
        <p:spPr>
          <a:xfrm>
            <a:off x="611560" y="987574"/>
            <a:ext cx="2736304" cy="2016224"/>
          </a:xfrm>
          <a:prstGeom prst="rect">
            <a:avLst/>
          </a:prstGeom>
        </p:spPr>
      </p:pic>
    </p:spTree>
    <p:extLst>
      <p:ext uri="{BB962C8B-B14F-4D97-AF65-F5344CB8AC3E}">
        <p14:creationId xmlns:p14="http://schemas.microsoft.com/office/powerpoint/2010/main" val="26208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FB65FA6D-67C1-6676-CAAD-87FFB649C3E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53" y="0"/>
            <a:ext cx="9141293" cy="5143500"/>
          </a:xfrm>
          <a:prstGeom prst="rect">
            <a:avLst/>
          </a:prstGeom>
        </p:spPr>
      </p:pic>
      <p:sp>
        <p:nvSpPr>
          <p:cNvPr id="2" name="Title Placeholder 1"/>
          <p:cNvSpPr>
            <a:spLocks noGrp="1"/>
          </p:cNvSpPr>
          <p:nvPr>
            <p:ph type="title"/>
          </p:nvPr>
        </p:nvSpPr>
        <p:spPr>
          <a:xfrm>
            <a:off x="457200" y="205978"/>
            <a:ext cx="8229600" cy="857250"/>
          </a:xfrm>
          <a:prstGeom prst="rect">
            <a:avLst/>
          </a:prstGeom>
        </p:spPr>
        <p:txBody>
          <a:bodyPr vert="horz" lIns="77925" tIns="38963" rIns="77925" bIns="38963"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137807"/>
            <a:ext cx="8229600" cy="3315815"/>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5">
            <a:extLst>
              <a:ext uri="{FF2B5EF4-FFF2-40B4-BE49-F238E27FC236}">
                <a16:creationId xmlns:a16="http://schemas.microsoft.com/office/drawing/2014/main" id="{29508BD8-4C0A-0985-28AD-2D388E32F93A}"/>
              </a:ext>
            </a:extLst>
          </p:cNvPr>
          <p:cNvSpPr txBox="1">
            <a:spLocks/>
          </p:cNvSpPr>
          <p:nvPr userDrawn="1"/>
        </p:nvSpPr>
        <p:spPr>
          <a:xfrm>
            <a:off x="2483768" y="4731990"/>
            <a:ext cx="792088" cy="273844"/>
          </a:xfrm>
          <a:prstGeom prst="rect">
            <a:avLst/>
          </a:prstGeom>
        </p:spPr>
        <p:txBody>
          <a:bodyPr vert="horz" lIns="77925" tIns="38963" rIns="77925" bIns="38963" rtlCol="0" anchor="ctr"/>
          <a:lstStyle>
            <a:defPPr>
              <a:defRPr lang="en-US"/>
            </a:defPPr>
            <a:lvl1pPr marL="0" algn="l" defTabSz="779252" rtl="0" eaLnBrk="1" latinLnBrk="0" hangingPunct="1">
              <a:defRPr sz="900" b="1" kern="1200">
                <a:solidFill>
                  <a:schemeClr val="tx1">
                    <a:tint val="75000"/>
                  </a:schemeClr>
                </a:solidFill>
                <a:latin typeface="Arial Nova" pitchFamily="34" charset="0"/>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r>
              <a:rPr lang="en-GB" dirty="0">
                <a:solidFill>
                  <a:schemeClr val="tx1">
                    <a:lumMod val="85000"/>
                    <a:lumOff val="15000"/>
                  </a:schemeClr>
                </a:solidFill>
              </a:rPr>
              <a:t>PAGE </a:t>
            </a:r>
            <a:fld id="{45A89BE1-5792-4ACB-BF4C-7FAB88C6C5B7}" type="slidenum">
              <a:rPr lang="en-GB" smtClean="0">
                <a:solidFill>
                  <a:schemeClr val="tx1">
                    <a:lumMod val="85000"/>
                    <a:lumOff val="15000"/>
                  </a:schemeClr>
                </a:solidFill>
              </a:rPr>
              <a:pPr/>
              <a:t>‹#›</a:t>
            </a:fld>
            <a:endParaRPr lang="en-GB" dirty="0">
              <a:solidFill>
                <a:schemeClr val="tx1">
                  <a:lumMod val="85000"/>
                  <a:lumOff val="15000"/>
                </a:schemeClr>
              </a:solidFill>
            </a:endParaRPr>
          </a:p>
        </p:txBody>
      </p:sp>
      <p:pic>
        <p:nvPicPr>
          <p:cNvPr id="8" name="Picture 7">
            <a:extLst>
              <a:ext uri="{FF2B5EF4-FFF2-40B4-BE49-F238E27FC236}">
                <a16:creationId xmlns:a16="http://schemas.microsoft.com/office/drawing/2014/main" id="{9F04E63C-A601-D49F-41DD-2560DBD3FF5E}"/>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1354" y="0"/>
            <a:ext cx="9141291" cy="5143500"/>
          </a:xfrm>
          <a:prstGeom prst="rect">
            <a:avLst/>
          </a:prstGeom>
        </p:spPr>
      </p:pic>
    </p:spTree>
    <p:extLst>
      <p:ext uri="{BB962C8B-B14F-4D97-AF65-F5344CB8AC3E}">
        <p14:creationId xmlns:p14="http://schemas.microsoft.com/office/powerpoint/2010/main" val="3502974342"/>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0" r:id="rId3"/>
    <p:sldLayoutId id="2147483652" r:id="rId4"/>
    <p:sldLayoutId id="2147483653" r:id="rId5"/>
    <p:sldLayoutId id="2147483654" r:id="rId6"/>
    <p:sldLayoutId id="2147483661" r:id="rId7"/>
  </p:sldLayoutIdLst>
  <p:hf hdr="0" ftr="0" dt="0"/>
  <p:txStyles>
    <p:title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p:titleStyle>
    <p:bodyStyle>
      <a:lvl1pPr marL="292219" indent="-292219" algn="l" defTabSz="779252" rtl="0" eaLnBrk="1" latinLnBrk="0" hangingPunct="1">
        <a:spcBef>
          <a:spcPct val="20000"/>
        </a:spcBef>
        <a:buFont typeface="Wingdings" pitchFamily="2" charset="2"/>
        <a:buChar char="§"/>
        <a:defRPr sz="2000" kern="1200">
          <a:solidFill>
            <a:schemeClr val="tx1"/>
          </a:solidFill>
          <a:latin typeface="Arial Nova" pitchFamily="34" charset="0"/>
          <a:ea typeface="+mn-ea"/>
          <a:cs typeface="+mn-cs"/>
        </a:defRPr>
      </a:lvl1pPr>
      <a:lvl2pPr marL="633142" indent="-243516" algn="l" defTabSz="779252" rtl="0" eaLnBrk="1" latinLnBrk="0" hangingPunct="1">
        <a:spcBef>
          <a:spcPct val="20000"/>
        </a:spcBef>
        <a:buFont typeface="Arial" pitchFamily="34" charset="0"/>
        <a:buChar char="•"/>
        <a:defRPr sz="1700" kern="1200">
          <a:solidFill>
            <a:schemeClr val="tx1"/>
          </a:solidFill>
          <a:latin typeface="Arial Nova Light" pitchFamily="34" charset="0"/>
          <a:ea typeface="+mn-ea"/>
          <a:cs typeface="Arial Nova Light" pitchFamily="34" charset="0"/>
        </a:defRPr>
      </a:lvl2pPr>
      <a:lvl3pPr marL="974065" indent="-194813" algn="l" defTabSz="779252" rtl="0" eaLnBrk="1" latinLnBrk="0" hangingPunct="1">
        <a:spcBef>
          <a:spcPct val="20000"/>
        </a:spcBef>
        <a:buFont typeface="Arial Nova Light" pitchFamily="34" charset="0"/>
        <a:buChar char="–"/>
        <a:defRPr sz="1500" kern="1200">
          <a:solidFill>
            <a:schemeClr val="tx1"/>
          </a:solidFill>
          <a:latin typeface="Arial Nova Light" pitchFamily="34" charset="0"/>
          <a:ea typeface="+mn-ea"/>
          <a:cs typeface="Arial Nova Light" pitchFamily="34" charset="0"/>
        </a:defRPr>
      </a:lvl3pPr>
      <a:lvl4pPr marL="1363690"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4pPr>
      <a:lvl5pPr marL="1753316"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5pPr>
      <a:lvl6pPr marL="2142942"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532568"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922194"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311820"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5.wdp"/><Relationship Id="rId3" Type="http://schemas.openxmlformats.org/officeDocument/2006/relationships/notesSlide" Target="../notesSlides/notesSlide6.xml"/><Relationship Id="rId7" Type="http://schemas.microsoft.com/office/2007/relationships/hdphoto" Target="../media/hdphoto2.wdp"/><Relationship Id="rId12" Type="http://schemas.openxmlformats.org/officeDocument/2006/relationships/image" Target="../media/image45.png"/><Relationship Id="rId17" Type="http://schemas.microsoft.com/office/2007/relationships/hdphoto" Target="../media/hdphoto7.wdp"/><Relationship Id="rId2" Type="http://schemas.openxmlformats.org/officeDocument/2006/relationships/slideLayout" Target="../slideLayouts/slideLayout1.xml"/><Relationship Id="rId16" Type="http://schemas.openxmlformats.org/officeDocument/2006/relationships/image" Target="../media/image47.png"/><Relationship Id="rId1" Type="http://schemas.openxmlformats.org/officeDocument/2006/relationships/themeOverride" Target="../theme/themeOverride1.xml"/><Relationship Id="rId6" Type="http://schemas.openxmlformats.org/officeDocument/2006/relationships/image" Target="../media/image42.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44.png"/><Relationship Id="rId4" Type="http://schemas.openxmlformats.org/officeDocument/2006/relationships/image" Target="../media/image41.png"/><Relationship Id="rId9" Type="http://schemas.microsoft.com/office/2007/relationships/hdphoto" Target="../media/hdphoto3.wdp"/><Relationship Id="rId1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localofferbirmingham.co.uk/wp-content/uploads/2024/02/130.69-Co-production-Award-Scheme-Information-Pack-2023-V5-accessibe.pdf" TargetMode="External"/><Relationship Id="rId1" Type="http://schemas.openxmlformats.org/officeDocument/2006/relationships/slideLayout" Target="../slideLayouts/slideLayout1.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s>
</file>

<file path=ppt/slides/_rels/slide20.xml.rels><?xml version="1.0" encoding="UTF-8" standalone="yes"?>
<Relationships xmlns="http://schemas.openxmlformats.org/package/2006/relationships"><Relationship Id="rId3" Type="http://schemas.openxmlformats.org/officeDocument/2006/relationships/hyperlink" Target="https://www.localofferbirmingham.co.uk/co-production/award-scheme/" TargetMode="External"/><Relationship Id="rId2" Type="http://schemas.openxmlformats.org/officeDocument/2006/relationships/hyperlink" Target="https://www.localofferbirmingham.co.uk/2024/02/14/send-co-production-training-sessions/" TargetMode="External"/><Relationship Id="rId1" Type="http://schemas.openxmlformats.org/officeDocument/2006/relationships/slideLayout" Target="../slideLayouts/slideLayout2.xml"/><Relationship Id="rId5" Type="http://schemas.openxmlformats.org/officeDocument/2006/relationships/image" Target="../media/image53.svg"/><Relationship Id="rId4" Type="http://schemas.openxmlformats.org/officeDocument/2006/relationships/hyperlink" Target="https://www.localofferbirmingham.co.uk/co-production/engagemen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localofferbirmingham.co.uk/wp-content/uploads/2025/01/Working-Together-to-improve-Engagement-Participation-Final.pdf"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em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6C2E9A"/>
        </a:solidFill>
        <a:effectLst/>
      </p:bgPr>
    </p:bg>
    <p:spTree>
      <p:nvGrpSpPr>
        <p:cNvPr id="1" name="">
          <a:extLst>
            <a:ext uri="{FF2B5EF4-FFF2-40B4-BE49-F238E27FC236}">
              <a16:creationId xmlns:a16="http://schemas.microsoft.com/office/drawing/2014/main" id="{59006B43-2188-1F84-2B74-C0170CFE1A1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2F07C0F-2EE3-6B97-DE3B-3F9850C7130F}"/>
              </a:ext>
            </a:extLst>
          </p:cNvPr>
          <p:cNvPicPr>
            <a:picLocks noChangeAspect="1"/>
          </p:cNvPicPr>
          <p:nvPr/>
        </p:nvPicPr>
        <p:blipFill>
          <a:blip r:embed="rId3"/>
          <a:stretch>
            <a:fillRect/>
          </a:stretch>
        </p:blipFill>
        <p:spPr>
          <a:xfrm>
            <a:off x="485218" y="411510"/>
            <a:ext cx="8208912" cy="1266678"/>
          </a:xfrm>
          <a:prstGeom prst="rect">
            <a:avLst/>
          </a:prstGeom>
        </p:spPr>
      </p:pic>
      <p:sp>
        <p:nvSpPr>
          <p:cNvPr id="3" name="Subtitle 2">
            <a:extLst>
              <a:ext uri="{FF2B5EF4-FFF2-40B4-BE49-F238E27FC236}">
                <a16:creationId xmlns:a16="http://schemas.microsoft.com/office/drawing/2014/main" id="{3FB478F5-951A-9A62-72B7-8F46F9132C44}"/>
              </a:ext>
            </a:extLst>
          </p:cNvPr>
          <p:cNvSpPr txBox="1">
            <a:spLocks/>
          </p:cNvSpPr>
          <p:nvPr/>
        </p:nvSpPr>
        <p:spPr>
          <a:xfrm>
            <a:off x="683568" y="1563638"/>
            <a:ext cx="6336704" cy="1524929"/>
          </a:xfrm>
          <a:prstGeom prst="rect">
            <a:avLst/>
          </a:prstGeom>
        </p:spPr>
        <p:txBody>
          <a:bodyPr vert="horz" lIns="77925" tIns="38963" rIns="77925" bIns="38963" rtlCol="0">
            <a:noAutofit/>
          </a:bodyPr>
          <a:lstStyle>
            <a:lvl1pPr marL="0" indent="0" algn="l" defTabSz="779252" rtl="0" eaLnBrk="1" latinLnBrk="0" hangingPunct="1">
              <a:spcBef>
                <a:spcPct val="20000"/>
              </a:spcBef>
              <a:buFont typeface="Wingdings" pitchFamily="2" charset="2"/>
              <a:buNone/>
              <a:defRPr sz="1500" kern="1200">
                <a:solidFill>
                  <a:schemeClr val="bg1"/>
                </a:solidFill>
                <a:latin typeface="Arial Nova" pitchFamily="34" charset="0"/>
                <a:ea typeface="+mn-ea"/>
                <a:cs typeface="+mn-cs"/>
              </a:defRPr>
            </a:lvl1pPr>
            <a:lvl2pPr marL="389626" indent="0" algn="ctr" defTabSz="779252" rtl="0" eaLnBrk="1" latinLnBrk="0" hangingPunct="1">
              <a:spcBef>
                <a:spcPct val="20000"/>
              </a:spcBef>
              <a:buFont typeface="Arial" pitchFamily="34" charset="0"/>
              <a:buNone/>
              <a:defRPr sz="1700" kern="1200">
                <a:solidFill>
                  <a:schemeClr val="tx1">
                    <a:tint val="75000"/>
                  </a:schemeClr>
                </a:solidFill>
                <a:latin typeface="Arial Nova Light" pitchFamily="34" charset="0"/>
                <a:ea typeface="+mn-ea"/>
                <a:cs typeface="Arial Nova Light" pitchFamily="34" charset="0"/>
              </a:defRPr>
            </a:lvl2pPr>
            <a:lvl3pPr marL="779252" indent="0" algn="ctr" defTabSz="779252" rtl="0" eaLnBrk="1" latinLnBrk="0" hangingPunct="1">
              <a:spcBef>
                <a:spcPct val="20000"/>
              </a:spcBef>
              <a:buFont typeface="Arial Nova Light" pitchFamily="34" charset="0"/>
              <a:buNone/>
              <a:defRPr sz="1500" kern="1200">
                <a:solidFill>
                  <a:schemeClr val="tx1">
                    <a:tint val="75000"/>
                  </a:schemeClr>
                </a:solidFill>
                <a:latin typeface="Arial Nova Light" pitchFamily="34" charset="0"/>
                <a:ea typeface="+mn-ea"/>
                <a:cs typeface="Arial Nova Light" pitchFamily="34" charset="0"/>
              </a:defRPr>
            </a:lvl3pPr>
            <a:lvl4pPr marL="1168878"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4pPr>
            <a:lvl5pPr marL="1558503"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5pPr>
            <a:lvl6pPr marL="1948129"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6pPr>
            <a:lvl7pPr marL="2337755"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7pPr>
            <a:lvl8pPr marL="2727381"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8pPr>
            <a:lvl9pPr marL="3117007"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9pPr>
          </a:lstStyle>
          <a:p>
            <a:r>
              <a:rPr lang="en-US" sz="3200" dirty="0">
                <a:latin typeface="Avenir Next LT Pro Demi" panose="020B0704020202020204" pitchFamily="34" charset="0"/>
              </a:rPr>
              <a:t>Task: </a:t>
            </a:r>
          </a:p>
          <a:p>
            <a:endParaRPr lang="en-US" sz="700" dirty="0">
              <a:latin typeface="Avenir Next LT Pro Demi" panose="020B0704020202020204" pitchFamily="34" charset="0"/>
            </a:endParaRPr>
          </a:p>
          <a:p>
            <a:r>
              <a:rPr lang="en-US" sz="2000" dirty="0">
                <a:latin typeface="Avenir Next LT Pro Demi" panose="020B0704020202020204" pitchFamily="34" charset="0"/>
              </a:rPr>
              <a:t>What do you think the term co-production means? Please use the post it notes to detail your responses </a:t>
            </a:r>
          </a:p>
        </p:txBody>
      </p:sp>
      <p:pic>
        <p:nvPicPr>
          <p:cNvPr id="8" name="Picture 7">
            <a:extLst>
              <a:ext uri="{FF2B5EF4-FFF2-40B4-BE49-F238E27FC236}">
                <a16:creationId xmlns:a16="http://schemas.microsoft.com/office/drawing/2014/main" id="{E5EE489D-1C22-56FF-E9C3-0A2D0183A9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2" y="4057650"/>
            <a:ext cx="9144000" cy="1085850"/>
          </a:xfrm>
          <a:prstGeom prst="rect">
            <a:avLst/>
          </a:prstGeom>
        </p:spPr>
      </p:pic>
    </p:spTree>
    <p:extLst>
      <p:ext uri="{BB962C8B-B14F-4D97-AF65-F5344CB8AC3E}">
        <p14:creationId xmlns:p14="http://schemas.microsoft.com/office/powerpoint/2010/main" val="284191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01C459F2-784F-3ABB-CBC5-102B87F1AC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C93D8E-90FA-79B8-BE2F-0FBD8E1DAA1F}"/>
              </a:ext>
            </a:extLst>
          </p:cNvPr>
          <p:cNvSpPr/>
          <p:nvPr/>
        </p:nvSpPr>
        <p:spPr>
          <a:xfrm>
            <a:off x="0" y="483518"/>
            <a:ext cx="9144000" cy="6595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500" b="1"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What parent carers told us they would like from engagement and participation </a:t>
            </a:r>
          </a:p>
        </p:txBody>
      </p:sp>
      <p:pic>
        <p:nvPicPr>
          <p:cNvPr id="6" name="Picture 5">
            <a:extLst>
              <a:ext uri="{FF2B5EF4-FFF2-40B4-BE49-F238E27FC236}">
                <a16:creationId xmlns:a16="http://schemas.microsoft.com/office/drawing/2014/main" id="{B9B5862A-41AD-589D-6227-B953103EA4C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92" b="90308" l="6614" r="89683">
                        <a14:foregroundMark x1="87037" y1="29956" x2="41005" y2="11894"/>
                        <a14:foregroundMark x1="41005" y1="11894" x2="16931" y2="15859"/>
                        <a14:foregroundMark x1="16931" y1="15859" x2="15344" y2="17181"/>
                        <a14:foregroundMark x1="6878" y1="33040" x2="7407" y2="45815"/>
                        <a14:foregroundMark x1="16931" y1="90308" x2="16931" y2="90308"/>
                      </a14:backgroundRemoval>
                    </a14:imgEffect>
                  </a14:imgLayer>
                </a14:imgProps>
              </a:ext>
              <a:ext uri="{28A0092B-C50C-407E-A947-70E740481C1C}">
                <a14:useLocalDpi xmlns:a14="http://schemas.microsoft.com/office/drawing/2010/main" val="0"/>
              </a:ext>
            </a:extLst>
          </a:blip>
          <a:stretch>
            <a:fillRect/>
          </a:stretch>
        </p:blipFill>
        <p:spPr>
          <a:xfrm>
            <a:off x="2682220" y="3384533"/>
            <a:ext cx="2296667" cy="1379215"/>
          </a:xfrm>
          <a:prstGeom prst="rect">
            <a:avLst/>
          </a:prstGeom>
        </p:spPr>
      </p:pic>
      <p:pic>
        <p:nvPicPr>
          <p:cNvPr id="8" name="Picture 7">
            <a:extLst>
              <a:ext uri="{FF2B5EF4-FFF2-40B4-BE49-F238E27FC236}">
                <a16:creationId xmlns:a16="http://schemas.microsoft.com/office/drawing/2014/main" id="{1C9C3909-FAAB-848A-7627-CE5321D8EAD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850" b="91468" l="9726" r="89776">
                        <a14:foregroundMark x1="21197" y1="8532" x2="68828" y2="7850"/>
                        <a14:foregroundMark x1="68828" y1="7850" x2="87531" y2="10580"/>
                        <a14:foregroundMark x1="22693" y1="91468" x2="22693" y2="91468"/>
                      </a14:backgroundRemoval>
                    </a14:imgEffect>
                  </a14:imgLayer>
                </a14:imgProps>
              </a:ext>
              <a:ext uri="{28A0092B-C50C-407E-A947-70E740481C1C}">
                <a14:useLocalDpi xmlns:a14="http://schemas.microsoft.com/office/drawing/2010/main" val="0"/>
              </a:ext>
            </a:extLst>
          </a:blip>
          <a:stretch>
            <a:fillRect/>
          </a:stretch>
        </p:blipFill>
        <p:spPr>
          <a:xfrm>
            <a:off x="3335594" y="1664063"/>
            <a:ext cx="2436412" cy="1672957"/>
          </a:xfrm>
          <a:prstGeom prst="rect">
            <a:avLst/>
          </a:prstGeom>
        </p:spPr>
      </p:pic>
      <p:pic>
        <p:nvPicPr>
          <p:cNvPr id="10" name="Picture 9">
            <a:extLst>
              <a:ext uri="{FF2B5EF4-FFF2-40B4-BE49-F238E27FC236}">
                <a16:creationId xmlns:a16="http://schemas.microsoft.com/office/drawing/2014/main" id="{E81449DC-D45B-E5CA-D9F2-303F14FE6B0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17" b="90283" l="9028" r="89815">
                        <a14:foregroundMark x1="19213" y1="90688" x2="19213" y2="90688"/>
                        <a14:foregroundMark x1="9028" y1="28745" x2="15278" y2="14170"/>
                        <a14:foregroundMark x1="89583" y1="35223" x2="89583" y2="35223"/>
                      </a14:backgroundRemoval>
                    </a14:imgEffect>
                  </a14:imgLayer>
                </a14:imgProps>
              </a:ext>
              <a:ext uri="{28A0092B-C50C-407E-A947-70E740481C1C}">
                <a14:useLocalDpi xmlns:a14="http://schemas.microsoft.com/office/drawing/2010/main" val="0"/>
              </a:ext>
            </a:extLst>
          </a:blip>
          <a:stretch>
            <a:fillRect/>
          </a:stretch>
        </p:blipFill>
        <p:spPr>
          <a:xfrm>
            <a:off x="152774" y="3374124"/>
            <a:ext cx="2624762" cy="1500732"/>
          </a:xfrm>
          <a:prstGeom prst="rect">
            <a:avLst/>
          </a:prstGeom>
        </p:spPr>
      </p:pic>
      <p:pic>
        <p:nvPicPr>
          <p:cNvPr id="12" name="Picture 11">
            <a:extLst>
              <a:ext uri="{FF2B5EF4-FFF2-40B4-BE49-F238E27FC236}">
                <a16:creationId xmlns:a16="http://schemas.microsoft.com/office/drawing/2014/main" id="{44F02AEC-3B8E-214A-19E8-AF9BD85E15B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6969" b="90592" l="7512" r="89437">
                        <a14:foregroundMark x1="7746" y1="44251" x2="7746" y2="44251"/>
                        <a14:foregroundMark x1="49531" y1="10453" x2="49531" y2="10453"/>
                        <a14:foregroundMark x1="50235" y1="6969" x2="50235" y2="6969"/>
                        <a14:foregroundMark x1="19249" y1="90592" x2="19249" y2="90592"/>
                      </a14:backgroundRemoval>
                    </a14:imgEffect>
                  </a14:imgLayer>
                </a14:imgProps>
              </a:ext>
              <a:ext uri="{28A0092B-C50C-407E-A947-70E740481C1C}">
                <a14:useLocalDpi xmlns:a14="http://schemas.microsoft.com/office/drawing/2010/main" val="0"/>
              </a:ext>
            </a:extLst>
          </a:blip>
          <a:stretch>
            <a:fillRect/>
          </a:stretch>
        </p:blipFill>
        <p:spPr>
          <a:xfrm>
            <a:off x="5802579" y="1566561"/>
            <a:ext cx="2588307" cy="1743766"/>
          </a:xfrm>
          <a:prstGeom prst="rect">
            <a:avLst/>
          </a:prstGeom>
        </p:spPr>
      </p:pic>
      <p:pic>
        <p:nvPicPr>
          <p:cNvPr id="14" name="Picture 13">
            <a:extLst>
              <a:ext uri="{FF2B5EF4-FFF2-40B4-BE49-F238E27FC236}">
                <a16:creationId xmlns:a16="http://schemas.microsoft.com/office/drawing/2014/main" id="{73868228-7B47-EF28-BAC6-A4CB95EB16BF}"/>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728" b="89883" l="7848" r="89910">
                        <a14:foregroundMark x1="7848" y1="49805" x2="7848" y2="49805"/>
                      </a14:backgroundRemoval>
                    </a14:imgEffect>
                  </a14:imgLayer>
                </a14:imgProps>
              </a:ext>
              <a:ext uri="{28A0092B-C50C-407E-A947-70E740481C1C}">
                <a14:useLocalDpi xmlns:a14="http://schemas.microsoft.com/office/drawing/2010/main" val="0"/>
              </a:ext>
            </a:extLst>
          </a:blip>
          <a:stretch>
            <a:fillRect/>
          </a:stretch>
        </p:blipFill>
        <p:spPr>
          <a:xfrm>
            <a:off x="755576" y="1571553"/>
            <a:ext cx="2709825" cy="1561491"/>
          </a:xfrm>
          <a:prstGeom prst="rect">
            <a:avLst/>
          </a:prstGeom>
        </p:spPr>
      </p:pic>
      <p:pic>
        <p:nvPicPr>
          <p:cNvPr id="16" name="Picture 15">
            <a:extLst>
              <a:ext uri="{FF2B5EF4-FFF2-40B4-BE49-F238E27FC236}">
                <a16:creationId xmlns:a16="http://schemas.microsoft.com/office/drawing/2014/main" id="{5B7D3592-C589-4783-7EF1-AFCEAEA1638B}"/>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10190" y1="39927" x2="10190" y2="39927"/>
                      </a14:backgroundRemoval>
                    </a14:imgEffect>
                  </a14:imgLayer>
                </a14:imgProps>
              </a:ext>
              <a:ext uri="{28A0092B-C50C-407E-A947-70E740481C1C}">
                <a14:useLocalDpi xmlns:a14="http://schemas.microsoft.com/office/drawing/2010/main" val="0"/>
              </a:ext>
            </a:extLst>
          </a:blip>
          <a:stretch>
            <a:fillRect/>
          </a:stretch>
        </p:blipFill>
        <p:spPr>
          <a:xfrm>
            <a:off x="6455809" y="3352858"/>
            <a:ext cx="2564004" cy="1658704"/>
          </a:xfrm>
          <a:prstGeom prst="rect">
            <a:avLst/>
          </a:prstGeom>
        </p:spPr>
      </p:pic>
      <p:pic>
        <p:nvPicPr>
          <p:cNvPr id="18" name="Picture 17">
            <a:extLst>
              <a:ext uri="{FF2B5EF4-FFF2-40B4-BE49-F238E27FC236}">
                <a16:creationId xmlns:a16="http://schemas.microsoft.com/office/drawing/2014/main" id="{C9707189-9889-5EDE-36A5-CAE0B80798B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6429" b="91786" l="4135" r="92105">
                        <a14:foregroundMark x1="18045" y1="70357" x2="10526" y2="19286"/>
                        <a14:foregroundMark x1="10526" y1="19286" x2="11278" y2="16429"/>
                        <a14:foregroundMark x1="11278" y1="15000" x2="83459" y2="12143"/>
                        <a14:foregroundMark x1="5263" y1="19286" x2="5263" y2="19286"/>
                        <a14:foregroundMark x1="74060" y1="6429" x2="74060" y2="6429"/>
                        <a14:foregroundMark x1="92481" y1="23929" x2="92481" y2="23929"/>
                        <a14:foregroundMark x1="22556" y1="91786" x2="22556" y2="91786"/>
                      </a14:backgroundRemoval>
                    </a14:imgEffect>
                  </a14:imgLayer>
                </a14:imgProps>
              </a:ext>
              <a:ext uri="{28A0092B-C50C-407E-A947-70E740481C1C}">
                <a14:useLocalDpi xmlns:a14="http://schemas.microsoft.com/office/drawing/2010/main" val="0"/>
              </a:ext>
            </a:extLst>
          </a:blip>
          <a:stretch>
            <a:fillRect/>
          </a:stretch>
        </p:blipFill>
        <p:spPr>
          <a:xfrm>
            <a:off x="4907876" y="3352858"/>
            <a:ext cx="1616173" cy="1701235"/>
          </a:xfrm>
          <a:prstGeom prst="rect">
            <a:avLst/>
          </a:prstGeom>
        </p:spPr>
      </p:pic>
    </p:spTree>
    <p:extLst>
      <p:ext uri="{BB962C8B-B14F-4D97-AF65-F5344CB8AC3E}">
        <p14:creationId xmlns:p14="http://schemas.microsoft.com/office/powerpoint/2010/main" val="38589217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C144DF2-C33E-C82F-6C08-FE6E25C04B71}"/>
              </a:ext>
            </a:extLst>
          </p:cNvPr>
          <p:cNvPicPr>
            <a:picLocks noChangeAspect="1"/>
          </p:cNvPicPr>
          <p:nvPr/>
        </p:nvPicPr>
        <p:blipFill>
          <a:blip r:embed="rId3"/>
          <a:stretch>
            <a:fillRect/>
          </a:stretch>
        </p:blipFill>
        <p:spPr>
          <a:xfrm>
            <a:off x="251520" y="1411886"/>
            <a:ext cx="5688632" cy="2829501"/>
          </a:xfrm>
          <a:prstGeom prst="rect">
            <a:avLst/>
          </a:prstGeom>
          <a:noFill/>
        </p:spPr>
      </p:pic>
      <p:sp>
        <p:nvSpPr>
          <p:cNvPr id="5" name="TextBox 4">
            <a:extLst>
              <a:ext uri="{FF2B5EF4-FFF2-40B4-BE49-F238E27FC236}">
                <a16:creationId xmlns:a16="http://schemas.microsoft.com/office/drawing/2014/main" id="{9B666641-793B-CB36-A260-19B259E5E572}"/>
              </a:ext>
            </a:extLst>
          </p:cNvPr>
          <p:cNvSpPr txBox="1"/>
          <p:nvPr/>
        </p:nvSpPr>
        <p:spPr>
          <a:xfrm>
            <a:off x="5940152" y="997620"/>
            <a:ext cx="2843683" cy="3939902"/>
          </a:xfrm>
          <a:prstGeom prst="rect">
            <a:avLst/>
          </a:prstGeom>
        </p:spPr>
        <p:txBody>
          <a:bodyPr vert="horz" lIns="77925" tIns="38963" rIns="77925" bIns="38963" rtlCol="0">
            <a:normAutofit/>
          </a:bodyPr>
          <a:lstStyle/>
          <a:p>
            <a:pPr marL="292219" indent="-292219">
              <a:lnSpc>
                <a:spcPct val="90000"/>
              </a:lnSpc>
              <a:spcBef>
                <a:spcPct val="20000"/>
              </a:spcBef>
              <a:buFont typeface="Wingdings" pitchFamily="2" charset="2"/>
              <a:buChar char="§"/>
              <a:defRPr/>
            </a:pPr>
            <a:r>
              <a:rPr lang="en-US" sz="1400" b="1" dirty="0">
                <a:solidFill>
                  <a:srgbClr val="002060"/>
                </a:solidFill>
                <a:latin typeface="Avenir Next LT Pro" panose="020B0504020202020204" pitchFamily="34" charset="0"/>
              </a:rPr>
              <a:t>Greater buy-in:</a:t>
            </a:r>
            <a:r>
              <a:rPr lang="en-US" sz="1400" dirty="0">
                <a:solidFill>
                  <a:srgbClr val="002060"/>
                </a:solidFill>
                <a:latin typeface="Avenir Next LT Pro" panose="020B0504020202020204" pitchFamily="34" charset="0"/>
              </a:rPr>
              <a:t> When people feel genuinely involved, they are more likely to work towards common goals. </a:t>
            </a:r>
          </a:p>
          <a:p>
            <a:pPr marL="292219" indent="-292219">
              <a:lnSpc>
                <a:spcPct val="90000"/>
              </a:lnSpc>
              <a:spcBef>
                <a:spcPct val="20000"/>
              </a:spcBef>
              <a:buFont typeface="Wingdings" pitchFamily="2" charset="2"/>
              <a:buChar char="§"/>
              <a:defRPr/>
            </a:pPr>
            <a:r>
              <a:rPr lang="en-US" sz="1400" b="1" dirty="0">
                <a:solidFill>
                  <a:srgbClr val="002060"/>
                </a:solidFill>
                <a:latin typeface="Avenir Next LT Pro" panose="020B0504020202020204" pitchFamily="34" charset="0"/>
              </a:rPr>
              <a:t>Diverse perspectives: </a:t>
            </a:r>
            <a:r>
              <a:rPr lang="en-US" sz="1400" dirty="0">
                <a:solidFill>
                  <a:srgbClr val="002060"/>
                </a:solidFill>
                <a:latin typeface="Avenir Next LT Pro" panose="020B0504020202020204" pitchFamily="34" charset="0"/>
              </a:rPr>
              <a:t>Can lead to more creative solutions, innovations and making services more inclusive. </a:t>
            </a:r>
          </a:p>
          <a:p>
            <a:pPr marL="292219" indent="-292219">
              <a:lnSpc>
                <a:spcPct val="90000"/>
              </a:lnSpc>
              <a:spcBef>
                <a:spcPct val="20000"/>
              </a:spcBef>
              <a:buFont typeface="Wingdings" pitchFamily="2" charset="2"/>
              <a:buChar char="§"/>
              <a:defRPr/>
            </a:pPr>
            <a:r>
              <a:rPr lang="en-US" sz="1400" b="1" dirty="0">
                <a:solidFill>
                  <a:srgbClr val="002060"/>
                </a:solidFill>
                <a:latin typeface="Avenir Next LT Pro" panose="020B0504020202020204" pitchFamily="34" charset="0"/>
              </a:rPr>
              <a:t>Enhanced resilience: </a:t>
            </a:r>
            <a:r>
              <a:rPr lang="en-US" sz="1400" dirty="0">
                <a:solidFill>
                  <a:srgbClr val="002060"/>
                </a:solidFill>
                <a:latin typeface="Avenir Next LT Pro" panose="020B0504020202020204" pitchFamily="34" charset="0"/>
              </a:rPr>
              <a:t>A system that engages all parts of its community is more adaptable to change. </a:t>
            </a:r>
          </a:p>
          <a:p>
            <a:pPr marL="292219" indent="-292219">
              <a:lnSpc>
                <a:spcPct val="90000"/>
              </a:lnSpc>
              <a:spcBef>
                <a:spcPct val="20000"/>
              </a:spcBef>
              <a:buFont typeface="Wingdings" pitchFamily="2" charset="2"/>
              <a:buChar char="§"/>
              <a:defRPr/>
            </a:pPr>
            <a:r>
              <a:rPr lang="en-US" sz="1400" b="1" dirty="0">
                <a:solidFill>
                  <a:srgbClr val="002060"/>
                </a:solidFill>
                <a:latin typeface="Avenir Next LT Pro" panose="020B0504020202020204" pitchFamily="34" charset="0"/>
              </a:rPr>
              <a:t>Sustainable change:</a:t>
            </a:r>
            <a:r>
              <a:rPr lang="en-US" sz="1400" dirty="0">
                <a:solidFill>
                  <a:srgbClr val="002060"/>
                </a:solidFill>
                <a:latin typeface="Avenir Next LT Pro" panose="020B0504020202020204" pitchFamily="34" charset="0"/>
              </a:rPr>
              <a:t> By embedding engagement into the entire system, changes are more likely to be sustained over time.`</a:t>
            </a:r>
          </a:p>
        </p:txBody>
      </p:sp>
      <p:sp>
        <p:nvSpPr>
          <p:cNvPr id="2" name="Title 1">
            <a:extLst>
              <a:ext uri="{FF2B5EF4-FFF2-40B4-BE49-F238E27FC236}">
                <a16:creationId xmlns:a16="http://schemas.microsoft.com/office/drawing/2014/main" id="{FE0CB035-D2B6-1E5D-84EA-BAB371F5D3B0}"/>
              </a:ext>
            </a:extLst>
          </p:cNvPr>
          <p:cNvSpPr>
            <a:spLocks noGrp="1"/>
          </p:cNvSpPr>
          <p:nvPr>
            <p:ph type="title"/>
          </p:nvPr>
        </p:nvSpPr>
        <p:spPr>
          <a:xfrm>
            <a:off x="457200" y="205978"/>
            <a:ext cx="8229600" cy="745592"/>
          </a:xfrm>
        </p:spPr>
        <p:txBody>
          <a:bodyPr vert="horz" lIns="77925" tIns="38963" rIns="77925" bIns="38963" rtlCol="0" anchor="ctr">
            <a:normAutofit/>
          </a:bodyPr>
          <a:lstStyle/>
          <a:p>
            <a:pPr algn="ctr"/>
            <a:r>
              <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Whole system approach...</a:t>
            </a:r>
          </a:p>
        </p:txBody>
      </p:sp>
    </p:spTree>
    <p:extLst>
      <p:ext uri="{BB962C8B-B14F-4D97-AF65-F5344CB8AC3E}">
        <p14:creationId xmlns:p14="http://schemas.microsoft.com/office/powerpoint/2010/main" val="171077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67D94DAE-79C0-46CF-9D02-2BF8FF13D6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DB08AF-8DF4-FDA5-F49D-3D8315EF7ED1}"/>
              </a:ext>
            </a:extLst>
          </p:cNvPr>
          <p:cNvSpPr>
            <a:spLocks noGrp="1"/>
          </p:cNvSpPr>
          <p:nvPr>
            <p:ph type="ctrTitle"/>
          </p:nvPr>
        </p:nvSpPr>
        <p:spPr>
          <a:xfrm>
            <a:off x="1440690" y="411510"/>
            <a:ext cx="6262619" cy="1102519"/>
          </a:xfrm>
        </p:spPr>
        <p:txBody>
          <a:bodyPr>
            <a:normAutofit/>
          </a:bodyPr>
          <a:lstStyle/>
          <a:p>
            <a:pPr algn="ctr"/>
            <a:r>
              <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Comfort break! (10mins) </a:t>
            </a:r>
          </a:p>
        </p:txBody>
      </p:sp>
      <p:pic>
        <p:nvPicPr>
          <p:cNvPr id="2" name="Graphic 1" descr="Clock">
            <a:extLst>
              <a:ext uri="{FF2B5EF4-FFF2-40B4-BE49-F238E27FC236}">
                <a16:creationId xmlns:a16="http://schemas.microsoft.com/office/drawing/2014/main" id="{6B7F8379-3968-EC01-547F-1610939187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2616" y="1275606"/>
            <a:ext cx="5076021" cy="5076021"/>
          </a:xfrm>
          <a:prstGeom prst="rect">
            <a:avLst/>
          </a:prstGeom>
        </p:spPr>
      </p:pic>
    </p:spTree>
    <p:extLst>
      <p:ext uri="{BB962C8B-B14F-4D97-AF65-F5344CB8AC3E}">
        <p14:creationId xmlns:p14="http://schemas.microsoft.com/office/powerpoint/2010/main" val="410850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356DD1E-85FB-DA3C-5DC7-EFD010D64743}"/>
            </a:ext>
          </a:extLst>
        </p:cNvPr>
        <p:cNvGrpSpPr/>
        <p:nvPr/>
      </p:nvGrpSpPr>
      <p:grpSpPr>
        <a:xfrm>
          <a:off x="0" y="0"/>
          <a:ext cx="0" cy="0"/>
          <a:chOff x="0" y="0"/>
          <a:chExt cx="0" cy="0"/>
        </a:xfrm>
      </p:grpSpPr>
      <p:pic>
        <p:nvPicPr>
          <p:cNvPr id="5" name="Content Placeholder 4" descr="Questions with solid fill">
            <a:extLst>
              <a:ext uri="{FF2B5EF4-FFF2-40B4-BE49-F238E27FC236}">
                <a16:creationId xmlns:a16="http://schemas.microsoft.com/office/drawing/2014/main" id="{6646480B-DD41-3A2C-EF32-D203438B6A6E}"/>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691680" y="627534"/>
            <a:ext cx="5407476" cy="5407476"/>
          </a:xfrm>
        </p:spPr>
      </p:pic>
      <p:sp>
        <p:nvSpPr>
          <p:cNvPr id="3" name="Title 1">
            <a:extLst>
              <a:ext uri="{FF2B5EF4-FFF2-40B4-BE49-F238E27FC236}">
                <a16:creationId xmlns:a16="http://schemas.microsoft.com/office/drawing/2014/main" id="{60F1B49F-5493-B02D-0E24-2EF945478C06}"/>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Experts by Experience (EBE) </a:t>
            </a:r>
            <a:endPar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801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EE81C6-01FD-ADDB-54B8-89B6D70CFAA2}"/>
              </a:ext>
            </a:extLst>
          </p:cNvPr>
          <p:cNvSpPr>
            <a:spLocks/>
          </p:cNvSpPr>
          <p:nvPr/>
        </p:nvSpPr>
        <p:spPr>
          <a:xfrm>
            <a:off x="-2340768" y="-133806"/>
            <a:ext cx="9143999" cy="704782"/>
          </a:xfrm>
          <a:prstGeom prst="rect">
            <a:avLst/>
          </a:prstGeom>
        </p:spPr>
        <p:txBody>
          <a:bodyPr/>
          <a:lstStyle/>
          <a:p>
            <a:pPr algn="ctr"/>
            <a:endParaRPr lang="en-GB" sz="33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4FBCCA37-3554-1114-A4E7-52F73DDB9E64}"/>
              </a:ext>
            </a:extLst>
          </p:cNvPr>
          <p:cNvSpPr txBox="1"/>
          <p:nvPr/>
        </p:nvSpPr>
        <p:spPr>
          <a:xfrm>
            <a:off x="291716" y="1679742"/>
            <a:ext cx="4680520" cy="3323987"/>
          </a:xfrm>
          <a:prstGeom prst="rect">
            <a:avLst/>
          </a:prstGeom>
          <a:noFill/>
        </p:spPr>
        <p:txBody>
          <a:bodyPr wrap="square">
            <a:spAutoFit/>
          </a:bodyPr>
          <a:lstStyle/>
          <a:p>
            <a:r>
              <a:rPr lang="en-US" sz="1400" b="1" dirty="0">
                <a:solidFill>
                  <a:srgbClr val="002060"/>
                </a:solidFill>
                <a:latin typeface="Avenir Next LT Pro" panose="020B0504020202020204" pitchFamily="34" charset="0"/>
              </a:rPr>
              <a:t>Encouraging a Safe Space </a:t>
            </a:r>
            <a:r>
              <a:rPr lang="en-US" sz="1400" dirty="0">
                <a:solidFill>
                  <a:srgbClr val="002060"/>
                </a:solidFill>
                <a:latin typeface="Avenir Next LT Pro" panose="020B0504020202020204" pitchFamily="34" charset="0"/>
              </a:rPr>
              <a:t>– How can we ensure everyone feels respected, heard, and comfortable sharing their views?</a:t>
            </a:r>
          </a:p>
          <a:p>
            <a:endParaRPr lang="en-US" sz="1400" b="1" dirty="0">
              <a:solidFill>
                <a:srgbClr val="002060"/>
              </a:solidFill>
              <a:latin typeface="Avenir Next LT Pro" panose="020B0504020202020204" pitchFamily="34" charset="0"/>
            </a:endParaRPr>
          </a:p>
          <a:p>
            <a:r>
              <a:rPr lang="en-US" sz="1400" b="1" dirty="0">
                <a:solidFill>
                  <a:srgbClr val="002060"/>
                </a:solidFill>
                <a:latin typeface="Avenir Next LT Pro" panose="020B0504020202020204" pitchFamily="34" charset="0"/>
              </a:rPr>
              <a:t>Warm and Welcoming Environment </a:t>
            </a:r>
            <a:r>
              <a:rPr lang="en-US" sz="1400" dirty="0">
                <a:solidFill>
                  <a:srgbClr val="002060"/>
                </a:solidFill>
                <a:latin typeface="Avenir Next LT Pro" panose="020B0504020202020204" pitchFamily="34" charset="0"/>
              </a:rPr>
              <a:t>– What small changes or actions could make meetings and interactions more inviting?</a:t>
            </a:r>
          </a:p>
          <a:p>
            <a:endParaRPr lang="en-US" sz="1400" dirty="0">
              <a:solidFill>
                <a:srgbClr val="002060"/>
              </a:solidFill>
              <a:latin typeface="Avenir Next LT Pro" panose="020B0504020202020204" pitchFamily="34" charset="0"/>
            </a:endParaRPr>
          </a:p>
          <a:p>
            <a:r>
              <a:rPr lang="en-US" sz="1400" b="1" dirty="0">
                <a:solidFill>
                  <a:srgbClr val="002060"/>
                </a:solidFill>
                <a:latin typeface="Avenir Next LT Pro" panose="020B0504020202020204" pitchFamily="34" charset="0"/>
              </a:rPr>
              <a:t>Language and Communication </a:t>
            </a:r>
            <a:r>
              <a:rPr lang="en-US" sz="1400" dirty="0">
                <a:solidFill>
                  <a:srgbClr val="002060"/>
                </a:solidFill>
                <a:latin typeface="Avenir Next LT Pro" panose="020B0504020202020204" pitchFamily="34" charset="0"/>
              </a:rPr>
              <a:t>– How can we adapt our language (e.g., avoiding jargon) to be more accessible and empowering?</a:t>
            </a:r>
          </a:p>
          <a:p>
            <a:endParaRPr lang="en-US" sz="1400" dirty="0">
              <a:solidFill>
                <a:srgbClr val="002060"/>
              </a:solidFill>
              <a:latin typeface="Avenir Next LT Pro" panose="020B0504020202020204" pitchFamily="34" charset="0"/>
            </a:endParaRPr>
          </a:p>
          <a:p>
            <a:r>
              <a:rPr lang="en-US" sz="1400" b="1" dirty="0">
                <a:solidFill>
                  <a:srgbClr val="002060"/>
                </a:solidFill>
                <a:latin typeface="Avenir Next LT Pro" panose="020B0504020202020204" pitchFamily="34" charset="0"/>
              </a:rPr>
              <a:t>Planning and Processes </a:t>
            </a:r>
            <a:r>
              <a:rPr lang="en-US" sz="1400" dirty="0">
                <a:solidFill>
                  <a:srgbClr val="002060"/>
                </a:solidFill>
                <a:latin typeface="Avenir Next LT Pro" panose="020B0504020202020204" pitchFamily="34" charset="0"/>
              </a:rPr>
              <a:t>– What methods or tools could help involve people at every stage, from decision-making to assessment?</a:t>
            </a:r>
            <a:endParaRPr lang="en-GB" sz="1400" dirty="0">
              <a:solidFill>
                <a:srgbClr val="002060"/>
              </a:solidFill>
              <a:latin typeface="Avenir Next LT Pro" panose="020B0504020202020204" pitchFamily="34" charset="0"/>
            </a:endParaRPr>
          </a:p>
        </p:txBody>
      </p:sp>
      <p:sp>
        <p:nvSpPr>
          <p:cNvPr id="2" name="Title 1">
            <a:extLst>
              <a:ext uri="{FF2B5EF4-FFF2-40B4-BE49-F238E27FC236}">
                <a16:creationId xmlns:a16="http://schemas.microsoft.com/office/drawing/2014/main" id="{8C02842E-78A4-30CC-51E9-A555337F8E43}"/>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Group</a:t>
            </a:r>
            <a:r>
              <a:rPr lang="en-US" dirty="0"/>
              <a:t> </a:t>
            </a: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Activity</a:t>
            </a:r>
          </a:p>
        </p:txBody>
      </p:sp>
      <p:pic>
        <p:nvPicPr>
          <p:cNvPr id="6" name="Graphic 5" descr="Meeting with solid fill">
            <a:extLst>
              <a:ext uri="{FF2B5EF4-FFF2-40B4-BE49-F238E27FC236}">
                <a16:creationId xmlns:a16="http://schemas.microsoft.com/office/drawing/2014/main" id="{CF753B19-CC72-EC88-3715-A069E05DCB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16016" y="1270370"/>
            <a:ext cx="4946848" cy="4946848"/>
          </a:xfrm>
          <a:prstGeom prst="rect">
            <a:avLst/>
          </a:prstGeom>
        </p:spPr>
      </p:pic>
      <p:sp>
        <p:nvSpPr>
          <p:cNvPr id="8" name="TextBox 7">
            <a:extLst>
              <a:ext uri="{FF2B5EF4-FFF2-40B4-BE49-F238E27FC236}">
                <a16:creationId xmlns:a16="http://schemas.microsoft.com/office/drawing/2014/main" id="{9797BE30-3F68-C617-7E25-4CDC83E428B8}"/>
              </a:ext>
            </a:extLst>
          </p:cNvPr>
          <p:cNvSpPr txBox="1"/>
          <p:nvPr/>
        </p:nvSpPr>
        <p:spPr>
          <a:xfrm>
            <a:off x="291716" y="941078"/>
            <a:ext cx="8560568" cy="738664"/>
          </a:xfrm>
          <a:prstGeom prst="rect">
            <a:avLst/>
          </a:prstGeom>
          <a:noFill/>
        </p:spPr>
        <p:txBody>
          <a:bodyPr wrap="square">
            <a:spAutoFit/>
          </a:bodyPr>
          <a:lstStyle/>
          <a:p>
            <a:r>
              <a:rPr lang="en-US" sz="1400" dirty="0">
                <a:solidFill>
                  <a:srgbClr val="002060"/>
                </a:solidFill>
                <a:latin typeface="Avenir Next LT Pro" panose="020B0504020202020204" pitchFamily="34" charset="0"/>
              </a:rPr>
              <a:t>Working with the people in the room, discuss practical ideas for each of the following categories to strengthen Co-production. Think about how in-person or online meetings might require different approaches.</a:t>
            </a:r>
          </a:p>
        </p:txBody>
      </p:sp>
    </p:spTree>
    <p:extLst>
      <p:ext uri="{BB962C8B-B14F-4D97-AF65-F5344CB8AC3E}">
        <p14:creationId xmlns:p14="http://schemas.microsoft.com/office/powerpoint/2010/main" val="202361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E2E860E1-68FC-229B-8084-319EBBEA98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A625BC-24A1-1313-5CD2-4D22A93F2EC3}"/>
              </a:ext>
            </a:extLst>
          </p:cNvPr>
          <p:cNvSpPr txBox="1">
            <a:spLocks/>
          </p:cNvSpPr>
          <p:nvPr/>
        </p:nvSpPr>
        <p:spPr>
          <a:xfrm>
            <a:off x="179512" y="931196"/>
            <a:ext cx="8874671" cy="40737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b="1" dirty="0">
                <a:solidFill>
                  <a:srgbClr val="002060"/>
                </a:solidFill>
                <a:latin typeface="Avenir Next LT Pro" panose="020B0504020202020204" pitchFamily="34" charset="0"/>
              </a:rPr>
              <a:t>Language and communication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Allow the individual time to process the information, don’t rush and give people time</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Make sure you use words that everybody understands and keep the language simple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Be mindful that parent carers may have additional needs themselves and may require support themselves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Explain acronyms because there is far too many across the services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Be mindful of your body language e.g. slouching, messing around with phones</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Be present so that we know that you’re listening </a:t>
            </a:r>
          </a:p>
          <a:p>
            <a:pPr marL="0" indent="0">
              <a:buNone/>
            </a:pPr>
            <a:r>
              <a:rPr lang="en-GB" sz="1200" b="1" dirty="0">
                <a:solidFill>
                  <a:srgbClr val="002060"/>
                </a:solidFill>
                <a:latin typeface="Avenir Next LT Pro" panose="020B0504020202020204" pitchFamily="34" charset="0"/>
              </a:rPr>
              <a:t>Planning and processes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Be very clear of the purpose of the meeting and the expected outcomes for all involved</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Ensure you have the right communication tools for that meeting/event e.g. PECS, Makaton, BSL signer, interpreter, hearing loop, electronic devices etc.</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Send paperwork out to all invited attendees in advance of the meeting with guidelines if required. </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Make any paperwork simple that anyone can read and understand. Think about the colour of paper</a:t>
            </a:r>
          </a:p>
          <a:p>
            <a:pPr marL="257175" indent="-257175">
              <a:buFont typeface="Symbol" panose="05050102010706020507" pitchFamily="18" charset="2"/>
              <a:buChar char=""/>
            </a:pPr>
            <a:r>
              <a:rPr lang="en-US" sz="1200" dirty="0">
                <a:solidFill>
                  <a:srgbClr val="002060"/>
                </a:solidFill>
                <a:latin typeface="Avenir Next LT Pro" panose="020B0504020202020204" pitchFamily="34" charset="0"/>
              </a:rPr>
              <a:t>Review if the meeting/event has met its criteria at an appropriate time e.g. at the end of the meeting, with a follow up call or email when suitable for all parties. </a:t>
            </a:r>
            <a:endParaRPr lang="en-GB" sz="1200" dirty="0">
              <a:solidFill>
                <a:srgbClr val="002060"/>
              </a:solidFill>
              <a:latin typeface="Avenir Next LT Pro" panose="020B0504020202020204" pitchFamily="34" charset="0"/>
            </a:endParaRPr>
          </a:p>
        </p:txBody>
      </p:sp>
      <p:sp>
        <p:nvSpPr>
          <p:cNvPr id="4" name="Title 1">
            <a:extLst>
              <a:ext uri="{FF2B5EF4-FFF2-40B4-BE49-F238E27FC236}">
                <a16:creationId xmlns:a16="http://schemas.microsoft.com/office/drawing/2014/main" id="{50CF9B0D-9837-6D39-336B-7ED75D979E60}"/>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Co-production – hints and tips  </a:t>
            </a:r>
          </a:p>
        </p:txBody>
      </p:sp>
    </p:spTree>
    <p:extLst>
      <p:ext uri="{BB962C8B-B14F-4D97-AF65-F5344CB8AC3E}">
        <p14:creationId xmlns:p14="http://schemas.microsoft.com/office/powerpoint/2010/main" val="198966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CCA771-15DD-704D-C390-CE4D1BE8817E}"/>
              </a:ext>
            </a:extLst>
          </p:cNvPr>
          <p:cNvSpPr txBox="1">
            <a:spLocks/>
          </p:cNvSpPr>
          <p:nvPr/>
        </p:nvSpPr>
        <p:spPr>
          <a:xfrm>
            <a:off x="539552" y="941078"/>
            <a:ext cx="8874671" cy="40737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b="1" dirty="0">
                <a:solidFill>
                  <a:srgbClr val="002060"/>
                </a:solidFill>
                <a:latin typeface="Avenir Next LT Pro" panose="020B0504020202020204" pitchFamily="34" charset="0"/>
              </a:rPr>
              <a:t>Encouraging a safe space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Make sure no one is left out the conversation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Don’t be afraid to ask difficult questions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Be open and honest as this is how we build trust </a:t>
            </a:r>
          </a:p>
          <a:p>
            <a:pPr marL="257175" indent="-257175">
              <a:lnSpc>
                <a:spcPct val="150000"/>
              </a:lnSpc>
              <a:buFont typeface="Symbol" panose="05050102010706020507" pitchFamily="18" charset="2"/>
              <a:buChar char=""/>
            </a:pPr>
            <a:r>
              <a:rPr lang="en-GB" sz="1200" dirty="0">
                <a:solidFill>
                  <a:srgbClr val="002060"/>
                </a:solidFill>
                <a:latin typeface="Avenir Next LT Pro" panose="020B0504020202020204" pitchFamily="34" charset="0"/>
              </a:rPr>
              <a:t>Don’t be afraid to receive difficult feedback and try not to take it personally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Thank everyone for their time! </a:t>
            </a:r>
          </a:p>
          <a:p>
            <a:pPr marL="0" indent="0">
              <a:buNone/>
            </a:pPr>
            <a:r>
              <a:rPr lang="en-GB" sz="1200" b="1" dirty="0">
                <a:solidFill>
                  <a:srgbClr val="002060"/>
                </a:solidFill>
                <a:latin typeface="Avenir Next LT Pro" panose="020B0504020202020204" pitchFamily="34" charset="0"/>
              </a:rPr>
              <a:t>Warm and welcoming environment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Make everybody feel welcome and say hello, how are you?  </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Making sure the environment is suitable, accessible and takes reasonable adjustments into account</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Be respectful</a:t>
            </a:r>
          </a:p>
          <a:p>
            <a:pPr marL="257175" indent="-257175">
              <a:buFont typeface="Symbol" panose="05050102010706020507" pitchFamily="18" charset="2"/>
              <a:buChar char=""/>
            </a:pPr>
            <a:r>
              <a:rPr lang="en-GB" sz="1200" dirty="0">
                <a:solidFill>
                  <a:srgbClr val="002060"/>
                </a:solidFill>
                <a:latin typeface="Avenir Next LT Pro" panose="020B0504020202020204" pitchFamily="34" charset="0"/>
              </a:rPr>
              <a:t>Make sure people understand and can hear you </a:t>
            </a:r>
          </a:p>
        </p:txBody>
      </p:sp>
      <p:sp>
        <p:nvSpPr>
          <p:cNvPr id="4" name="Title 1">
            <a:extLst>
              <a:ext uri="{FF2B5EF4-FFF2-40B4-BE49-F238E27FC236}">
                <a16:creationId xmlns:a16="http://schemas.microsoft.com/office/drawing/2014/main" id="{C3A65EE4-4908-1E27-8C57-022915A81C35}"/>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Co-production – hints and tips  </a:t>
            </a:r>
          </a:p>
        </p:txBody>
      </p:sp>
    </p:spTree>
    <p:extLst>
      <p:ext uri="{BB962C8B-B14F-4D97-AF65-F5344CB8AC3E}">
        <p14:creationId xmlns:p14="http://schemas.microsoft.com/office/powerpoint/2010/main" val="158099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6A84535B-8A37-5EB6-3E72-80588A7E4E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8C31DE0-31A9-EF46-8EA3-087ABC58F636}"/>
              </a:ext>
            </a:extLst>
          </p:cNvPr>
          <p:cNvSpPr>
            <a:spLocks noGrp="1"/>
          </p:cNvSpPr>
          <p:nvPr>
            <p:ph type="ctrTitle"/>
          </p:nvPr>
        </p:nvSpPr>
        <p:spPr>
          <a:xfrm>
            <a:off x="683568" y="195486"/>
            <a:ext cx="7776864" cy="1102519"/>
          </a:xfrm>
        </p:spPr>
        <p:txBody>
          <a:bodyPr>
            <a:normAutofit fontScale="90000"/>
          </a:bodyPr>
          <a:lstStyle/>
          <a:p>
            <a:pPr algn="ctr"/>
            <a:r>
              <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Co-production Award Scheme Information Pack</a:t>
            </a:r>
          </a:p>
        </p:txBody>
      </p:sp>
      <p:pic>
        <p:nvPicPr>
          <p:cNvPr id="5" name="Content Placeholder 4" descr="A purple sign with text&#10;&#10;Description automatically generated">
            <a:hlinkClick r:id="rId2"/>
            <a:extLst>
              <a:ext uri="{FF2B5EF4-FFF2-40B4-BE49-F238E27FC236}">
                <a16:creationId xmlns:a16="http://schemas.microsoft.com/office/drawing/2014/main" id="{31343715-1F77-55AA-67F2-6E7A07E4D4D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6860"/>
                    </a14:imgEffect>
                    <a14:imgEffect>
                      <a14:saturation sat="225000"/>
                    </a14:imgEffect>
                  </a14:imgLayer>
                </a14:imgProps>
              </a:ext>
              <a:ext uri="{28A0092B-C50C-407E-A947-70E740481C1C}">
                <a14:useLocalDpi xmlns:a14="http://schemas.microsoft.com/office/drawing/2010/main" val="0"/>
              </a:ext>
            </a:extLst>
          </a:blip>
          <a:stretch>
            <a:fillRect/>
          </a:stretch>
        </p:blipFill>
        <p:spPr>
          <a:xfrm>
            <a:off x="1451232" y="1635646"/>
            <a:ext cx="6241535" cy="2664296"/>
          </a:xfrm>
          <a:prstGeom prst="rect">
            <a:avLst/>
          </a:prstGeom>
        </p:spPr>
      </p:pic>
    </p:spTree>
    <p:extLst>
      <p:ext uri="{BB962C8B-B14F-4D97-AF65-F5344CB8AC3E}">
        <p14:creationId xmlns:p14="http://schemas.microsoft.com/office/powerpoint/2010/main" val="162786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A8B5DFA5-ED79-227D-E2B0-9969051EB326}"/>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457A03F-E0F0-2C14-B165-8382F4FD0C5E}"/>
              </a:ext>
            </a:extLst>
          </p:cNvPr>
          <p:cNvSpPr txBox="1"/>
          <p:nvPr/>
        </p:nvSpPr>
        <p:spPr>
          <a:xfrm>
            <a:off x="464428" y="843558"/>
            <a:ext cx="8514608" cy="56441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2865" tIns="62865" rIns="62865" bIns="62865" numCol="1" spcCol="1270" anchor="ctr" anchorCtr="0">
            <a:noAutofit/>
          </a:bodyPr>
          <a:lstStyle/>
          <a:p>
            <a:pPr algn="ctr" defTabSz="733425">
              <a:lnSpc>
                <a:spcPct val="90000"/>
              </a:lnSpc>
              <a:spcBef>
                <a:spcPct val="0"/>
              </a:spcBef>
              <a:spcAft>
                <a:spcPct val="35000"/>
              </a:spcAft>
              <a:defRPr/>
            </a:pPr>
            <a:r>
              <a:rPr lang="en-GB" sz="1400" b="1" dirty="0">
                <a:solidFill>
                  <a:srgbClr val="002060"/>
                </a:solidFill>
                <a:latin typeface="Avenir Next LT Pro" panose="020B0504020202020204" pitchFamily="34" charset="0"/>
              </a:rPr>
              <a:t>The purpose of the Co-production Award Scheme is to:</a:t>
            </a:r>
            <a:endParaRPr lang="en-US" sz="1400" b="1" dirty="0">
              <a:solidFill>
                <a:srgbClr val="002060"/>
              </a:solidFill>
              <a:latin typeface="Avenir Next LT Pro" panose="020B0504020202020204" pitchFamily="34" charset="0"/>
            </a:endParaRPr>
          </a:p>
        </p:txBody>
      </p:sp>
      <p:graphicFrame>
        <p:nvGraphicFramePr>
          <p:cNvPr id="10" name="Content Placeholder 3">
            <a:extLst>
              <a:ext uri="{FF2B5EF4-FFF2-40B4-BE49-F238E27FC236}">
                <a16:creationId xmlns:a16="http://schemas.microsoft.com/office/drawing/2014/main" id="{9C5CD58F-A766-99A9-132D-634E423D5434}"/>
              </a:ext>
            </a:extLst>
          </p:cNvPr>
          <p:cNvGraphicFramePr>
            <a:graphicFrameLocks noGrp="1"/>
          </p:cNvGraphicFramePr>
          <p:nvPr>
            <p:ph idx="1"/>
            <p:extLst>
              <p:ext uri="{D42A27DB-BD31-4B8C-83A1-F6EECF244321}">
                <p14:modId xmlns:p14="http://schemas.microsoft.com/office/powerpoint/2010/main" val="888832760"/>
              </p:ext>
            </p:extLst>
          </p:nvPr>
        </p:nvGraphicFramePr>
        <p:xfrm>
          <a:off x="717326" y="1491630"/>
          <a:ext cx="7709348" cy="316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F91E9770-6AAF-78C5-552F-EF7D951A5F57}"/>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2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Co-production Award Scheme</a:t>
            </a:r>
          </a:p>
        </p:txBody>
      </p:sp>
    </p:spTree>
    <p:extLst>
      <p:ext uri="{BB962C8B-B14F-4D97-AF65-F5344CB8AC3E}">
        <p14:creationId xmlns:p14="http://schemas.microsoft.com/office/powerpoint/2010/main" val="28295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80329D07-2E05-769B-BD94-7706B72733A0}"/>
            </a:ext>
          </a:extLst>
        </p:cNvPr>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id="{105C74D5-A41B-B1B5-A055-3B1156B217A8}"/>
              </a:ext>
            </a:extLst>
          </p:cNvPr>
          <p:cNvGraphicFramePr>
            <a:graphicFrameLocks noGrp="1"/>
          </p:cNvGraphicFramePr>
          <p:nvPr>
            <p:ph idx="1"/>
            <p:extLst>
              <p:ext uri="{D42A27DB-BD31-4B8C-83A1-F6EECF244321}">
                <p14:modId xmlns:p14="http://schemas.microsoft.com/office/powerpoint/2010/main" val="176890012"/>
              </p:ext>
            </p:extLst>
          </p:nvPr>
        </p:nvGraphicFramePr>
        <p:xfrm>
          <a:off x="628650" y="967998"/>
          <a:ext cx="7886700" cy="326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CA2260F-ED5A-FB45-65D2-39A94171136D}"/>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2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3 Stages of The Award Scheme</a:t>
            </a:r>
          </a:p>
        </p:txBody>
      </p:sp>
    </p:spTree>
    <p:extLst>
      <p:ext uri="{BB962C8B-B14F-4D97-AF65-F5344CB8AC3E}">
        <p14:creationId xmlns:p14="http://schemas.microsoft.com/office/powerpoint/2010/main" val="2180307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92BEF-480F-D294-901C-3B46A9333EBB}"/>
              </a:ext>
            </a:extLst>
          </p:cNvPr>
          <p:cNvSpPr>
            <a:spLocks noGrp="1"/>
          </p:cNvSpPr>
          <p:nvPr>
            <p:ph type="title"/>
          </p:nvPr>
        </p:nvSpPr>
        <p:spPr>
          <a:xfrm>
            <a:off x="622267" y="141538"/>
            <a:ext cx="7886700" cy="850124"/>
          </a:xfrm>
        </p:spPr>
        <p:txBody>
          <a:bodyPr>
            <a:normAutofit/>
          </a:bodyPr>
          <a:lstStyle/>
          <a:p>
            <a:pPr algn="ctr"/>
            <a:r>
              <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House Keeping </a:t>
            </a:r>
          </a:p>
        </p:txBody>
      </p:sp>
      <p:grpSp>
        <p:nvGrpSpPr>
          <p:cNvPr id="5" name="Group 4">
            <a:extLst>
              <a:ext uri="{FF2B5EF4-FFF2-40B4-BE49-F238E27FC236}">
                <a16:creationId xmlns:a16="http://schemas.microsoft.com/office/drawing/2014/main" id="{A20DBB5B-5AFE-78A3-D54B-7DD11D777AD9}"/>
              </a:ext>
            </a:extLst>
          </p:cNvPr>
          <p:cNvGrpSpPr/>
          <p:nvPr/>
        </p:nvGrpSpPr>
        <p:grpSpPr>
          <a:xfrm>
            <a:off x="527811" y="3632634"/>
            <a:ext cx="2493995" cy="772850"/>
            <a:chOff x="703748" y="4843512"/>
            <a:chExt cx="3325326" cy="1030466"/>
          </a:xfrm>
        </p:grpSpPr>
        <p:sp>
          <p:nvSpPr>
            <p:cNvPr id="6" name="Freeform: Shape 5">
              <a:extLst>
                <a:ext uri="{FF2B5EF4-FFF2-40B4-BE49-F238E27FC236}">
                  <a16:creationId xmlns:a16="http://schemas.microsoft.com/office/drawing/2014/main" id="{4D118095-8C91-7DCD-3523-9AF5A2F1DA2A}"/>
                </a:ext>
              </a:extLst>
            </p:cNvPr>
            <p:cNvSpPr/>
            <p:nvPr/>
          </p:nvSpPr>
          <p:spPr>
            <a:xfrm>
              <a:off x="1855100" y="4843512"/>
              <a:ext cx="2173974" cy="922291"/>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Be present</a:t>
              </a:r>
              <a:endParaRPr lang="en-US" dirty="0">
                <a:solidFill>
                  <a:srgbClr val="002060"/>
                </a:solidFill>
                <a:latin typeface="Avenir Next LT Pro" panose="020B0504020202020204" pitchFamily="34" charset="0"/>
              </a:endParaRPr>
            </a:p>
          </p:txBody>
        </p:sp>
        <p:grpSp>
          <p:nvGrpSpPr>
            <p:cNvPr id="8" name="Group 7">
              <a:extLst>
                <a:ext uri="{FF2B5EF4-FFF2-40B4-BE49-F238E27FC236}">
                  <a16:creationId xmlns:a16="http://schemas.microsoft.com/office/drawing/2014/main" id="{F508BB65-782D-C8F6-051B-AEC1A9FCF697}"/>
                </a:ext>
              </a:extLst>
            </p:cNvPr>
            <p:cNvGrpSpPr/>
            <p:nvPr/>
          </p:nvGrpSpPr>
          <p:grpSpPr>
            <a:xfrm>
              <a:off x="703748" y="4951686"/>
              <a:ext cx="922292" cy="922292"/>
              <a:chOff x="409366" y="5498881"/>
              <a:chExt cx="922292" cy="922292"/>
            </a:xfrm>
          </p:grpSpPr>
          <p:sp>
            <p:nvSpPr>
              <p:cNvPr id="9" name="Oval 8">
                <a:extLst>
                  <a:ext uri="{FF2B5EF4-FFF2-40B4-BE49-F238E27FC236}">
                    <a16:creationId xmlns:a16="http://schemas.microsoft.com/office/drawing/2014/main" id="{6CAC3890-6052-3DCA-D9CB-C834A51A4E9B}"/>
                  </a:ext>
                </a:extLst>
              </p:cNvPr>
              <p:cNvSpPr/>
              <p:nvPr/>
            </p:nvSpPr>
            <p:spPr>
              <a:xfrm>
                <a:off x="409366" y="5498881"/>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10" name="Graphic 9" descr="Teacher with solid fill">
                <a:extLst>
                  <a:ext uri="{FF2B5EF4-FFF2-40B4-BE49-F238E27FC236}">
                    <a16:creationId xmlns:a16="http://schemas.microsoft.com/office/drawing/2014/main" id="{AE2AF647-2B33-046F-2F28-5C64B283A5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5307" y="5624822"/>
                <a:ext cx="670409" cy="670409"/>
              </a:xfrm>
              <a:prstGeom prst="rect">
                <a:avLst/>
              </a:prstGeom>
            </p:spPr>
          </p:pic>
        </p:grpSp>
      </p:grpSp>
      <p:grpSp>
        <p:nvGrpSpPr>
          <p:cNvPr id="11" name="Group 10">
            <a:extLst>
              <a:ext uri="{FF2B5EF4-FFF2-40B4-BE49-F238E27FC236}">
                <a16:creationId xmlns:a16="http://schemas.microsoft.com/office/drawing/2014/main" id="{F86AA30F-93C3-7F09-E6AB-870A732C15FF}"/>
              </a:ext>
            </a:extLst>
          </p:cNvPr>
          <p:cNvGrpSpPr/>
          <p:nvPr/>
        </p:nvGrpSpPr>
        <p:grpSpPr>
          <a:xfrm>
            <a:off x="3276655" y="3753877"/>
            <a:ext cx="2552714" cy="707260"/>
            <a:chOff x="4384776" y="4932356"/>
            <a:chExt cx="3403618" cy="943013"/>
          </a:xfrm>
        </p:grpSpPr>
        <p:sp>
          <p:nvSpPr>
            <p:cNvPr id="12" name="Freeform: Shape 11">
              <a:extLst>
                <a:ext uri="{FF2B5EF4-FFF2-40B4-BE49-F238E27FC236}">
                  <a16:creationId xmlns:a16="http://schemas.microsoft.com/office/drawing/2014/main" id="{C9A817A4-FFD0-73F1-941F-15716D178BAB}"/>
                </a:ext>
              </a:extLst>
            </p:cNvPr>
            <p:cNvSpPr/>
            <p:nvPr/>
          </p:nvSpPr>
          <p:spPr>
            <a:xfrm>
              <a:off x="5614418" y="4953077"/>
              <a:ext cx="2173976"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There’s no such thing as a silly question</a:t>
              </a:r>
              <a:endParaRPr lang="en-US" b="1" dirty="0">
                <a:solidFill>
                  <a:srgbClr val="002060"/>
                </a:solidFill>
                <a:latin typeface="Avenir Next LT Pro" panose="020B0504020202020204" pitchFamily="34" charset="0"/>
              </a:endParaRPr>
            </a:p>
          </p:txBody>
        </p:sp>
        <p:grpSp>
          <p:nvGrpSpPr>
            <p:cNvPr id="13" name="Group 12">
              <a:extLst>
                <a:ext uri="{FF2B5EF4-FFF2-40B4-BE49-F238E27FC236}">
                  <a16:creationId xmlns:a16="http://schemas.microsoft.com/office/drawing/2014/main" id="{8B3FBF98-6984-C3D5-4285-A7377BABBCF4}"/>
                </a:ext>
              </a:extLst>
            </p:cNvPr>
            <p:cNvGrpSpPr/>
            <p:nvPr/>
          </p:nvGrpSpPr>
          <p:grpSpPr>
            <a:xfrm>
              <a:off x="4384776" y="4932356"/>
              <a:ext cx="922292" cy="922292"/>
              <a:chOff x="4531514" y="4847784"/>
              <a:chExt cx="922292" cy="922292"/>
            </a:xfrm>
          </p:grpSpPr>
          <p:sp>
            <p:nvSpPr>
              <p:cNvPr id="14" name="Oval 13">
                <a:extLst>
                  <a:ext uri="{FF2B5EF4-FFF2-40B4-BE49-F238E27FC236}">
                    <a16:creationId xmlns:a16="http://schemas.microsoft.com/office/drawing/2014/main" id="{9001A530-9D04-E585-84C5-BDFC7440D84A}"/>
                  </a:ext>
                </a:extLst>
              </p:cNvPr>
              <p:cNvSpPr/>
              <p:nvPr/>
            </p:nvSpPr>
            <p:spPr>
              <a:xfrm>
                <a:off x="4531514" y="4847784"/>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15" name="Graphic 14" descr="Chat with solid fill">
                <a:extLst>
                  <a:ext uri="{FF2B5EF4-FFF2-40B4-BE49-F238E27FC236}">
                    <a16:creationId xmlns:a16="http://schemas.microsoft.com/office/drawing/2014/main" id="{B16F8B48-5E1F-9148-86F4-B18187E14A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60228" y="4982485"/>
                <a:ext cx="652890" cy="652890"/>
              </a:xfrm>
              <a:prstGeom prst="rect">
                <a:avLst/>
              </a:prstGeom>
            </p:spPr>
          </p:pic>
        </p:grpSp>
      </p:grpSp>
      <p:grpSp>
        <p:nvGrpSpPr>
          <p:cNvPr id="16" name="Group 15">
            <a:extLst>
              <a:ext uri="{FF2B5EF4-FFF2-40B4-BE49-F238E27FC236}">
                <a16:creationId xmlns:a16="http://schemas.microsoft.com/office/drawing/2014/main" id="{703351AE-68C7-B674-2C6B-4F23C573EF28}"/>
              </a:ext>
            </a:extLst>
          </p:cNvPr>
          <p:cNvGrpSpPr/>
          <p:nvPr/>
        </p:nvGrpSpPr>
        <p:grpSpPr>
          <a:xfrm>
            <a:off x="527811" y="2432112"/>
            <a:ext cx="2458634" cy="726051"/>
            <a:chOff x="776347" y="3257822"/>
            <a:chExt cx="3278178" cy="968068"/>
          </a:xfrm>
        </p:grpSpPr>
        <p:sp>
          <p:nvSpPr>
            <p:cNvPr id="17" name="Freeform: Shape 16">
              <a:extLst>
                <a:ext uri="{FF2B5EF4-FFF2-40B4-BE49-F238E27FC236}">
                  <a16:creationId xmlns:a16="http://schemas.microsoft.com/office/drawing/2014/main" id="{9EE006D6-6E2D-2EAA-64AA-AABF92D3F73F}"/>
                </a:ext>
              </a:extLst>
            </p:cNvPr>
            <p:cNvSpPr/>
            <p:nvPr/>
          </p:nvSpPr>
          <p:spPr>
            <a:xfrm>
              <a:off x="1880550" y="3257822"/>
              <a:ext cx="2173975"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Listen</a:t>
              </a:r>
              <a:r>
                <a:rPr lang="en-GB" dirty="0">
                  <a:solidFill>
                    <a:srgbClr val="002060"/>
                  </a:solidFill>
                  <a:latin typeface="Avenir Next LT Pro" panose="020B0504020202020204" pitchFamily="34" charset="0"/>
                </a:rPr>
                <a:t> </a:t>
              </a:r>
              <a:r>
                <a:rPr lang="en-GB" b="1" dirty="0">
                  <a:solidFill>
                    <a:srgbClr val="002060"/>
                  </a:solidFill>
                  <a:latin typeface="Avenir Next LT Pro" panose="020B0504020202020204" pitchFamily="34" charset="0"/>
                </a:rPr>
                <a:t>and avoid interruptions</a:t>
              </a:r>
              <a:endParaRPr lang="en-US" b="1" dirty="0">
                <a:solidFill>
                  <a:srgbClr val="002060"/>
                </a:solidFill>
                <a:latin typeface="Avenir Next LT Pro" panose="020B0504020202020204" pitchFamily="34" charset="0"/>
              </a:endParaRPr>
            </a:p>
          </p:txBody>
        </p:sp>
        <p:grpSp>
          <p:nvGrpSpPr>
            <p:cNvPr id="18" name="Group 17">
              <a:extLst>
                <a:ext uri="{FF2B5EF4-FFF2-40B4-BE49-F238E27FC236}">
                  <a16:creationId xmlns:a16="http://schemas.microsoft.com/office/drawing/2014/main" id="{66CB9BBE-1DFB-1A9A-9B03-1134692E03C6}"/>
                </a:ext>
              </a:extLst>
            </p:cNvPr>
            <p:cNvGrpSpPr/>
            <p:nvPr/>
          </p:nvGrpSpPr>
          <p:grpSpPr>
            <a:xfrm>
              <a:off x="776347" y="3303598"/>
              <a:ext cx="922292" cy="922292"/>
              <a:chOff x="776347" y="3303598"/>
              <a:chExt cx="922292" cy="922292"/>
            </a:xfrm>
          </p:grpSpPr>
          <p:sp>
            <p:nvSpPr>
              <p:cNvPr id="19" name="Oval 18">
                <a:extLst>
                  <a:ext uri="{FF2B5EF4-FFF2-40B4-BE49-F238E27FC236}">
                    <a16:creationId xmlns:a16="http://schemas.microsoft.com/office/drawing/2014/main" id="{E3C6D73C-3DC8-5F53-F3A8-774CD6790EEC}"/>
                  </a:ext>
                </a:extLst>
              </p:cNvPr>
              <p:cNvSpPr/>
              <p:nvPr/>
            </p:nvSpPr>
            <p:spPr>
              <a:xfrm>
                <a:off x="776347" y="3303598"/>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20" name="Graphic 19" descr="Ear with solid fill">
                <a:extLst>
                  <a:ext uri="{FF2B5EF4-FFF2-40B4-BE49-F238E27FC236}">
                    <a16:creationId xmlns:a16="http://schemas.microsoft.com/office/drawing/2014/main" id="{170C01B6-C95A-C9BC-E109-68DD82C054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7091" y="3378998"/>
                <a:ext cx="780803" cy="780803"/>
              </a:xfrm>
              <a:prstGeom prst="rect">
                <a:avLst/>
              </a:prstGeom>
            </p:spPr>
          </p:pic>
        </p:grpSp>
      </p:grpSp>
      <p:grpSp>
        <p:nvGrpSpPr>
          <p:cNvPr id="21" name="Group 20">
            <a:extLst>
              <a:ext uri="{FF2B5EF4-FFF2-40B4-BE49-F238E27FC236}">
                <a16:creationId xmlns:a16="http://schemas.microsoft.com/office/drawing/2014/main" id="{D3DDFC90-618D-6375-BC0E-20040B21F919}"/>
              </a:ext>
            </a:extLst>
          </p:cNvPr>
          <p:cNvGrpSpPr/>
          <p:nvPr/>
        </p:nvGrpSpPr>
        <p:grpSpPr>
          <a:xfrm>
            <a:off x="6095620" y="3642094"/>
            <a:ext cx="2550443" cy="748892"/>
            <a:chOff x="8127492" y="4856125"/>
            <a:chExt cx="3400591" cy="998523"/>
          </a:xfrm>
        </p:grpSpPr>
        <p:sp>
          <p:nvSpPr>
            <p:cNvPr id="22" name="Freeform: Shape 21">
              <a:extLst>
                <a:ext uri="{FF2B5EF4-FFF2-40B4-BE49-F238E27FC236}">
                  <a16:creationId xmlns:a16="http://schemas.microsoft.com/office/drawing/2014/main" id="{F00268E6-36F3-F1FE-7DE0-6E087F0EC988}"/>
                </a:ext>
              </a:extLst>
            </p:cNvPr>
            <p:cNvSpPr/>
            <p:nvPr/>
          </p:nvSpPr>
          <p:spPr>
            <a:xfrm>
              <a:off x="9354108" y="4856125"/>
              <a:ext cx="2173975"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Enjoy the Session!</a:t>
              </a:r>
              <a:endParaRPr lang="en-US" dirty="0">
                <a:solidFill>
                  <a:srgbClr val="002060"/>
                </a:solidFill>
                <a:latin typeface="Avenir Next LT Pro" panose="020B0504020202020204" pitchFamily="34" charset="0"/>
              </a:endParaRPr>
            </a:p>
          </p:txBody>
        </p:sp>
        <p:grpSp>
          <p:nvGrpSpPr>
            <p:cNvPr id="23" name="Group 22">
              <a:extLst>
                <a:ext uri="{FF2B5EF4-FFF2-40B4-BE49-F238E27FC236}">
                  <a16:creationId xmlns:a16="http://schemas.microsoft.com/office/drawing/2014/main" id="{5F86E0E7-AF19-1057-FA93-95FC3C04A75E}"/>
                </a:ext>
              </a:extLst>
            </p:cNvPr>
            <p:cNvGrpSpPr/>
            <p:nvPr/>
          </p:nvGrpSpPr>
          <p:grpSpPr>
            <a:xfrm>
              <a:off x="8127492" y="4932356"/>
              <a:ext cx="922292" cy="922292"/>
              <a:chOff x="8255356" y="4964039"/>
              <a:chExt cx="922292" cy="922292"/>
            </a:xfrm>
          </p:grpSpPr>
          <p:sp>
            <p:nvSpPr>
              <p:cNvPr id="24" name="Oval 23">
                <a:extLst>
                  <a:ext uri="{FF2B5EF4-FFF2-40B4-BE49-F238E27FC236}">
                    <a16:creationId xmlns:a16="http://schemas.microsoft.com/office/drawing/2014/main" id="{F23F7F3A-D4D9-447B-A63A-95000E0B77B7}"/>
                  </a:ext>
                </a:extLst>
              </p:cNvPr>
              <p:cNvSpPr/>
              <p:nvPr/>
            </p:nvSpPr>
            <p:spPr>
              <a:xfrm>
                <a:off x="8255356" y="4964039"/>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25" name="Graphic 24" descr="Grinning face with solid fill with solid fill">
                <a:extLst>
                  <a:ext uri="{FF2B5EF4-FFF2-40B4-BE49-F238E27FC236}">
                    <a16:creationId xmlns:a16="http://schemas.microsoft.com/office/drawing/2014/main" id="{387C0467-3179-12BC-C12D-BF1F388EEC2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8626" y="5115967"/>
                <a:ext cx="587955" cy="587955"/>
              </a:xfrm>
              <a:prstGeom prst="rect">
                <a:avLst/>
              </a:prstGeom>
            </p:spPr>
          </p:pic>
        </p:grpSp>
      </p:grpSp>
      <p:grpSp>
        <p:nvGrpSpPr>
          <p:cNvPr id="26" name="Group 25">
            <a:extLst>
              <a:ext uri="{FF2B5EF4-FFF2-40B4-BE49-F238E27FC236}">
                <a16:creationId xmlns:a16="http://schemas.microsoft.com/office/drawing/2014/main" id="{E17D2D4C-F061-4279-1E99-448E04AB7218}"/>
              </a:ext>
            </a:extLst>
          </p:cNvPr>
          <p:cNvGrpSpPr/>
          <p:nvPr/>
        </p:nvGrpSpPr>
        <p:grpSpPr>
          <a:xfrm>
            <a:off x="3300280" y="1274569"/>
            <a:ext cx="2546187" cy="738804"/>
            <a:chOff x="4541287" y="1701180"/>
            <a:chExt cx="3394916" cy="985073"/>
          </a:xfrm>
        </p:grpSpPr>
        <p:sp>
          <p:nvSpPr>
            <p:cNvPr id="27" name="Freeform: Shape 26">
              <a:extLst>
                <a:ext uri="{FF2B5EF4-FFF2-40B4-BE49-F238E27FC236}">
                  <a16:creationId xmlns:a16="http://schemas.microsoft.com/office/drawing/2014/main" id="{CE67C843-A4F9-037A-745B-7D2196A619D3}"/>
                </a:ext>
              </a:extLst>
            </p:cNvPr>
            <p:cNvSpPr/>
            <p:nvPr/>
          </p:nvSpPr>
          <p:spPr>
            <a:xfrm>
              <a:off x="5762227" y="1701180"/>
              <a:ext cx="2173976" cy="922293"/>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Phones on silent</a:t>
              </a:r>
              <a:r>
                <a:rPr lang="en-GB" dirty="0">
                  <a:solidFill>
                    <a:srgbClr val="002060"/>
                  </a:solidFill>
                  <a:latin typeface="Avenir Next LT Pro" panose="020B0504020202020204" pitchFamily="34" charset="0"/>
                </a:rPr>
                <a:t> </a:t>
              </a:r>
              <a:endParaRPr lang="en-US" dirty="0">
                <a:solidFill>
                  <a:srgbClr val="002060"/>
                </a:solidFill>
                <a:latin typeface="Avenir Next LT Pro" panose="020B0504020202020204" pitchFamily="34" charset="0"/>
              </a:endParaRPr>
            </a:p>
          </p:txBody>
        </p:sp>
        <p:grpSp>
          <p:nvGrpSpPr>
            <p:cNvPr id="28" name="Group 27">
              <a:extLst>
                <a:ext uri="{FF2B5EF4-FFF2-40B4-BE49-F238E27FC236}">
                  <a16:creationId xmlns:a16="http://schemas.microsoft.com/office/drawing/2014/main" id="{10602E4F-0DD1-356C-C5DD-745CE0C65CE9}"/>
                </a:ext>
              </a:extLst>
            </p:cNvPr>
            <p:cNvGrpSpPr/>
            <p:nvPr/>
          </p:nvGrpSpPr>
          <p:grpSpPr>
            <a:xfrm>
              <a:off x="4541287" y="1763961"/>
              <a:ext cx="922292" cy="922292"/>
              <a:chOff x="1931755" y="749130"/>
              <a:chExt cx="922292" cy="922292"/>
            </a:xfrm>
          </p:grpSpPr>
          <p:sp>
            <p:nvSpPr>
              <p:cNvPr id="29" name="Oval 28">
                <a:extLst>
                  <a:ext uri="{FF2B5EF4-FFF2-40B4-BE49-F238E27FC236}">
                    <a16:creationId xmlns:a16="http://schemas.microsoft.com/office/drawing/2014/main" id="{03033895-54A9-58EC-55D7-43FD6FD547F5}"/>
                  </a:ext>
                </a:extLst>
              </p:cNvPr>
              <p:cNvSpPr/>
              <p:nvPr/>
            </p:nvSpPr>
            <p:spPr>
              <a:xfrm>
                <a:off x="1931755" y="749130"/>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30" name="Graphic 29" descr="Smart Phone with solid fill">
                <a:extLst>
                  <a:ext uri="{FF2B5EF4-FFF2-40B4-BE49-F238E27FC236}">
                    <a16:creationId xmlns:a16="http://schemas.microsoft.com/office/drawing/2014/main" id="{8642AFA6-B29B-B602-1502-E160D1F4BA5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71278" y="888653"/>
                <a:ext cx="643247" cy="643247"/>
              </a:xfrm>
              <a:prstGeom prst="rect">
                <a:avLst/>
              </a:prstGeom>
            </p:spPr>
          </p:pic>
        </p:grpSp>
      </p:grpSp>
      <p:grpSp>
        <p:nvGrpSpPr>
          <p:cNvPr id="31" name="Group 30">
            <a:extLst>
              <a:ext uri="{FF2B5EF4-FFF2-40B4-BE49-F238E27FC236}">
                <a16:creationId xmlns:a16="http://schemas.microsoft.com/office/drawing/2014/main" id="{B7F9D563-2482-BFE4-5583-A317DDEC58B5}"/>
              </a:ext>
            </a:extLst>
          </p:cNvPr>
          <p:cNvGrpSpPr/>
          <p:nvPr/>
        </p:nvGrpSpPr>
        <p:grpSpPr>
          <a:xfrm>
            <a:off x="3285202" y="2505042"/>
            <a:ext cx="2544167" cy="710689"/>
            <a:chOff x="4541287" y="3340328"/>
            <a:chExt cx="3392223" cy="947585"/>
          </a:xfrm>
        </p:grpSpPr>
        <p:sp>
          <p:nvSpPr>
            <p:cNvPr id="32" name="Freeform: Shape 31">
              <a:extLst>
                <a:ext uri="{FF2B5EF4-FFF2-40B4-BE49-F238E27FC236}">
                  <a16:creationId xmlns:a16="http://schemas.microsoft.com/office/drawing/2014/main" id="{B5B9AD8D-10B7-4D99-F1AA-23625F75AD48}"/>
                </a:ext>
              </a:extLst>
            </p:cNvPr>
            <p:cNvSpPr/>
            <p:nvPr/>
          </p:nvSpPr>
          <p:spPr>
            <a:xfrm>
              <a:off x="5759535" y="3365621"/>
              <a:ext cx="2173975"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US" b="1" dirty="0">
                  <a:solidFill>
                    <a:srgbClr val="002060"/>
                  </a:solidFill>
                  <a:latin typeface="Avenir Next LT Pro" panose="020B0504020202020204" pitchFamily="34" charset="0"/>
                </a:rPr>
                <a:t>It’s ok to disagree respectfully</a:t>
              </a:r>
            </a:p>
          </p:txBody>
        </p:sp>
        <p:grpSp>
          <p:nvGrpSpPr>
            <p:cNvPr id="33" name="Group 32">
              <a:extLst>
                <a:ext uri="{FF2B5EF4-FFF2-40B4-BE49-F238E27FC236}">
                  <a16:creationId xmlns:a16="http://schemas.microsoft.com/office/drawing/2014/main" id="{C5196587-DC5F-4207-27FE-51A3DE919DB4}"/>
                </a:ext>
              </a:extLst>
            </p:cNvPr>
            <p:cNvGrpSpPr/>
            <p:nvPr/>
          </p:nvGrpSpPr>
          <p:grpSpPr>
            <a:xfrm>
              <a:off x="4541287" y="3340328"/>
              <a:ext cx="922292" cy="922292"/>
              <a:chOff x="4541287" y="3340328"/>
              <a:chExt cx="922292" cy="922292"/>
            </a:xfrm>
          </p:grpSpPr>
          <p:sp>
            <p:nvSpPr>
              <p:cNvPr id="34" name="Oval 33">
                <a:extLst>
                  <a:ext uri="{FF2B5EF4-FFF2-40B4-BE49-F238E27FC236}">
                    <a16:creationId xmlns:a16="http://schemas.microsoft.com/office/drawing/2014/main" id="{08AC7CE0-F67E-6414-E06C-B7303A34222D}"/>
                  </a:ext>
                </a:extLst>
              </p:cNvPr>
              <p:cNvSpPr/>
              <p:nvPr/>
            </p:nvSpPr>
            <p:spPr>
              <a:xfrm>
                <a:off x="4541287" y="3340328"/>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35" name="Graphic 34" descr="Thumbs up sign with solid fill">
                <a:extLst>
                  <a:ext uri="{FF2B5EF4-FFF2-40B4-BE49-F238E27FC236}">
                    <a16:creationId xmlns:a16="http://schemas.microsoft.com/office/drawing/2014/main" id="{3946B3AD-9B58-E554-76B1-8D0B4FF4D77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1036" y="3479850"/>
                <a:ext cx="643247" cy="643247"/>
              </a:xfrm>
              <a:prstGeom prst="rect">
                <a:avLst/>
              </a:prstGeom>
            </p:spPr>
          </p:pic>
        </p:grpSp>
      </p:grpSp>
      <p:grpSp>
        <p:nvGrpSpPr>
          <p:cNvPr id="36" name="Group 35">
            <a:extLst>
              <a:ext uri="{FF2B5EF4-FFF2-40B4-BE49-F238E27FC236}">
                <a16:creationId xmlns:a16="http://schemas.microsoft.com/office/drawing/2014/main" id="{5873FF35-6AE8-A535-1AA4-E44BD922F6DE}"/>
              </a:ext>
            </a:extLst>
          </p:cNvPr>
          <p:cNvGrpSpPr/>
          <p:nvPr/>
        </p:nvGrpSpPr>
        <p:grpSpPr>
          <a:xfrm>
            <a:off x="6082522" y="1322972"/>
            <a:ext cx="2558255" cy="796362"/>
            <a:chOff x="8191022" y="1763961"/>
            <a:chExt cx="3411006" cy="1061815"/>
          </a:xfrm>
        </p:grpSpPr>
        <p:sp>
          <p:nvSpPr>
            <p:cNvPr id="37" name="Freeform: Shape 36">
              <a:extLst>
                <a:ext uri="{FF2B5EF4-FFF2-40B4-BE49-F238E27FC236}">
                  <a16:creationId xmlns:a16="http://schemas.microsoft.com/office/drawing/2014/main" id="{65058AE1-366B-0AF3-0857-1CD2DB1DF8AB}"/>
                </a:ext>
              </a:extLst>
            </p:cNvPr>
            <p:cNvSpPr/>
            <p:nvPr/>
          </p:nvSpPr>
          <p:spPr>
            <a:xfrm>
              <a:off x="9428054" y="1903484"/>
              <a:ext cx="2173974"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Safe &amp; Confidential Space</a:t>
              </a:r>
              <a:endParaRPr lang="en-US" dirty="0">
                <a:solidFill>
                  <a:srgbClr val="002060"/>
                </a:solidFill>
                <a:latin typeface="Avenir Next LT Pro" panose="020B0504020202020204" pitchFamily="34" charset="0"/>
              </a:endParaRPr>
            </a:p>
          </p:txBody>
        </p:sp>
        <p:grpSp>
          <p:nvGrpSpPr>
            <p:cNvPr id="38" name="Group 37">
              <a:extLst>
                <a:ext uri="{FF2B5EF4-FFF2-40B4-BE49-F238E27FC236}">
                  <a16:creationId xmlns:a16="http://schemas.microsoft.com/office/drawing/2014/main" id="{C24A3F60-D4E8-96E4-56DC-129E9DCDD0B2}"/>
                </a:ext>
              </a:extLst>
            </p:cNvPr>
            <p:cNvGrpSpPr/>
            <p:nvPr/>
          </p:nvGrpSpPr>
          <p:grpSpPr>
            <a:xfrm>
              <a:off x="8191022" y="1763961"/>
              <a:ext cx="922292" cy="922292"/>
              <a:chOff x="8147505" y="1779447"/>
              <a:chExt cx="922292" cy="922292"/>
            </a:xfrm>
          </p:grpSpPr>
          <p:sp>
            <p:nvSpPr>
              <p:cNvPr id="39" name="Oval 38">
                <a:extLst>
                  <a:ext uri="{FF2B5EF4-FFF2-40B4-BE49-F238E27FC236}">
                    <a16:creationId xmlns:a16="http://schemas.microsoft.com/office/drawing/2014/main" id="{85942284-5EF1-45A6-D23F-6458474DA480}"/>
                  </a:ext>
                </a:extLst>
              </p:cNvPr>
              <p:cNvSpPr/>
              <p:nvPr/>
            </p:nvSpPr>
            <p:spPr>
              <a:xfrm>
                <a:off x="8147505" y="1779447"/>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40" name="Graphic 39" descr="Safe with solid fill">
                <a:extLst>
                  <a:ext uri="{FF2B5EF4-FFF2-40B4-BE49-F238E27FC236}">
                    <a16:creationId xmlns:a16="http://schemas.microsoft.com/office/drawing/2014/main" id="{0D20BCAB-10AD-AA4E-A5E3-AA444ACC8CB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87026" y="1918970"/>
                <a:ext cx="643247" cy="643247"/>
              </a:xfrm>
              <a:prstGeom prst="rect">
                <a:avLst/>
              </a:prstGeom>
            </p:spPr>
          </p:pic>
        </p:grpSp>
      </p:grpSp>
      <p:grpSp>
        <p:nvGrpSpPr>
          <p:cNvPr id="42" name="Group 41">
            <a:extLst>
              <a:ext uri="{FF2B5EF4-FFF2-40B4-BE49-F238E27FC236}">
                <a16:creationId xmlns:a16="http://schemas.microsoft.com/office/drawing/2014/main" id="{BC40B370-4BE0-33DD-90CE-CF7E4D9E376B}"/>
              </a:ext>
            </a:extLst>
          </p:cNvPr>
          <p:cNvGrpSpPr/>
          <p:nvPr/>
        </p:nvGrpSpPr>
        <p:grpSpPr>
          <a:xfrm>
            <a:off x="6082522" y="2403871"/>
            <a:ext cx="2571353" cy="782003"/>
            <a:chOff x="8087978" y="3310831"/>
            <a:chExt cx="3428471" cy="1042671"/>
          </a:xfrm>
        </p:grpSpPr>
        <p:sp>
          <p:nvSpPr>
            <p:cNvPr id="43" name="Freeform: Shape 42">
              <a:extLst>
                <a:ext uri="{FF2B5EF4-FFF2-40B4-BE49-F238E27FC236}">
                  <a16:creationId xmlns:a16="http://schemas.microsoft.com/office/drawing/2014/main" id="{5FF6FA07-F587-9DFD-0206-D6201D55AD94}"/>
                </a:ext>
              </a:extLst>
            </p:cNvPr>
            <p:cNvSpPr/>
            <p:nvPr/>
          </p:nvSpPr>
          <p:spPr>
            <a:xfrm>
              <a:off x="9342474" y="3310831"/>
              <a:ext cx="2173975"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Photo Consent?</a:t>
              </a:r>
              <a:endParaRPr lang="en-US" dirty="0">
                <a:solidFill>
                  <a:srgbClr val="002060"/>
                </a:solidFill>
                <a:latin typeface="Avenir Next LT Pro" panose="020B0504020202020204" pitchFamily="34" charset="0"/>
              </a:endParaRPr>
            </a:p>
          </p:txBody>
        </p:sp>
        <p:grpSp>
          <p:nvGrpSpPr>
            <p:cNvPr id="44" name="Group 43">
              <a:extLst>
                <a:ext uri="{FF2B5EF4-FFF2-40B4-BE49-F238E27FC236}">
                  <a16:creationId xmlns:a16="http://schemas.microsoft.com/office/drawing/2014/main" id="{D6AA1E85-E7DD-A0F4-E9BD-B727C4F3C886}"/>
                </a:ext>
              </a:extLst>
            </p:cNvPr>
            <p:cNvGrpSpPr/>
            <p:nvPr/>
          </p:nvGrpSpPr>
          <p:grpSpPr>
            <a:xfrm>
              <a:off x="8087978" y="3431210"/>
              <a:ext cx="922292" cy="922292"/>
              <a:chOff x="8140803" y="3732953"/>
              <a:chExt cx="922292" cy="922292"/>
            </a:xfrm>
          </p:grpSpPr>
          <p:sp>
            <p:nvSpPr>
              <p:cNvPr id="45" name="Oval 44">
                <a:extLst>
                  <a:ext uri="{FF2B5EF4-FFF2-40B4-BE49-F238E27FC236}">
                    <a16:creationId xmlns:a16="http://schemas.microsoft.com/office/drawing/2014/main" id="{B404963B-9881-8BC7-A9D8-9F700809F380}"/>
                  </a:ext>
                </a:extLst>
              </p:cNvPr>
              <p:cNvSpPr/>
              <p:nvPr/>
            </p:nvSpPr>
            <p:spPr>
              <a:xfrm>
                <a:off x="8140803" y="3732953"/>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46" name="Graphic 45" descr="Contract with solid fill">
                <a:extLst>
                  <a:ext uri="{FF2B5EF4-FFF2-40B4-BE49-F238E27FC236}">
                    <a16:creationId xmlns:a16="http://schemas.microsoft.com/office/drawing/2014/main" id="{6359AB6F-9BAB-6CB0-F979-93B0BD6EB0D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344434" y="3886992"/>
                <a:ext cx="565059" cy="565059"/>
              </a:xfrm>
              <a:prstGeom prst="rect">
                <a:avLst/>
              </a:prstGeom>
            </p:spPr>
          </p:pic>
        </p:grpSp>
      </p:grpSp>
      <p:grpSp>
        <p:nvGrpSpPr>
          <p:cNvPr id="47" name="Group 46">
            <a:extLst>
              <a:ext uri="{FF2B5EF4-FFF2-40B4-BE49-F238E27FC236}">
                <a16:creationId xmlns:a16="http://schemas.microsoft.com/office/drawing/2014/main" id="{87427412-11C8-B13D-6193-5C495DDC66D6}"/>
              </a:ext>
            </a:extLst>
          </p:cNvPr>
          <p:cNvGrpSpPr/>
          <p:nvPr/>
        </p:nvGrpSpPr>
        <p:grpSpPr>
          <a:xfrm>
            <a:off x="519413" y="1274569"/>
            <a:ext cx="2466514" cy="740122"/>
            <a:chOff x="692550" y="1699424"/>
            <a:chExt cx="3288684" cy="986829"/>
          </a:xfrm>
        </p:grpSpPr>
        <p:sp>
          <p:nvSpPr>
            <p:cNvPr id="48" name="Freeform: Shape 47">
              <a:extLst>
                <a:ext uri="{FF2B5EF4-FFF2-40B4-BE49-F238E27FC236}">
                  <a16:creationId xmlns:a16="http://schemas.microsoft.com/office/drawing/2014/main" id="{E8818B25-4506-CC5D-7DD6-EBE14FB38EFE}"/>
                </a:ext>
              </a:extLst>
            </p:cNvPr>
            <p:cNvSpPr/>
            <p:nvPr/>
          </p:nvSpPr>
          <p:spPr>
            <a:xfrm>
              <a:off x="1807258" y="1699424"/>
              <a:ext cx="2173976" cy="922292"/>
            </a:xfrm>
            <a:custGeom>
              <a:avLst/>
              <a:gdLst>
                <a:gd name="connsiteX0" fmla="*/ 0 w 2173975"/>
                <a:gd name="connsiteY0" fmla="*/ 0 h 922292"/>
                <a:gd name="connsiteX1" fmla="*/ 2173975 w 2173975"/>
                <a:gd name="connsiteY1" fmla="*/ 0 h 922292"/>
                <a:gd name="connsiteX2" fmla="*/ 2173975 w 2173975"/>
                <a:gd name="connsiteY2" fmla="*/ 922292 h 922292"/>
                <a:gd name="connsiteX3" fmla="*/ 0 w 2173975"/>
                <a:gd name="connsiteY3" fmla="*/ 922292 h 922292"/>
                <a:gd name="connsiteX4" fmla="*/ 0 w 2173975"/>
                <a:gd name="connsiteY4" fmla="*/ 0 h 92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75" h="922292">
                  <a:moveTo>
                    <a:pt x="0" y="0"/>
                  </a:moveTo>
                  <a:lnTo>
                    <a:pt x="2173975" y="0"/>
                  </a:lnTo>
                  <a:lnTo>
                    <a:pt x="2173975" y="922292"/>
                  </a:lnTo>
                  <a:lnTo>
                    <a:pt x="0" y="9222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66750">
                <a:spcBef>
                  <a:spcPct val="0"/>
                </a:spcBef>
                <a:spcAft>
                  <a:spcPct val="35000"/>
                </a:spcAft>
              </a:pPr>
              <a:r>
                <a:rPr lang="en-GB" b="1" dirty="0">
                  <a:solidFill>
                    <a:srgbClr val="002060"/>
                  </a:solidFill>
                  <a:latin typeface="Avenir Next LT Pro" panose="020B0504020202020204" pitchFamily="34" charset="0"/>
                </a:rPr>
                <a:t>Health &amp; Safety </a:t>
              </a:r>
              <a:endParaRPr lang="en-US" dirty="0">
                <a:solidFill>
                  <a:srgbClr val="002060"/>
                </a:solidFill>
                <a:latin typeface="Avenir Next LT Pro" panose="020B0504020202020204" pitchFamily="34" charset="0"/>
              </a:endParaRPr>
            </a:p>
          </p:txBody>
        </p:sp>
        <p:grpSp>
          <p:nvGrpSpPr>
            <p:cNvPr id="49" name="Group 48">
              <a:extLst>
                <a:ext uri="{FF2B5EF4-FFF2-40B4-BE49-F238E27FC236}">
                  <a16:creationId xmlns:a16="http://schemas.microsoft.com/office/drawing/2014/main" id="{FE3B1DB8-2861-C07E-FFB3-105C700D4364}"/>
                </a:ext>
              </a:extLst>
            </p:cNvPr>
            <p:cNvGrpSpPr/>
            <p:nvPr/>
          </p:nvGrpSpPr>
          <p:grpSpPr>
            <a:xfrm>
              <a:off x="692550" y="1763961"/>
              <a:ext cx="922292" cy="922292"/>
              <a:chOff x="1753386" y="2200674"/>
              <a:chExt cx="922292" cy="922292"/>
            </a:xfrm>
          </p:grpSpPr>
          <p:sp>
            <p:nvSpPr>
              <p:cNvPr id="50" name="Oval 49">
                <a:extLst>
                  <a:ext uri="{FF2B5EF4-FFF2-40B4-BE49-F238E27FC236}">
                    <a16:creationId xmlns:a16="http://schemas.microsoft.com/office/drawing/2014/main" id="{B57FDD5A-B6B6-4B72-5E8B-DF4266BDBB8E}"/>
                  </a:ext>
                </a:extLst>
              </p:cNvPr>
              <p:cNvSpPr/>
              <p:nvPr/>
            </p:nvSpPr>
            <p:spPr>
              <a:xfrm>
                <a:off x="1753386" y="2200674"/>
                <a:ext cx="922292" cy="922292"/>
              </a:xfrm>
              <a:prstGeom prst="ellipse">
                <a:avLst/>
              </a:prstGeom>
              <a:solidFill>
                <a:schemeClr val="accent2">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125" dirty="0"/>
              </a:p>
            </p:txBody>
          </p:sp>
          <p:pic>
            <p:nvPicPr>
              <p:cNvPr id="51" name="Graphic 50" descr="Siren with solid fill">
                <a:extLst>
                  <a:ext uri="{FF2B5EF4-FFF2-40B4-BE49-F238E27FC236}">
                    <a16:creationId xmlns:a16="http://schemas.microsoft.com/office/drawing/2014/main" id="{AAD5AF23-79DA-B186-BE3C-DBFDC18CE80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837815" y="2291994"/>
                <a:ext cx="755406" cy="755406"/>
              </a:xfrm>
              <a:prstGeom prst="rect">
                <a:avLst/>
              </a:prstGeom>
            </p:spPr>
          </p:pic>
        </p:grpSp>
      </p:grpSp>
    </p:spTree>
    <p:extLst>
      <p:ext uri="{BB962C8B-B14F-4D97-AF65-F5344CB8AC3E}">
        <p14:creationId xmlns:p14="http://schemas.microsoft.com/office/powerpoint/2010/main" val="265410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EC1EC879-EFA7-C6B4-8170-DD74FAD51F4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339C7AB-4EE7-94D1-0662-A8CB3080A695}"/>
              </a:ext>
            </a:extLst>
          </p:cNvPr>
          <p:cNvSpPr>
            <a:spLocks noGrp="1"/>
          </p:cNvSpPr>
          <p:nvPr>
            <p:ph type="ctrTitle"/>
          </p:nvPr>
        </p:nvSpPr>
        <p:spPr>
          <a:xfrm>
            <a:off x="1080650" y="51470"/>
            <a:ext cx="6982699" cy="1102519"/>
          </a:xfrm>
        </p:spPr>
        <p:txBody>
          <a:bodyPr>
            <a:normAutofit/>
          </a:bodyPr>
          <a:lstStyle/>
          <a:p>
            <a:pPr algn="ctr"/>
            <a:r>
              <a:rPr lang="en-US" sz="32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Next Steps</a:t>
            </a:r>
          </a:p>
        </p:txBody>
      </p:sp>
      <p:sp>
        <p:nvSpPr>
          <p:cNvPr id="4" name="Subtitle 2">
            <a:extLst>
              <a:ext uri="{FF2B5EF4-FFF2-40B4-BE49-F238E27FC236}">
                <a16:creationId xmlns:a16="http://schemas.microsoft.com/office/drawing/2014/main" id="{9FFEF986-7F54-193F-B3F0-8C6A43D48A03}"/>
              </a:ext>
            </a:extLst>
          </p:cNvPr>
          <p:cNvSpPr txBox="1">
            <a:spLocks/>
          </p:cNvSpPr>
          <p:nvPr/>
        </p:nvSpPr>
        <p:spPr>
          <a:xfrm>
            <a:off x="323528" y="1072158"/>
            <a:ext cx="4790055" cy="4248472"/>
          </a:xfrm>
          <a:prstGeom prst="rect">
            <a:avLst/>
          </a:prstGeom>
        </p:spPr>
        <p:txBody>
          <a:bodyPr vert="horz" lIns="77925" tIns="38963" rIns="77925" bIns="38963" rtlCol="0">
            <a:noAutofit/>
          </a:bodyPr>
          <a:lstStyle>
            <a:lvl1pPr marL="0" indent="0" algn="l" defTabSz="779252" rtl="0" eaLnBrk="1" latinLnBrk="0" hangingPunct="1">
              <a:spcBef>
                <a:spcPct val="20000"/>
              </a:spcBef>
              <a:buFont typeface="Wingdings" pitchFamily="2" charset="2"/>
              <a:buNone/>
              <a:defRPr sz="1500" kern="1200">
                <a:solidFill>
                  <a:schemeClr val="bg1"/>
                </a:solidFill>
                <a:latin typeface="Arial Nova" pitchFamily="34" charset="0"/>
                <a:ea typeface="+mn-ea"/>
                <a:cs typeface="+mn-cs"/>
              </a:defRPr>
            </a:lvl1pPr>
            <a:lvl2pPr marL="389626" indent="0" algn="ctr" defTabSz="779252" rtl="0" eaLnBrk="1" latinLnBrk="0" hangingPunct="1">
              <a:spcBef>
                <a:spcPct val="20000"/>
              </a:spcBef>
              <a:buFont typeface="Arial" pitchFamily="34" charset="0"/>
              <a:buNone/>
              <a:defRPr sz="1700" kern="1200">
                <a:solidFill>
                  <a:schemeClr val="tx1">
                    <a:tint val="75000"/>
                  </a:schemeClr>
                </a:solidFill>
                <a:latin typeface="Arial Nova Light" pitchFamily="34" charset="0"/>
                <a:ea typeface="+mn-ea"/>
                <a:cs typeface="Arial Nova Light" pitchFamily="34" charset="0"/>
              </a:defRPr>
            </a:lvl2pPr>
            <a:lvl3pPr marL="779252" indent="0" algn="ctr" defTabSz="779252" rtl="0" eaLnBrk="1" latinLnBrk="0" hangingPunct="1">
              <a:spcBef>
                <a:spcPct val="20000"/>
              </a:spcBef>
              <a:buFont typeface="Arial Nova Light" pitchFamily="34" charset="0"/>
              <a:buNone/>
              <a:defRPr sz="1500" kern="1200">
                <a:solidFill>
                  <a:schemeClr val="tx1">
                    <a:tint val="75000"/>
                  </a:schemeClr>
                </a:solidFill>
                <a:latin typeface="Arial Nova Light" pitchFamily="34" charset="0"/>
                <a:ea typeface="+mn-ea"/>
                <a:cs typeface="Arial Nova Light" pitchFamily="34" charset="0"/>
              </a:defRPr>
            </a:lvl3pPr>
            <a:lvl4pPr marL="1168878"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4pPr>
            <a:lvl5pPr marL="1558503"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5pPr>
            <a:lvl6pPr marL="1948129"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6pPr>
            <a:lvl7pPr marL="2337755"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7pPr>
            <a:lvl8pPr marL="2727381"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8pPr>
            <a:lvl9pPr marL="3117007"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9pPr>
          </a:lstStyle>
          <a:p>
            <a:pPr marL="285750" indent="-285750">
              <a:lnSpc>
                <a:spcPct val="150000"/>
              </a:lnSpc>
              <a:buFont typeface="Arial" panose="020B0604020202020204" pitchFamily="34" charset="0"/>
              <a:buChar char="•"/>
            </a:pPr>
            <a:r>
              <a:rPr lang="en-GB" sz="1400" dirty="0">
                <a:solidFill>
                  <a:srgbClr val="002060"/>
                </a:solidFill>
                <a:latin typeface="Avenir Next LT Pro" panose="020B0504020202020204" pitchFamily="34" charset="0"/>
              </a:rPr>
              <a:t>Signpost your staff and parent carers to our in-person SEND Co-production training sessions:  </a:t>
            </a:r>
            <a:r>
              <a:rPr lang="en-GB" sz="1400" b="1" dirty="0">
                <a:solidFill>
                  <a:srgbClr val="002060"/>
                </a:solidFill>
                <a:latin typeface="Avenir Next LT Pro" panose="020B0504020202020204" pitchFamily="34" charset="0"/>
                <a:hlinkClick r:id="rId2">
                  <a:extLst>
                    <a:ext uri="{A12FA001-AC4F-418D-AE19-62706E023703}">
                      <ahyp:hlinkClr xmlns:ahyp="http://schemas.microsoft.com/office/drawing/2018/hyperlinkcolor" val="tx"/>
                    </a:ext>
                  </a:extLst>
                </a:hlinkClick>
              </a:rPr>
              <a:t>SEND co-production training Local Offer Birmingham</a:t>
            </a:r>
            <a:endParaRPr lang="en-GB" sz="1400" b="1" dirty="0">
              <a:solidFill>
                <a:srgbClr val="002060"/>
              </a:solidFill>
              <a:latin typeface="Avenir Next LT Pro" panose="020B0504020202020204" pitchFamily="34" charset="0"/>
            </a:endParaRPr>
          </a:p>
          <a:p>
            <a:pPr marL="285750" indent="-285750">
              <a:lnSpc>
                <a:spcPct val="150000"/>
              </a:lnSpc>
              <a:buFont typeface="Arial" panose="020B0604020202020204" pitchFamily="34" charset="0"/>
              <a:buChar char="•"/>
            </a:pPr>
            <a:r>
              <a:rPr lang="en-GB" sz="1400" dirty="0">
                <a:solidFill>
                  <a:srgbClr val="002060"/>
                </a:solidFill>
                <a:latin typeface="Avenir Next LT Pro" panose="020B0504020202020204" pitchFamily="34" charset="0"/>
              </a:rPr>
              <a:t>Sign up to the SEND Co-production Award scheme via the registration form! </a:t>
            </a:r>
            <a:r>
              <a:rPr lang="en-GB" sz="1400" b="1" dirty="0">
                <a:solidFill>
                  <a:srgbClr val="002060"/>
                </a:solidFill>
                <a:latin typeface="Avenir Next LT Pro" panose="020B0504020202020204" pitchFamily="34" charset="0"/>
                <a:hlinkClick r:id="rId3">
                  <a:extLst>
                    <a:ext uri="{A12FA001-AC4F-418D-AE19-62706E023703}">
                      <ahyp:hlinkClr xmlns:ahyp="http://schemas.microsoft.com/office/drawing/2018/hyperlinkcolor" val="tx"/>
                    </a:ext>
                  </a:extLst>
                </a:hlinkClick>
              </a:rPr>
              <a:t>Award Scheme - Local Offer Birmingham</a:t>
            </a:r>
            <a:endParaRPr lang="en-GB" sz="1400" b="1" dirty="0">
              <a:solidFill>
                <a:srgbClr val="002060"/>
              </a:solidFill>
              <a:latin typeface="Avenir Next LT Pro" panose="020B0504020202020204" pitchFamily="34" charset="0"/>
            </a:endParaRPr>
          </a:p>
          <a:p>
            <a:pPr marL="285750" indent="-285750">
              <a:lnSpc>
                <a:spcPct val="150000"/>
              </a:lnSpc>
              <a:buFont typeface="Arial" panose="020B0604020202020204" pitchFamily="34" charset="0"/>
              <a:buChar char="•"/>
            </a:pPr>
            <a:r>
              <a:rPr lang="en-GB" sz="1400" dirty="0">
                <a:solidFill>
                  <a:srgbClr val="002060"/>
                </a:solidFill>
                <a:latin typeface="Avenir Next LT Pro" panose="020B0504020202020204" pitchFamily="34" charset="0"/>
              </a:rPr>
              <a:t>Tell us what you have done in a months' time by completing this </a:t>
            </a:r>
            <a:r>
              <a:rPr lang="en-GB" sz="1400" dirty="0">
                <a:hlinkClick r:id="rId4"/>
              </a:rPr>
              <a:t>Engagement - Local Offer Birmingham</a:t>
            </a:r>
            <a:endParaRPr lang="en-GB" sz="1400" b="1" dirty="0">
              <a:solidFill>
                <a:srgbClr val="002060"/>
              </a:solidFill>
              <a:latin typeface="Avenir Next LT Pro" panose="020B0504020202020204" pitchFamily="34" charset="0"/>
            </a:endParaRPr>
          </a:p>
          <a:p>
            <a:pPr marL="285750" indent="-285750">
              <a:lnSpc>
                <a:spcPct val="150000"/>
              </a:lnSpc>
              <a:buFont typeface="Arial" panose="020B0604020202020204" pitchFamily="34" charset="0"/>
              <a:buChar char="•"/>
            </a:pPr>
            <a:r>
              <a:rPr lang="en-GB" sz="1400" dirty="0">
                <a:solidFill>
                  <a:srgbClr val="002060"/>
                </a:solidFill>
                <a:latin typeface="Avenir Next LT Pro" panose="020B0504020202020204" pitchFamily="34" charset="0"/>
              </a:rPr>
              <a:t>Join the SEND Co-production Champions Group</a:t>
            </a:r>
          </a:p>
          <a:p>
            <a:pPr marL="285750" indent="-285750">
              <a:lnSpc>
                <a:spcPct val="150000"/>
              </a:lnSpc>
              <a:buFont typeface="Arial" panose="020B0604020202020204" pitchFamily="34" charset="0"/>
              <a:buChar char="•"/>
            </a:pPr>
            <a:r>
              <a:rPr lang="en-GB" sz="1400" dirty="0">
                <a:solidFill>
                  <a:srgbClr val="002060"/>
                </a:solidFill>
                <a:latin typeface="Avenir Next LT Pro" panose="020B0504020202020204" pitchFamily="34" charset="0"/>
              </a:rPr>
              <a:t>Do you have any suggestions on how we can champion co-production?  </a:t>
            </a:r>
          </a:p>
        </p:txBody>
      </p:sp>
      <p:pic>
        <p:nvPicPr>
          <p:cNvPr id="5" name="Graphic 4" descr="Signpost with solid fill">
            <a:extLst>
              <a:ext uri="{FF2B5EF4-FFF2-40B4-BE49-F238E27FC236}">
                <a16:creationId xmlns:a16="http://schemas.microsoft.com/office/drawing/2014/main" id="{AF72D346-39F7-6C0B-FCB5-582131689E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0" y="699542"/>
            <a:ext cx="4993704" cy="4993704"/>
          </a:xfrm>
          <a:prstGeom prst="rect">
            <a:avLst/>
          </a:prstGeom>
        </p:spPr>
      </p:pic>
    </p:spTree>
    <p:extLst>
      <p:ext uri="{BB962C8B-B14F-4D97-AF65-F5344CB8AC3E}">
        <p14:creationId xmlns:p14="http://schemas.microsoft.com/office/powerpoint/2010/main" val="421088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8509437-3C1A-5EE9-A20A-459E3D92CD04}"/>
              </a:ext>
            </a:extLst>
          </p:cNvPr>
          <p:cNvSpPr txBox="1">
            <a:spLocks/>
          </p:cNvSpPr>
          <p:nvPr/>
        </p:nvSpPr>
        <p:spPr>
          <a:xfrm>
            <a:off x="1080650" y="51470"/>
            <a:ext cx="6982699" cy="1102519"/>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2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Useful Resources</a:t>
            </a:r>
          </a:p>
        </p:txBody>
      </p:sp>
      <p:pic>
        <p:nvPicPr>
          <p:cNvPr id="12" name="Picture 11">
            <a:extLst>
              <a:ext uri="{FF2B5EF4-FFF2-40B4-BE49-F238E27FC236}">
                <a16:creationId xmlns:a16="http://schemas.microsoft.com/office/drawing/2014/main" id="{C137E5E6-9E8B-4B2B-15CE-39C1F3E28358}"/>
              </a:ext>
            </a:extLst>
          </p:cNvPr>
          <p:cNvPicPr>
            <a:picLocks noChangeAspect="1"/>
          </p:cNvPicPr>
          <p:nvPr/>
        </p:nvPicPr>
        <p:blipFill>
          <a:blip r:embed="rId3"/>
          <a:stretch>
            <a:fillRect/>
          </a:stretch>
        </p:blipFill>
        <p:spPr>
          <a:xfrm>
            <a:off x="35416" y="1153989"/>
            <a:ext cx="9144000" cy="3758466"/>
          </a:xfrm>
          <a:prstGeom prst="rect">
            <a:avLst/>
          </a:prstGeom>
        </p:spPr>
      </p:pic>
      <p:pic>
        <p:nvPicPr>
          <p:cNvPr id="13" name="Picture 2">
            <a:extLst>
              <a:ext uri="{FF2B5EF4-FFF2-40B4-BE49-F238E27FC236}">
                <a16:creationId xmlns:a16="http://schemas.microsoft.com/office/drawing/2014/main" id="{410B089C-718E-8A18-0539-14E0E3C19C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941" y="1996979"/>
            <a:ext cx="296927" cy="3213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nstagram logo png Images - Free Download on Freepik">
            <a:extLst>
              <a:ext uri="{FF2B5EF4-FFF2-40B4-BE49-F238E27FC236}">
                <a16:creationId xmlns:a16="http://schemas.microsoft.com/office/drawing/2014/main" id="{488B6C62-F750-D7A1-C095-088776E140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0605" y="2403191"/>
            <a:ext cx="327600" cy="29563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nstagram logo png Images - Free Download on Freepik">
            <a:extLst>
              <a:ext uri="{FF2B5EF4-FFF2-40B4-BE49-F238E27FC236}">
                <a16:creationId xmlns:a16="http://schemas.microsoft.com/office/drawing/2014/main" id="{2853795F-0643-8E9D-DFF6-6843B037F8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490" y="4299942"/>
            <a:ext cx="327600" cy="29563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2E582A85-D73D-C2DD-1B16-8988856DDB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490" y="3801349"/>
            <a:ext cx="296927" cy="32133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9B733DA-0DDA-1173-8489-8858FDC3AB92}"/>
              </a:ext>
            </a:extLst>
          </p:cNvPr>
          <p:cNvSpPr txBox="1"/>
          <p:nvPr/>
        </p:nvSpPr>
        <p:spPr>
          <a:xfrm>
            <a:off x="964146" y="2003081"/>
            <a:ext cx="3121497" cy="400110"/>
          </a:xfrm>
          <a:prstGeom prst="rect">
            <a:avLst/>
          </a:prstGeom>
          <a:noFill/>
        </p:spPr>
        <p:txBody>
          <a:bodyPr wrap="square" rtlCol="0">
            <a:spAutoFit/>
          </a:bodyPr>
          <a:lstStyle/>
          <a:p>
            <a:r>
              <a:rPr lang="en-GB" sz="2000" b="1" dirty="0">
                <a:solidFill>
                  <a:schemeClr val="accent3"/>
                </a:solidFill>
                <a:latin typeface="Avenir Next LT Pro" panose="020B0504020202020204" pitchFamily="34" charset="0"/>
                <a:ea typeface="Calibri" panose="020F0502020204030204" pitchFamily="34" charset="0"/>
                <a:cs typeface="Calibri" panose="020F0502020204030204" pitchFamily="34" charset="0"/>
              </a:rPr>
              <a:t>@SENDBirmingham</a:t>
            </a:r>
            <a:endParaRPr lang="en-GB" sz="2000" dirty="0">
              <a:solidFill>
                <a:schemeClr val="accent3"/>
              </a:solidFill>
            </a:endParaRPr>
          </a:p>
        </p:txBody>
      </p:sp>
      <p:sp>
        <p:nvSpPr>
          <p:cNvPr id="18" name="TextBox 17">
            <a:extLst>
              <a:ext uri="{FF2B5EF4-FFF2-40B4-BE49-F238E27FC236}">
                <a16:creationId xmlns:a16="http://schemas.microsoft.com/office/drawing/2014/main" id="{CE759495-8B64-48B1-1E74-932E408F5496}"/>
              </a:ext>
            </a:extLst>
          </p:cNvPr>
          <p:cNvSpPr txBox="1"/>
          <p:nvPr/>
        </p:nvSpPr>
        <p:spPr>
          <a:xfrm>
            <a:off x="930482" y="2355613"/>
            <a:ext cx="3670695" cy="400110"/>
          </a:xfrm>
          <a:prstGeom prst="rect">
            <a:avLst/>
          </a:prstGeom>
          <a:noFill/>
        </p:spPr>
        <p:txBody>
          <a:bodyPr wrap="square" rtlCol="0">
            <a:spAutoFit/>
          </a:bodyPr>
          <a:lstStyle/>
          <a:p>
            <a:r>
              <a:rPr lang="en-GB" sz="2000" b="1" dirty="0">
                <a:solidFill>
                  <a:schemeClr val="accent3"/>
                </a:solidFill>
                <a:latin typeface="Avenir Next LT Pro" panose="020B0504020202020204" pitchFamily="34" charset="0"/>
                <a:ea typeface="Calibri" panose="020F0502020204030204" pitchFamily="34" charset="0"/>
                <a:cs typeface="Calibri" panose="020F0502020204030204" pitchFamily="34" charset="0"/>
              </a:rPr>
              <a:t>@localofferbirmingham</a:t>
            </a:r>
            <a:endParaRPr lang="en-GB" sz="2000" dirty="0">
              <a:solidFill>
                <a:schemeClr val="accent3"/>
              </a:solidFill>
            </a:endParaRPr>
          </a:p>
        </p:txBody>
      </p:sp>
      <p:sp>
        <p:nvSpPr>
          <p:cNvPr id="19" name="TextBox 18">
            <a:extLst>
              <a:ext uri="{FF2B5EF4-FFF2-40B4-BE49-F238E27FC236}">
                <a16:creationId xmlns:a16="http://schemas.microsoft.com/office/drawing/2014/main" id="{1C5C27F7-610A-0823-BEAF-86D205B62510}"/>
              </a:ext>
            </a:extLst>
          </p:cNvPr>
          <p:cNvSpPr txBox="1"/>
          <p:nvPr/>
        </p:nvSpPr>
        <p:spPr>
          <a:xfrm>
            <a:off x="928234" y="3762984"/>
            <a:ext cx="3148307" cy="400110"/>
          </a:xfrm>
          <a:prstGeom prst="rect">
            <a:avLst/>
          </a:prstGeom>
          <a:noFill/>
        </p:spPr>
        <p:txBody>
          <a:bodyPr wrap="square" rtlCol="0">
            <a:spAutoFit/>
          </a:bodyPr>
          <a:lstStyle/>
          <a:p>
            <a:r>
              <a:rPr lang="en-GB" sz="2000" b="1" dirty="0">
                <a:solidFill>
                  <a:schemeClr val="accent3"/>
                </a:solidFill>
                <a:latin typeface="Avenir Next LT Pro" panose="020B0504020202020204" pitchFamily="34" charset="0"/>
                <a:ea typeface="Calibri" panose="020F0502020204030204" pitchFamily="34" charset="0"/>
                <a:cs typeface="Calibri" panose="020F0502020204030204" pitchFamily="34" charset="0"/>
              </a:rPr>
              <a:t>@birminghampcf</a:t>
            </a:r>
            <a:endParaRPr lang="en-GB" sz="2000" dirty="0">
              <a:solidFill>
                <a:schemeClr val="accent3"/>
              </a:solidFill>
            </a:endParaRPr>
          </a:p>
        </p:txBody>
      </p:sp>
      <p:sp>
        <p:nvSpPr>
          <p:cNvPr id="20" name="TextBox 19">
            <a:extLst>
              <a:ext uri="{FF2B5EF4-FFF2-40B4-BE49-F238E27FC236}">
                <a16:creationId xmlns:a16="http://schemas.microsoft.com/office/drawing/2014/main" id="{3F4E1A68-A082-E3B3-5A1C-231043287065}"/>
              </a:ext>
            </a:extLst>
          </p:cNvPr>
          <p:cNvSpPr txBox="1"/>
          <p:nvPr/>
        </p:nvSpPr>
        <p:spPr>
          <a:xfrm>
            <a:off x="873403" y="4195471"/>
            <a:ext cx="3092019" cy="400110"/>
          </a:xfrm>
          <a:prstGeom prst="rect">
            <a:avLst/>
          </a:prstGeom>
          <a:noFill/>
        </p:spPr>
        <p:txBody>
          <a:bodyPr wrap="square" rtlCol="0">
            <a:spAutoFit/>
          </a:bodyPr>
          <a:lstStyle/>
          <a:p>
            <a:r>
              <a:rPr lang="en-GB" sz="2000" b="1" dirty="0">
                <a:solidFill>
                  <a:schemeClr val="accent3"/>
                </a:solidFill>
                <a:latin typeface="Avenir Next LT Pro" panose="020B0504020202020204" pitchFamily="34" charset="0"/>
                <a:ea typeface="Calibri" panose="020F0502020204030204" pitchFamily="34" charset="0"/>
                <a:cs typeface="Calibri" panose="020F0502020204030204" pitchFamily="34" charset="0"/>
              </a:rPr>
              <a:t> @birminghampcf</a:t>
            </a:r>
            <a:endParaRPr lang="en-GB" sz="2000" dirty="0">
              <a:solidFill>
                <a:schemeClr val="accent3"/>
              </a:solidFill>
            </a:endParaRPr>
          </a:p>
        </p:txBody>
      </p:sp>
    </p:spTree>
    <p:extLst>
      <p:ext uri="{BB962C8B-B14F-4D97-AF65-F5344CB8AC3E}">
        <p14:creationId xmlns:p14="http://schemas.microsoft.com/office/powerpoint/2010/main" val="410935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7030A0"/>
        </a:solidFill>
        <a:effectLst/>
      </p:bgPr>
    </p:bg>
    <p:spTree>
      <p:nvGrpSpPr>
        <p:cNvPr id="1" name="">
          <a:extLst>
            <a:ext uri="{FF2B5EF4-FFF2-40B4-BE49-F238E27FC236}">
              <a16:creationId xmlns:a16="http://schemas.microsoft.com/office/drawing/2014/main" id="{72694E3D-5C75-88E9-BE6A-9B996413E73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85A7B7B-73C3-7E62-F920-FF7C9E012E8A}"/>
              </a:ext>
            </a:extLst>
          </p:cNvPr>
          <p:cNvPicPr>
            <a:picLocks noChangeAspect="1"/>
          </p:cNvPicPr>
          <p:nvPr/>
        </p:nvPicPr>
        <p:blipFill>
          <a:blip r:embed="rId3"/>
          <a:stretch>
            <a:fillRect/>
          </a:stretch>
        </p:blipFill>
        <p:spPr>
          <a:xfrm>
            <a:off x="3491880" y="1543968"/>
            <a:ext cx="2268254" cy="2298768"/>
          </a:xfrm>
          <a:prstGeom prst="rect">
            <a:avLst/>
          </a:prstGeom>
        </p:spPr>
      </p:pic>
      <p:sp>
        <p:nvSpPr>
          <p:cNvPr id="26" name="Title 1">
            <a:extLst>
              <a:ext uri="{FF2B5EF4-FFF2-40B4-BE49-F238E27FC236}">
                <a16:creationId xmlns:a16="http://schemas.microsoft.com/office/drawing/2014/main" id="{82C6BCC9-03AA-9AED-6887-1C6026E1B2AA}"/>
              </a:ext>
            </a:extLst>
          </p:cNvPr>
          <p:cNvSpPr txBox="1">
            <a:spLocks/>
          </p:cNvSpPr>
          <p:nvPr/>
        </p:nvSpPr>
        <p:spPr>
          <a:xfrm>
            <a:off x="1080649" y="297154"/>
            <a:ext cx="6982699" cy="1102519"/>
          </a:xfrm>
          <a:prstGeom prst="rect">
            <a:avLst/>
          </a:prstGeom>
        </p:spPr>
        <p:txBody>
          <a:bodyPr vert="horz" lIns="77925" tIns="38963" rIns="77925" bIns="38963" rtlCol="0" anchor="ctr">
            <a:no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900" dirty="0">
                <a:solidFill>
                  <a:schemeClr val="bg1"/>
                </a:solidFill>
                <a:latin typeface="Avenir Next LT Pro Demi" panose="020F0502020204030204" pitchFamily="34" charset="0"/>
                <a:ea typeface="Calibri" panose="020F0502020204030204" pitchFamily="34" charset="0"/>
                <a:cs typeface="Calibri" panose="020F0502020204030204" pitchFamily="34" charset="0"/>
              </a:rPr>
              <a:t>Co-production Training Evaluation Form  </a:t>
            </a:r>
          </a:p>
        </p:txBody>
      </p:sp>
      <p:pic>
        <p:nvPicPr>
          <p:cNvPr id="4" name="Picture 3">
            <a:extLst>
              <a:ext uri="{FF2B5EF4-FFF2-40B4-BE49-F238E27FC236}">
                <a16:creationId xmlns:a16="http://schemas.microsoft.com/office/drawing/2014/main" id="{20F6E882-C4C4-0518-F4D7-4D7C3E1690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057650"/>
            <a:ext cx="9144000" cy="1085850"/>
          </a:xfrm>
          <a:prstGeom prst="rect">
            <a:avLst/>
          </a:prstGeom>
        </p:spPr>
      </p:pic>
    </p:spTree>
    <p:extLst>
      <p:ext uri="{BB962C8B-B14F-4D97-AF65-F5344CB8AC3E}">
        <p14:creationId xmlns:p14="http://schemas.microsoft.com/office/powerpoint/2010/main" val="221661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A4760A0-F345-F415-3C8C-08F8619E8CB8}"/>
            </a:ext>
          </a:extLst>
        </p:cNvPr>
        <p:cNvGrpSpPr/>
        <p:nvPr/>
      </p:nvGrpSpPr>
      <p:grpSpPr>
        <a:xfrm>
          <a:off x="0" y="0"/>
          <a:ext cx="0" cy="0"/>
          <a:chOff x="0" y="0"/>
          <a:chExt cx="0" cy="0"/>
        </a:xfrm>
      </p:grpSpPr>
      <p:pic>
        <p:nvPicPr>
          <p:cNvPr id="10" name="Graphic 9" descr="Soccer ball with solid fill">
            <a:extLst>
              <a:ext uri="{FF2B5EF4-FFF2-40B4-BE49-F238E27FC236}">
                <a16:creationId xmlns:a16="http://schemas.microsoft.com/office/drawing/2014/main" id="{AF45926A-E755-DAE3-FBFE-4D19F53010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4624" y="607403"/>
            <a:ext cx="2711240" cy="2711240"/>
          </a:xfrm>
          <a:prstGeom prst="rect">
            <a:avLst/>
          </a:prstGeom>
        </p:spPr>
      </p:pic>
      <p:pic>
        <p:nvPicPr>
          <p:cNvPr id="12" name="Graphic 11" descr="Pizza with solid fill">
            <a:extLst>
              <a:ext uri="{FF2B5EF4-FFF2-40B4-BE49-F238E27FC236}">
                <a16:creationId xmlns:a16="http://schemas.microsoft.com/office/drawing/2014/main" id="{DED3E8C8-7077-AEB3-2ACA-7A519447DE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55224">
            <a:off x="7295153" y="-294704"/>
            <a:ext cx="2473336" cy="2473336"/>
          </a:xfrm>
          <a:prstGeom prst="rect">
            <a:avLst/>
          </a:prstGeom>
        </p:spPr>
      </p:pic>
      <p:pic>
        <p:nvPicPr>
          <p:cNvPr id="16" name="Graphic 15" descr="Camera with solid fill">
            <a:extLst>
              <a:ext uri="{FF2B5EF4-FFF2-40B4-BE49-F238E27FC236}">
                <a16:creationId xmlns:a16="http://schemas.microsoft.com/office/drawing/2014/main" id="{095EDF7E-870E-6370-A162-EFEBF32D78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164" y="3344416"/>
            <a:ext cx="2891951" cy="2891951"/>
          </a:xfrm>
          <a:prstGeom prst="rect">
            <a:avLst/>
          </a:prstGeom>
        </p:spPr>
      </p:pic>
      <p:sp>
        <p:nvSpPr>
          <p:cNvPr id="3" name="Title 1">
            <a:extLst>
              <a:ext uri="{FF2B5EF4-FFF2-40B4-BE49-F238E27FC236}">
                <a16:creationId xmlns:a16="http://schemas.microsoft.com/office/drawing/2014/main" id="{DF08A5EA-8AC4-E08C-FEDB-2F60276B3E3D}"/>
              </a:ext>
            </a:extLst>
          </p:cNvPr>
          <p:cNvSpPr>
            <a:spLocks noGrp="1"/>
          </p:cNvSpPr>
          <p:nvPr>
            <p:ph type="ctrTitle"/>
          </p:nvPr>
        </p:nvSpPr>
        <p:spPr>
          <a:xfrm>
            <a:off x="758492" y="359788"/>
            <a:ext cx="7627017" cy="1102519"/>
          </a:xfrm>
        </p:spPr>
        <p:txBody>
          <a:bodyPr>
            <a:normAutofit/>
          </a:bodyPr>
          <a:lstStyle/>
          <a:p>
            <a:pPr algn="ctr"/>
            <a:r>
              <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Ice Breaker &amp; Introductions</a:t>
            </a:r>
          </a:p>
        </p:txBody>
      </p:sp>
      <p:sp>
        <p:nvSpPr>
          <p:cNvPr id="4" name="Subtitle 2">
            <a:extLst>
              <a:ext uri="{FF2B5EF4-FFF2-40B4-BE49-F238E27FC236}">
                <a16:creationId xmlns:a16="http://schemas.microsoft.com/office/drawing/2014/main" id="{89FB4AAD-A678-E9E5-185F-32549DAEDE66}"/>
              </a:ext>
            </a:extLst>
          </p:cNvPr>
          <p:cNvSpPr txBox="1">
            <a:spLocks/>
          </p:cNvSpPr>
          <p:nvPr/>
        </p:nvSpPr>
        <p:spPr>
          <a:xfrm>
            <a:off x="1792880" y="2067694"/>
            <a:ext cx="6151417" cy="1008112"/>
          </a:xfrm>
          <a:prstGeom prst="rect">
            <a:avLst/>
          </a:prstGeom>
        </p:spPr>
        <p:txBody>
          <a:bodyPr vert="horz" lIns="77925" tIns="38963" rIns="77925" bIns="38963" rtlCol="0">
            <a:noAutofit/>
          </a:bodyPr>
          <a:lstStyle>
            <a:lvl1pPr marL="0" indent="0" algn="l" defTabSz="779252" rtl="0" eaLnBrk="1" latinLnBrk="0" hangingPunct="1">
              <a:spcBef>
                <a:spcPct val="20000"/>
              </a:spcBef>
              <a:buFont typeface="Wingdings" pitchFamily="2" charset="2"/>
              <a:buNone/>
              <a:defRPr sz="1500" kern="1200">
                <a:solidFill>
                  <a:schemeClr val="bg1"/>
                </a:solidFill>
                <a:latin typeface="Arial Nova" pitchFamily="34" charset="0"/>
                <a:ea typeface="+mn-ea"/>
                <a:cs typeface="+mn-cs"/>
              </a:defRPr>
            </a:lvl1pPr>
            <a:lvl2pPr marL="389626" indent="0" algn="ctr" defTabSz="779252" rtl="0" eaLnBrk="1" latinLnBrk="0" hangingPunct="1">
              <a:spcBef>
                <a:spcPct val="20000"/>
              </a:spcBef>
              <a:buFont typeface="Arial" pitchFamily="34" charset="0"/>
              <a:buNone/>
              <a:defRPr sz="1700" kern="1200">
                <a:solidFill>
                  <a:schemeClr val="tx1">
                    <a:tint val="75000"/>
                  </a:schemeClr>
                </a:solidFill>
                <a:latin typeface="Arial Nova Light" pitchFamily="34" charset="0"/>
                <a:ea typeface="+mn-ea"/>
                <a:cs typeface="Arial Nova Light" pitchFamily="34" charset="0"/>
              </a:defRPr>
            </a:lvl2pPr>
            <a:lvl3pPr marL="779252" indent="0" algn="ctr" defTabSz="779252" rtl="0" eaLnBrk="1" latinLnBrk="0" hangingPunct="1">
              <a:spcBef>
                <a:spcPct val="20000"/>
              </a:spcBef>
              <a:buFont typeface="Arial Nova Light" pitchFamily="34" charset="0"/>
              <a:buNone/>
              <a:defRPr sz="1500" kern="1200">
                <a:solidFill>
                  <a:schemeClr val="tx1">
                    <a:tint val="75000"/>
                  </a:schemeClr>
                </a:solidFill>
                <a:latin typeface="Arial Nova Light" pitchFamily="34" charset="0"/>
                <a:ea typeface="+mn-ea"/>
                <a:cs typeface="Arial Nova Light" pitchFamily="34" charset="0"/>
              </a:defRPr>
            </a:lvl3pPr>
            <a:lvl4pPr marL="1168878"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4pPr>
            <a:lvl5pPr marL="1558503"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5pPr>
            <a:lvl6pPr marL="1948129"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6pPr>
            <a:lvl7pPr marL="2337755"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7pPr>
            <a:lvl8pPr marL="2727381"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8pPr>
            <a:lvl9pPr marL="3117007"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9pPr>
          </a:lstStyle>
          <a:p>
            <a:pPr algn="ctr"/>
            <a:r>
              <a:rPr lang="en-US" sz="2400" dirty="0">
                <a:solidFill>
                  <a:srgbClr val="002060"/>
                </a:solidFill>
                <a:latin typeface="Avenir Next LT Pro" panose="020B0504020202020204" pitchFamily="34" charset="0"/>
              </a:rPr>
              <a:t>Introduce yourselves to one another and feedback an interesting fact such as your hobby, football team, food… etc. </a:t>
            </a:r>
          </a:p>
        </p:txBody>
      </p:sp>
      <p:pic>
        <p:nvPicPr>
          <p:cNvPr id="20" name="Graphic 19" descr="Music notes with solid fill">
            <a:extLst>
              <a:ext uri="{FF2B5EF4-FFF2-40B4-BE49-F238E27FC236}">
                <a16:creationId xmlns:a16="http://schemas.microsoft.com/office/drawing/2014/main" id="{C3FFC54B-459A-70D6-027D-F192DCC3EF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09015" y="3338774"/>
            <a:ext cx="2171091" cy="2171091"/>
          </a:xfrm>
          <a:prstGeom prst="rect">
            <a:avLst/>
          </a:prstGeom>
        </p:spPr>
      </p:pic>
      <p:pic>
        <p:nvPicPr>
          <p:cNvPr id="22" name="Graphic 21" descr="Palette with solid fill">
            <a:extLst>
              <a:ext uri="{FF2B5EF4-FFF2-40B4-BE49-F238E27FC236}">
                <a16:creationId xmlns:a16="http://schemas.microsoft.com/office/drawing/2014/main" id="{A6ABFDE5-6C48-B0F6-011C-4F15236CA9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67944" y="3104996"/>
            <a:ext cx="2711240" cy="2711240"/>
          </a:xfrm>
          <a:prstGeom prst="rect">
            <a:avLst/>
          </a:prstGeom>
        </p:spPr>
      </p:pic>
    </p:spTree>
    <p:extLst>
      <p:ext uri="{BB962C8B-B14F-4D97-AF65-F5344CB8AC3E}">
        <p14:creationId xmlns:p14="http://schemas.microsoft.com/office/powerpoint/2010/main" val="246763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30FC0-2C7C-16B4-4D13-CB0963F47545}"/>
              </a:ext>
            </a:extLst>
          </p:cNvPr>
          <p:cNvSpPr txBox="1">
            <a:spLocks/>
          </p:cNvSpPr>
          <p:nvPr/>
        </p:nvSpPr>
        <p:spPr>
          <a:xfrm>
            <a:off x="457200" y="205978"/>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spcAft>
                <a:spcPts val="600"/>
              </a:spcAft>
            </a:pPr>
            <a:r>
              <a:rPr lang="en-US"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Aims of the session</a:t>
            </a:r>
          </a:p>
        </p:txBody>
      </p:sp>
      <p:graphicFrame>
        <p:nvGraphicFramePr>
          <p:cNvPr id="14" name="Content Placeholder 3">
            <a:extLst>
              <a:ext uri="{FF2B5EF4-FFF2-40B4-BE49-F238E27FC236}">
                <a16:creationId xmlns:a16="http://schemas.microsoft.com/office/drawing/2014/main" id="{6478304D-AD3D-7400-982E-4187B4C2698E}"/>
              </a:ext>
            </a:extLst>
          </p:cNvPr>
          <p:cNvGraphicFramePr>
            <a:graphicFrameLocks noGrp="1"/>
          </p:cNvGraphicFramePr>
          <p:nvPr>
            <p:ph idx="1"/>
            <p:extLst>
              <p:ext uri="{D42A27DB-BD31-4B8C-83A1-F6EECF244321}">
                <p14:modId xmlns:p14="http://schemas.microsoft.com/office/powerpoint/2010/main" val="2137639804"/>
              </p:ext>
            </p:extLst>
          </p:nvPr>
        </p:nvGraphicFramePr>
        <p:xfrm>
          <a:off x="457200" y="1059582"/>
          <a:ext cx="8229600" cy="3394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581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F649C61-42EE-5729-5284-914F3C4A8193}"/>
            </a:ext>
          </a:extLst>
        </p:cNvPr>
        <p:cNvGrpSpPr/>
        <p:nvPr/>
      </p:nvGrpSpPr>
      <p:grpSpPr>
        <a:xfrm>
          <a:off x="0" y="0"/>
          <a:ext cx="0" cy="0"/>
          <a:chOff x="0" y="0"/>
          <a:chExt cx="0" cy="0"/>
        </a:xfrm>
      </p:grpSpPr>
      <p:sp>
        <p:nvSpPr>
          <p:cNvPr id="3" name="Rectangle 2" descr="Group brainstorm with solid fill">
            <a:extLst>
              <a:ext uri="{FF2B5EF4-FFF2-40B4-BE49-F238E27FC236}">
                <a16:creationId xmlns:a16="http://schemas.microsoft.com/office/drawing/2014/main" id="{143309A7-9938-AF20-C694-F49FF6C727E0}"/>
              </a:ext>
            </a:extLst>
          </p:cNvPr>
          <p:cNvSpPr/>
          <p:nvPr/>
        </p:nvSpPr>
        <p:spPr>
          <a:xfrm>
            <a:off x="6012160" y="2283718"/>
            <a:ext cx="2376264" cy="2592288"/>
          </a:xfrm>
          <a:prstGeom prst="rect">
            <a:avLst/>
          </a:prstGeom>
          <a:blipFill dpi="0" rotWithShape="1">
            <a:blip>
              <a:alphaModFix amt="53000"/>
              <a:extLst>
                <a:ext uri="{96DAC541-7B7A-43D3-8B79-37D633B846F1}">
                  <asvg:svgBlip xmlns:asvg="http://schemas.microsoft.com/office/drawing/2016/SVG/main" r:embed="rId2"/>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4" name="Title 3">
            <a:extLst>
              <a:ext uri="{FF2B5EF4-FFF2-40B4-BE49-F238E27FC236}">
                <a16:creationId xmlns:a16="http://schemas.microsoft.com/office/drawing/2014/main" id="{DD8EA432-4CBC-2312-5CF8-56BF5A5B00CE}"/>
              </a:ext>
            </a:extLst>
          </p:cNvPr>
          <p:cNvSpPr>
            <a:spLocks noGrp="1"/>
          </p:cNvSpPr>
          <p:nvPr>
            <p:ph type="ctrTitle"/>
          </p:nvPr>
        </p:nvSpPr>
        <p:spPr>
          <a:xfrm>
            <a:off x="1440691" y="123875"/>
            <a:ext cx="6262619" cy="1583779"/>
          </a:xfrm>
        </p:spPr>
        <p:txBody>
          <a:bodyPr>
            <a:normAutofit fontScale="90000"/>
          </a:bodyPr>
          <a:lstStyle/>
          <a:p>
            <a:pPr algn="ctr"/>
            <a:r>
              <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Definition of Co-production</a:t>
            </a:r>
            <a:br>
              <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br>
            <a:endPar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endParaRPr>
          </a:p>
        </p:txBody>
      </p:sp>
      <p:sp>
        <p:nvSpPr>
          <p:cNvPr id="2" name="Subtitle 2">
            <a:extLst>
              <a:ext uri="{FF2B5EF4-FFF2-40B4-BE49-F238E27FC236}">
                <a16:creationId xmlns:a16="http://schemas.microsoft.com/office/drawing/2014/main" id="{701CC714-A169-3D17-A76E-033942BCA8D5}"/>
              </a:ext>
            </a:extLst>
          </p:cNvPr>
          <p:cNvSpPr txBox="1">
            <a:spLocks/>
          </p:cNvSpPr>
          <p:nvPr/>
        </p:nvSpPr>
        <p:spPr>
          <a:xfrm>
            <a:off x="461402" y="1347614"/>
            <a:ext cx="8350851" cy="1524929"/>
          </a:xfrm>
          <a:prstGeom prst="rect">
            <a:avLst/>
          </a:prstGeom>
        </p:spPr>
        <p:txBody>
          <a:bodyPr vert="horz" lIns="77925" tIns="38963" rIns="77925" bIns="38963" rtlCol="0">
            <a:noAutofit/>
          </a:bodyPr>
          <a:lstStyle>
            <a:lvl1pPr marL="0" indent="0" algn="l" defTabSz="779252" rtl="0" eaLnBrk="1" latinLnBrk="0" hangingPunct="1">
              <a:spcBef>
                <a:spcPct val="20000"/>
              </a:spcBef>
              <a:buFont typeface="Wingdings" pitchFamily="2" charset="2"/>
              <a:buNone/>
              <a:defRPr sz="1500" kern="1200">
                <a:solidFill>
                  <a:schemeClr val="bg1"/>
                </a:solidFill>
                <a:latin typeface="Arial Nova" pitchFamily="34" charset="0"/>
                <a:ea typeface="+mn-ea"/>
                <a:cs typeface="+mn-cs"/>
              </a:defRPr>
            </a:lvl1pPr>
            <a:lvl2pPr marL="389626" indent="0" algn="ctr" defTabSz="779252" rtl="0" eaLnBrk="1" latinLnBrk="0" hangingPunct="1">
              <a:spcBef>
                <a:spcPct val="20000"/>
              </a:spcBef>
              <a:buFont typeface="Arial" pitchFamily="34" charset="0"/>
              <a:buNone/>
              <a:defRPr sz="1700" kern="1200">
                <a:solidFill>
                  <a:schemeClr val="tx1">
                    <a:tint val="75000"/>
                  </a:schemeClr>
                </a:solidFill>
                <a:latin typeface="Arial Nova Light" pitchFamily="34" charset="0"/>
                <a:ea typeface="+mn-ea"/>
                <a:cs typeface="Arial Nova Light" pitchFamily="34" charset="0"/>
              </a:defRPr>
            </a:lvl2pPr>
            <a:lvl3pPr marL="779252" indent="0" algn="ctr" defTabSz="779252" rtl="0" eaLnBrk="1" latinLnBrk="0" hangingPunct="1">
              <a:spcBef>
                <a:spcPct val="20000"/>
              </a:spcBef>
              <a:buFont typeface="Arial Nova Light" pitchFamily="34" charset="0"/>
              <a:buNone/>
              <a:defRPr sz="1500" kern="1200">
                <a:solidFill>
                  <a:schemeClr val="tx1">
                    <a:tint val="75000"/>
                  </a:schemeClr>
                </a:solidFill>
                <a:latin typeface="Arial Nova Light" pitchFamily="34" charset="0"/>
                <a:ea typeface="+mn-ea"/>
                <a:cs typeface="Arial Nova Light" pitchFamily="34" charset="0"/>
              </a:defRPr>
            </a:lvl3pPr>
            <a:lvl4pPr marL="1168878"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4pPr>
            <a:lvl5pPr marL="1558503" indent="0" algn="ctr" defTabSz="779252" rtl="0" eaLnBrk="1" latinLnBrk="0" hangingPunct="1">
              <a:spcBef>
                <a:spcPct val="20000"/>
              </a:spcBef>
              <a:buFont typeface="Arial" pitchFamily="34" charset="0"/>
              <a:buNone/>
              <a:defRPr sz="1400" kern="1200">
                <a:solidFill>
                  <a:schemeClr val="tx1">
                    <a:tint val="75000"/>
                  </a:schemeClr>
                </a:solidFill>
                <a:latin typeface="Arial Nova Light" pitchFamily="34" charset="0"/>
                <a:ea typeface="+mn-ea"/>
                <a:cs typeface="Arial Nova Light" pitchFamily="34" charset="0"/>
              </a:defRPr>
            </a:lvl5pPr>
            <a:lvl6pPr marL="1948129"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6pPr>
            <a:lvl7pPr marL="2337755"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7pPr>
            <a:lvl8pPr marL="2727381"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8pPr>
            <a:lvl9pPr marL="3117007" indent="0" algn="ctr" defTabSz="779252" rtl="0" eaLnBrk="1" latinLnBrk="0" hangingPunct="1">
              <a:spcBef>
                <a:spcPct val="20000"/>
              </a:spcBef>
              <a:buFont typeface="Arial" pitchFamily="34" charset="0"/>
              <a:buNone/>
              <a:defRPr sz="1700" kern="1200">
                <a:solidFill>
                  <a:schemeClr val="tx1">
                    <a:tint val="75000"/>
                  </a:schemeClr>
                </a:solidFill>
                <a:latin typeface="+mn-lt"/>
                <a:ea typeface="+mn-ea"/>
                <a:cs typeface="+mn-cs"/>
              </a:defRPr>
            </a:lvl9pPr>
          </a:lstStyle>
          <a:p>
            <a:r>
              <a:rPr lang="en-US" sz="1800" dirty="0">
                <a:solidFill>
                  <a:srgbClr val="002060"/>
                </a:solidFill>
                <a:latin typeface="Avenir Next LT Pro" panose="020B0504020202020204" pitchFamily="34" charset="0"/>
              </a:rPr>
              <a:t>Co-production is about placing equal value on the contributions of children, young people, parents, carers and professionals in making decisions and improving the services received and the experiences and outcomes of those living with SEND in Birmingham’</a:t>
            </a:r>
          </a:p>
          <a:p>
            <a:endParaRPr lang="en-US" dirty="0"/>
          </a:p>
        </p:txBody>
      </p:sp>
      <p:sp>
        <p:nvSpPr>
          <p:cNvPr id="5" name="TextBox 4">
            <a:extLst>
              <a:ext uri="{FF2B5EF4-FFF2-40B4-BE49-F238E27FC236}">
                <a16:creationId xmlns:a16="http://schemas.microsoft.com/office/drawing/2014/main" id="{3BE7ECEB-07CE-CBC0-C74F-DB527970A0E1}"/>
              </a:ext>
            </a:extLst>
          </p:cNvPr>
          <p:cNvSpPr txBox="1"/>
          <p:nvPr/>
        </p:nvSpPr>
        <p:spPr>
          <a:xfrm>
            <a:off x="436270" y="2571750"/>
            <a:ext cx="5431874" cy="2031325"/>
          </a:xfrm>
          <a:prstGeom prst="rect">
            <a:avLst/>
          </a:prstGeom>
          <a:noFill/>
        </p:spPr>
        <p:txBody>
          <a:bodyPr wrap="square">
            <a:spAutoFit/>
          </a:bodyPr>
          <a:lstStyle/>
          <a:p>
            <a:r>
              <a:rPr lang="en-US" sz="1800" dirty="0">
                <a:solidFill>
                  <a:srgbClr val="002060"/>
                </a:solidFill>
                <a:latin typeface="Avenir Next LT Pro" panose="020B0504020202020204" pitchFamily="34" charset="0"/>
              </a:rPr>
              <a:t>Co-production, therefore, requires involving people openly and inclusively right from the very start of their experiences with public services, as a means of building and maintaining trust, so that they can contribute fully to the</a:t>
            </a:r>
            <a:r>
              <a:rPr lang="en-US" sz="1800" b="1" dirty="0">
                <a:solidFill>
                  <a:srgbClr val="002060"/>
                </a:solidFill>
                <a:latin typeface="Avenir Next LT Pro" panose="020B0504020202020204" pitchFamily="34" charset="0"/>
              </a:rPr>
              <a:t> commissioning, design, delivery and evaluation </a:t>
            </a:r>
            <a:r>
              <a:rPr lang="en-US" sz="1800" dirty="0">
                <a:solidFill>
                  <a:srgbClr val="002060"/>
                </a:solidFill>
                <a:latin typeface="Avenir Next LT Pro" panose="020B0504020202020204" pitchFamily="34" charset="0"/>
              </a:rPr>
              <a:t>of services and outcomes.’ 2022 </a:t>
            </a:r>
          </a:p>
        </p:txBody>
      </p:sp>
    </p:spTree>
    <p:extLst>
      <p:ext uri="{BB962C8B-B14F-4D97-AF65-F5344CB8AC3E}">
        <p14:creationId xmlns:p14="http://schemas.microsoft.com/office/powerpoint/2010/main" val="342273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3369-625E-D742-181D-120680C3BD7A}"/>
              </a:ext>
            </a:extLst>
          </p:cNvPr>
          <p:cNvSpPr>
            <a:spLocks noGrp="1"/>
          </p:cNvSpPr>
          <p:nvPr>
            <p:ph type="title"/>
          </p:nvPr>
        </p:nvSpPr>
        <p:spPr>
          <a:xfrm>
            <a:off x="457200" y="205978"/>
            <a:ext cx="8229600" cy="745592"/>
          </a:xfrm>
        </p:spPr>
        <p:txBody>
          <a:bodyPr anchor="ctr">
            <a:normAutofit/>
          </a:bodyPr>
          <a:lstStyle/>
          <a:p>
            <a:pPr algn="ctr"/>
            <a:r>
              <a:rPr lang="en-GB" sz="39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8 Guiding Principles </a:t>
            </a:r>
          </a:p>
        </p:txBody>
      </p:sp>
      <p:graphicFrame>
        <p:nvGraphicFramePr>
          <p:cNvPr id="5" name="Content Placeholder 2">
            <a:extLst>
              <a:ext uri="{FF2B5EF4-FFF2-40B4-BE49-F238E27FC236}">
                <a16:creationId xmlns:a16="http://schemas.microsoft.com/office/drawing/2014/main" id="{7CFD02E5-31C0-CBC3-D762-B40E6FF59B16}"/>
              </a:ext>
            </a:extLst>
          </p:cNvPr>
          <p:cNvGraphicFramePr>
            <a:graphicFrameLocks noGrp="1"/>
          </p:cNvGraphicFramePr>
          <p:nvPr>
            <p:ph idx="1"/>
            <p:extLst>
              <p:ext uri="{D42A27DB-BD31-4B8C-83A1-F6EECF244321}">
                <p14:modId xmlns:p14="http://schemas.microsoft.com/office/powerpoint/2010/main" val="2841413289"/>
              </p:ext>
            </p:extLst>
          </p:nvPr>
        </p:nvGraphicFramePr>
        <p:xfrm>
          <a:off x="143508" y="951570"/>
          <a:ext cx="8856984" cy="3877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13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7DF22691-E716-B5ED-C4CF-8364395C1834}"/>
              </a:ext>
            </a:extLst>
          </p:cNvPr>
          <p:cNvGraphicFramePr>
            <a:graphicFrameLocks noGrp="1"/>
          </p:cNvGraphicFramePr>
          <p:nvPr>
            <p:extLst>
              <p:ext uri="{D42A27DB-BD31-4B8C-83A1-F6EECF244321}">
                <p14:modId xmlns:p14="http://schemas.microsoft.com/office/powerpoint/2010/main" val="3613878757"/>
              </p:ext>
            </p:extLst>
          </p:nvPr>
        </p:nvGraphicFramePr>
        <p:xfrm>
          <a:off x="1115616" y="1131590"/>
          <a:ext cx="7716100" cy="3624860"/>
        </p:xfrm>
        <a:graphic>
          <a:graphicData uri="http://schemas.openxmlformats.org/drawingml/2006/table">
            <a:tbl>
              <a:tblPr firstRow="1" bandRow="1">
                <a:tableStyleId>{2D5ABB26-0587-4C30-8999-92F81FD0307C}</a:tableStyleId>
              </a:tblPr>
              <a:tblGrid>
                <a:gridCol w="2347902">
                  <a:extLst>
                    <a:ext uri="{9D8B030D-6E8A-4147-A177-3AD203B41FA5}">
                      <a16:colId xmlns:a16="http://schemas.microsoft.com/office/drawing/2014/main" val="2170096166"/>
                    </a:ext>
                  </a:extLst>
                </a:gridCol>
                <a:gridCol w="5368198">
                  <a:extLst>
                    <a:ext uri="{9D8B030D-6E8A-4147-A177-3AD203B41FA5}">
                      <a16:colId xmlns:a16="http://schemas.microsoft.com/office/drawing/2014/main" val="2655032205"/>
                    </a:ext>
                  </a:extLst>
                </a:gridCol>
              </a:tblGrid>
              <a:tr h="906215">
                <a:tc>
                  <a:txBody>
                    <a:bodyPr/>
                    <a:lstStyle/>
                    <a:p>
                      <a:pPr algn="l"/>
                      <a:r>
                        <a:rPr kumimoji="0" lang="en-US" altLang="en-US" sz="1800" b="1" u="none" strike="noStrike" cap="none" normalizeH="0" baseline="0" dirty="0">
                          <a:ln>
                            <a:noFill/>
                          </a:ln>
                          <a:solidFill>
                            <a:srgbClr val="0070C0"/>
                          </a:solidFill>
                          <a:effectLst/>
                          <a:latin typeface="Avenir Next LT Pro" panose="020B0504020202020204" pitchFamily="34" charset="0"/>
                        </a:rPr>
                        <a:t>Co-commissioning</a:t>
                      </a:r>
                      <a:endParaRPr lang="en-GB" sz="1800" b="1" dirty="0">
                        <a:solidFill>
                          <a:srgbClr val="0070C0"/>
                        </a:solidFill>
                        <a:latin typeface="Avenir Next LT Pro" panose="020B0504020202020204" pitchFamily="34" charset="0"/>
                        <a:cs typeface="Calibri" panose="020F0502020204030204" pitchFamily="34" charset="0"/>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rgbClr val="0070C0"/>
                          </a:solidFill>
                          <a:latin typeface="Avenir Next LT Pro" panose="020B0504020202020204" pitchFamily="34" charset="0"/>
                        </a:rPr>
                        <a:t>Involving parents, carers, and young people from the start in decisions about where resources go and how services are planned.</a:t>
                      </a:r>
                      <a:endParaRPr lang="en-GB" sz="1600" b="0" dirty="0">
                        <a:solidFill>
                          <a:srgbClr val="0070C0"/>
                        </a:solidFill>
                        <a:latin typeface="Avenir Next LT Pro" panose="020B0504020202020204" pitchFamily="34" charset="0"/>
                        <a:cs typeface="Calibri" panose="020F0502020204030204" pitchFamily="34" charset="0"/>
                      </a:endParaRPr>
                    </a:p>
                  </a:txBody>
                  <a:tcPr marL="68580" marR="68580" marT="34290" marB="34290" anchor="ctr"/>
                </a:tc>
                <a:extLst>
                  <a:ext uri="{0D108BD9-81ED-4DB2-BD59-A6C34878D82A}">
                    <a16:rowId xmlns:a16="http://schemas.microsoft.com/office/drawing/2014/main" val="1757305047"/>
                  </a:ext>
                </a:extLst>
              </a:tr>
              <a:tr h="906215">
                <a:tc>
                  <a:txBody>
                    <a:bodyPr/>
                    <a:lstStyle/>
                    <a:p>
                      <a:pPr algn="l"/>
                      <a:r>
                        <a:rPr kumimoji="0" lang="en-US" altLang="en-US" sz="1800" b="1" u="none" strike="noStrike" cap="none" normalizeH="0" baseline="0" dirty="0">
                          <a:ln>
                            <a:noFill/>
                          </a:ln>
                          <a:solidFill>
                            <a:schemeClr val="accent2">
                              <a:lumMod val="50000"/>
                            </a:schemeClr>
                          </a:solidFill>
                          <a:effectLst/>
                          <a:latin typeface="Avenir Next LT Pro" panose="020B0504020202020204" pitchFamily="34" charset="0"/>
                        </a:rPr>
                        <a:t>Co-design</a:t>
                      </a:r>
                      <a:endParaRPr lang="en-GB" sz="1800" b="1" dirty="0">
                        <a:latin typeface="Avenir Next LT Pro" panose="020B0504020202020204" pitchFamily="34" charset="0"/>
                        <a:cs typeface="Calibri" panose="020F0502020204030204" pitchFamily="34" charset="0"/>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accent2">
                              <a:lumMod val="50000"/>
                            </a:schemeClr>
                          </a:solidFill>
                          <a:latin typeface="Avenir Next LT Pro" panose="020B0504020202020204" pitchFamily="34" charset="0"/>
                        </a:rPr>
                        <a:t>Working together to plan and shape services or resources, ensuring they meet the real needs of those using them.</a:t>
                      </a:r>
                      <a:endParaRPr kumimoji="0" lang="en-US" altLang="en-US" sz="1600" b="0" u="none" strike="noStrike" cap="none" normalizeH="0" baseline="0" dirty="0">
                        <a:ln>
                          <a:noFill/>
                        </a:ln>
                        <a:solidFill>
                          <a:schemeClr val="accent2">
                            <a:lumMod val="50000"/>
                          </a:schemeClr>
                        </a:solidFill>
                        <a:effectLst/>
                        <a:latin typeface="Avenir Next LT Pro" panose="020B0504020202020204" pitchFamily="34" charset="0"/>
                        <a:cs typeface="Calibri" panose="020F0502020204030204" pitchFamily="34" charset="0"/>
                      </a:endParaRPr>
                    </a:p>
                  </a:txBody>
                  <a:tcPr marL="68580" marR="68580" marT="34290" marB="34290" anchor="ctr"/>
                </a:tc>
                <a:extLst>
                  <a:ext uri="{0D108BD9-81ED-4DB2-BD59-A6C34878D82A}">
                    <a16:rowId xmlns:a16="http://schemas.microsoft.com/office/drawing/2014/main" val="964067309"/>
                  </a:ext>
                </a:extLst>
              </a:tr>
              <a:tr h="906215">
                <a:tc>
                  <a:txBody>
                    <a:bodyPr/>
                    <a:lstStyle/>
                    <a:p>
                      <a:pPr algn="l"/>
                      <a:r>
                        <a:rPr kumimoji="0" lang="en-US" altLang="en-US" sz="1800" b="1" u="none" strike="noStrike" cap="none" normalizeH="0" baseline="0" dirty="0">
                          <a:ln>
                            <a:noFill/>
                          </a:ln>
                          <a:solidFill>
                            <a:schemeClr val="accent5"/>
                          </a:solidFill>
                          <a:effectLst/>
                          <a:latin typeface="Avenir Next LT Pro" panose="020B0504020202020204" pitchFamily="34" charset="0"/>
                        </a:rPr>
                        <a:t>Co-delivery</a:t>
                      </a:r>
                      <a:endParaRPr lang="en-GB" sz="1800" b="1" dirty="0">
                        <a:solidFill>
                          <a:schemeClr val="accent5"/>
                        </a:solidFill>
                        <a:latin typeface="Avenir Next LT Pro" panose="020B0504020202020204" pitchFamily="34" charset="0"/>
                        <a:cs typeface="Calibri" panose="020F0502020204030204" pitchFamily="34" charset="0"/>
                      </a:endParaRPr>
                    </a:p>
                  </a:txBody>
                  <a:tcPr marL="68580" marR="68580" marT="34290" marB="34290" anchor="ctr"/>
                </a:tc>
                <a:tc>
                  <a:txBody>
                    <a:bodyPr/>
                    <a:lstStyle/>
                    <a:p>
                      <a:pPr algn="l"/>
                      <a:r>
                        <a:rPr lang="en-GB" sz="1600" b="0" dirty="0">
                          <a:solidFill>
                            <a:schemeClr val="accent5">
                              <a:lumMod val="75000"/>
                            </a:schemeClr>
                          </a:solidFill>
                          <a:latin typeface="Avenir Next LT Pro" panose="020B0504020202020204" pitchFamily="34" charset="0"/>
                        </a:rPr>
                        <a:t>Sharing the responsibility of providing services by involving parents, carers, and young people in delivering activities.</a:t>
                      </a:r>
                      <a:endParaRPr lang="en-GB" sz="1600" b="0" dirty="0">
                        <a:solidFill>
                          <a:schemeClr val="accent5">
                            <a:lumMod val="75000"/>
                          </a:schemeClr>
                        </a:solidFill>
                        <a:latin typeface="Avenir Next LT Pro" panose="020B0504020202020204" pitchFamily="34" charset="0"/>
                        <a:cs typeface="Calibri" panose="020F0502020204030204" pitchFamily="34" charset="0"/>
                      </a:endParaRPr>
                    </a:p>
                  </a:txBody>
                  <a:tcPr marL="68580" marR="68580" marT="34290" marB="34290" anchor="ctr"/>
                </a:tc>
                <a:extLst>
                  <a:ext uri="{0D108BD9-81ED-4DB2-BD59-A6C34878D82A}">
                    <a16:rowId xmlns:a16="http://schemas.microsoft.com/office/drawing/2014/main" val="2479971662"/>
                  </a:ext>
                </a:extLst>
              </a:tr>
              <a:tr h="906215">
                <a:tc>
                  <a:txBody>
                    <a:bodyPr/>
                    <a:lstStyle/>
                    <a:p>
                      <a:pPr algn="l"/>
                      <a:r>
                        <a:rPr kumimoji="0" lang="en-US" altLang="en-US" sz="1800" b="1" u="none" strike="noStrike" cap="none" normalizeH="0" baseline="0" dirty="0">
                          <a:ln>
                            <a:noFill/>
                          </a:ln>
                          <a:solidFill>
                            <a:srgbClr val="76146F"/>
                          </a:solidFill>
                          <a:effectLst/>
                          <a:latin typeface="Avenir Next LT Pro" panose="020B0504020202020204" pitchFamily="34" charset="0"/>
                        </a:rPr>
                        <a:t>Co-assessment</a:t>
                      </a:r>
                      <a:endParaRPr lang="en-GB" sz="1800" b="1" dirty="0">
                        <a:latin typeface="Avenir Next LT Pro" panose="020B0504020202020204" pitchFamily="34" charset="0"/>
                        <a:cs typeface="Calibri" panose="020F0502020204030204" pitchFamily="34" charset="0"/>
                      </a:endParaRPr>
                    </a:p>
                  </a:txBody>
                  <a:tcPr marL="68580" marR="68580" marT="34290" marB="34290" anchor="ctr"/>
                </a:tc>
                <a:tc>
                  <a:txBody>
                    <a:bodyPr/>
                    <a:lstStyle/>
                    <a:p>
                      <a:pPr algn="l"/>
                      <a:r>
                        <a:rPr lang="en-GB" sz="1600" b="0" dirty="0">
                          <a:solidFill>
                            <a:srgbClr val="76146F"/>
                          </a:solidFill>
                          <a:latin typeface="Avenir Next LT Pro" panose="020B0504020202020204" pitchFamily="34" charset="0"/>
                        </a:rPr>
                        <a:t>Collaboratively evaluate services to identify what’s working and what could improve, using feedback from everyone involved.</a:t>
                      </a:r>
                      <a:endParaRPr lang="en-GB" sz="1600" b="0" dirty="0">
                        <a:latin typeface="Avenir Next LT Pro" panose="020B0504020202020204" pitchFamily="34" charset="0"/>
                        <a:cs typeface="Calibri" panose="020F0502020204030204" pitchFamily="34" charset="0"/>
                      </a:endParaRPr>
                    </a:p>
                  </a:txBody>
                  <a:tcPr marL="68580" marR="68580" marT="34290" marB="34290" anchor="ctr"/>
                </a:tc>
                <a:extLst>
                  <a:ext uri="{0D108BD9-81ED-4DB2-BD59-A6C34878D82A}">
                    <a16:rowId xmlns:a16="http://schemas.microsoft.com/office/drawing/2014/main" val="816470702"/>
                  </a:ext>
                </a:extLst>
              </a:tr>
            </a:tbl>
          </a:graphicData>
        </a:graphic>
      </p:graphicFrame>
      <p:pic>
        <p:nvPicPr>
          <p:cNvPr id="10" name="Graphic 9" descr="Group brainstorm outline">
            <a:extLst>
              <a:ext uri="{FF2B5EF4-FFF2-40B4-BE49-F238E27FC236}">
                <a16:creationId xmlns:a16="http://schemas.microsoft.com/office/drawing/2014/main" id="{28E5727A-6B2B-9287-E19E-E324E430DB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11605" y="1203755"/>
            <a:ext cx="667589" cy="667589"/>
          </a:xfrm>
          <a:prstGeom prst="rect">
            <a:avLst/>
          </a:prstGeom>
        </p:spPr>
      </p:pic>
      <p:pic>
        <p:nvPicPr>
          <p:cNvPr id="11" name="Graphic 10" descr="Blueprint outline">
            <a:extLst>
              <a:ext uri="{FF2B5EF4-FFF2-40B4-BE49-F238E27FC236}">
                <a16:creationId xmlns:a16="http://schemas.microsoft.com/office/drawing/2014/main" id="{A00BC461-8AAE-D7C8-81D0-16E5C77920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8476" y="2223113"/>
            <a:ext cx="667589" cy="667589"/>
          </a:xfrm>
          <a:prstGeom prst="rect">
            <a:avLst/>
          </a:prstGeom>
        </p:spPr>
      </p:pic>
      <p:pic>
        <p:nvPicPr>
          <p:cNvPr id="12" name="Graphic 11" descr="Cheers outline">
            <a:extLst>
              <a:ext uri="{FF2B5EF4-FFF2-40B4-BE49-F238E27FC236}">
                <a16:creationId xmlns:a16="http://schemas.microsoft.com/office/drawing/2014/main" id="{EF507C5C-CD82-50CF-67DA-E069CCC9CF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7575" y="3189155"/>
            <a:ext cx="667589" cy="667589"/>
          </a:xfrm>
          <a:prstGeom prst="rect">
            <a:avLst/>
          </a:prstGeom>
        </p:spPr>
      </p:pic>
      <p:pic>
        <p:nvPicPr>
          <p:cNvPr id="13" name="Graphic 12" descr="Customer review outline">
            <a:extLst>
              <a:ext uri="{FF2B5EF4-FFF2-40B4-BE49-F238E27FC236}">
                <a16:creationId xmlns:a16="http://schemas.microsoft.com/office/drawing/2014/main" id="{8019B95F-976B-EBB3-102C-B693C61F81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87575" y="4098530"/>
            <a:ext cx="667589" cy="667589"/>
          </a:xfrm>
          <a:prstGeom prst="rect">
            <a:avLst/>
          </a:prstGeom>
        </p:spPr>
      </p:pic>
      <p:sp>
        <p:nvSpPr>
          <p:cNvPr id="3" name="Title 1">
            <a:extLst>
              <a:ext uri="{FF2B5EF4-FFF2-40B4-BE49-F238E27FC236}">
                <a16:creationId xmlns:a16="http://schemas.microsoft.com/office/drawing/2014/main" id="{4687BAC8-DB8E-8BBF-C121-39639D51350B}"/>
              </a:ext>
            </a:extLst>
          </p:cNvPr>
          <p:cNvSpPr txBox="1">
            <a:spLocks/>
          </p:cNvSpPr>
          <p:nvPr/>
        </p:nvSpPr>
        <p:spPr>
          <a:xfrm>
            <a:off x="457200" y="195486"/>
            <a:ext cx="8229600" cy="745592"/>
          </a:xfrm>
          <a:prstGeom prst="rect">
            <a:avLst/>
          </a:prstGeom>
        </p:spPr>
        <p:txBody>
          <a:bodyPr vert="horz" lIns="77925" tIns="38963" rIns="77925" bIns="38963"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The 4 Cs of Co-production - Definitions</a:t>
            </a:r>
            <a:endPar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516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10658-857A-46B6-BCA5-73C75930D468}"/>
              </a:ext>
            </a:extLst>
          </p:cNvPr>
          <p:cNvSpPr txBox="1"/>
          <p:nvPr/>
        </p:nvSpPr>
        <p:spPr>
          <a:xfrm>
            <a:off x="0" y="99307"/>
            <a:ext cx="9144000" cy="521723"/>
          </a:xfrm>
          <a:prstGeom prst="rect">
            <a:avLst/>
          </a:prstGeom>
        </p:spPr>
        <p:txBody>
          <a:bodyPr vert="horz" lIns="68580" tIns="34290" rIns="68580" bIns="34290" rtlCol="0" anchor="ctr">
            <a:normAutofit/>
          </a:bodyPr>
          <a:lstStyle/>
          <a:p>
            <a:pPr algn="ctr" defTabSz="685800">
              <a:lnSpc>
                <a:spcPct val="90000"/>
              </a:lnSpc>
              <a:spcBef>
                <a:spcPts val="750"/>
              </a:spcBef>
              <a:spcAft>
                <a:spcPts val="563"/>
              </a:spcAft>
              <a:defRPr/>
            </a:pPr>
            <a:endParaRPr lang="en-US" sz="1125" b="1" dirty="0">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CAC61C09-110A-ECF4-13BE-D3488EC531DD}"/>
              </a:ext>
            </a:extLst>
          </p:cNvPr>
          <p:cNvGraphicFramePr>
            <a:graphicFrameLocks noGrp="1"/>
          </p:cNvGraphicFramePr>
          <p:nvPr>
            <p:extLst>
              <p:ext uri="{D42A27DB-BD31-4B8C-83A1-F6EECF244321}">
                <p14:modId xmlns:p14="http://schemas.microsoft.com/office/powerpoint/2010/main" val="2030378557"/>
              </p:ext>
            </p:extLst>
          </p:nvPr>
        </p:nvGraphicFramePr>
        <p:xfrm>
          <a:off x="341530" y="1203598"/>
          <a:ext cx="8460940" cy="3511311"/>
        </p:xfrm>
        <a:graphic>
          <a:graphicData uri="http://schemas.openxmlformats.org/drawingml/2006/table">
            <a:tbl>
              <a:tblPr firstRow="1" bandRow="1">
                <a:tableStyleId>{21E4AEA4-8DFA-4A89-87EB-49C32662AFE0}</a:tableStyleId>
              </a:tblPr>
              <a:tblGrid>
                <a:gridCol w="2386730">
                  <a:extLst>
                    <a:ext uri="{9D8B030D-6E8A-4147-A177-3AD203B41FA5}">
                      <a16:colId xmlns:a16="http://schemas.microsoft.com/office/drawing/2014/main" val="3576066457"/>
                    </a:ext>
                  </a:extLst>
                </a:gridCol>
                <a:gridCol w="2131772">
                  <a:extLst>
                    <a:ext uri="{9D8B030D-6E8A-4147-A177-3AD203B41FA5}">
                      <a16:colId xmlns:a16="http://schemas.microsoft.com/office/drawing/2014/main" val="1876437229"/>
                    </a:ext>
                  </a:extLst>
                </a:gridCol>
                <a:gridCol w="1764196">
                  <a:extLst>
                    <a:ext uri="{9D8B030D-6E8A-4147-A177-3AD203B41FA5}">
                      <a16:colId xmlns:a16="http://schemas.microsoft.com/office/drawing/2014/main" val="2500572153"/>
                    </a:ext>
                  </a:extLst>
                </a:gridCol>
                <a:gridCol w="2178242">
                  <a:extLst>
                    <a:ext uri="{9D8B030D-6E8A-4147-A177-3AD203B41FA5}">
                      <a16:colId xmlns:a16="http://schemas.microsoft.com/office/drawing/2014/main" val="3581118379"/>
                    </a:ext>
                  </a:extLst>
                </a:gridCol>
              </a:tblGrid>
              <a:tr h="737631">
                <a:tc>
                  <a:txBody>
                    <a:bodyPr/>
                    <a:lstStyle/>
                    <a:p>
                      <a:pPr algn="ctr">
                        <a:buNone/>
                      </a:pPr>
                      <a:r>
                        <a:rPr lang="en-GB" sz="1800" b="1" dirty="0">
                          <a:effectLst/>
                          <a:latin typeface="Avenir Next LT Pro" panose="020B0504020202020204" pitchFamily="34" charset="0"/>
                        </a:rPr>
                        <a:t>Co- Commissioning</a:t>
                      </a:r>
                      <a:endParaRPr lang="en-GB" sz="1800" dirty="0">
                        <a:effectLst/>
                        <a:latin typeface="Avenir Next LT Pro" panose="020B0504020202020204" pitchFamily="34" charset="0"/>
                      </a:endParaRPr>
                    </a:p>
                    <a:p>
                      <a:pPr algn="ctr">
                        <a:buNone/>
                      </a:pPr>
                      <a:r>
                        <a:rPr lang="en-GB" sz="1800" b="1" dirty="0">
                          <a:effectLst/>
                          <a:latin typeface="Avenir Next LT Pro" panose="020B0504020202020204" pitchFamily="34" charset="0"/>
                        </a:rPr>
                        <a:t> </a:t>
                      </a:r>
                      <a:endParaRPr lang="en-GB" sz="18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gn="ctr">
                        <a:buNone/>
                      </a:pPr>
                      <a:r>
                        <a:rPr lang="en-GB" sz="1800" b="1" dirty="0">
                          <a:effectLst/>
                          <a:latin typeface="Avenir Next LT Pro" panose="020B0504020202020204" pitchFamily="34" charset="0"/>
                        </a:rPr>
                        <a:t>Co-design</a:t>
                      </a:r>
                      <a:endParaRPr lang="en-GB" sz="18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gn="ctr">
                        <a:buNone/>
                      </a:pPr>
                      <a:r>
                        <a:rPr lang="en-GB" sz="1800" b="1" dirty="0">
                          <a:effectLst/>
                          <a:latin typeface="Avenir Next LT Pro" panose="020B0504020202020204" pitchFamily="34" charset="0"/>
                        </a:rPr>
                        <a:t>Co-delivery</a:t>
                      </a:r>
                      <a:endParaRPr lang="en-GB" sz="18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gn="ctr">
                        <a:buNone/>
                      </a:pPr>
                      <a:r>
                        <a:rPr lang="en-GB" sz="1800" b="1" dirty="0">
                          <a:effectLst/>
                          <a:latin typeface="Avenir Next LT Pro" panose="020B0504020202020204" pitchFamily="34" charset="0"/>
                        </a:rPr>
                        <a:t>Co-assessment</a:t>
                      </a:r>
                      <a:endParaRPr lang="en-GB" sz="18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899727992"/>
                  </a:ext>
                </a:extLst>
              </a:tr>
              <a:tr h="2767590">
                <a:tc>
                  <a:txBody>
                    <a:bodyPr/>
                    <a:lstStyle/>
                    <a:p>
                      <a:pPr marL="285750" lvl="0" indent="-285750">
                        <a:buFont typeface="Arial" panose="020B0604020202020204" pitchFamily="34" charset="0"/>
                        <a:buChar char="•"/>
                      </a:pPr>
                      <a:r>
                        <a:rPr lang="en-GB" sz="1400" dirty="0">
                          <a:effectLst/>
                          <a:latin typeface="Avenir Next LT Pro" panose="020B0504020202020204" pitchFamily="34" charset="0"/>
                        </a:rPr>
                        <a:t>Young people involved in enabling reasonable adjustments in health settings </a:t>
                      </a:r>
                    </a:p>
                    <a:p>
                      <a:pPr marL="285750" lvl="0" indent="-285750">
                        <a:buFont typeface="Arial" panose="020B0604020202020204" pitchFamily="34" charset="0"/>
                        <a:buChar char="•"/>
                      </a:pPr>
                      <a:r>
                        <a:rPr lang="en-GB" sz="1400" dirty="0">
                          <a:effectLst/>
                          <a:latin typeface="Avenir Next LT Pro" panose="020B0504020202020204" pitchFamily="34" charset="0"/>
                        </a:rPr>
                        <a:t>Families involved in fundraising activities for playground equipment</a:t>
                      </a:r>
                    </a:p>
                    <a:p>
                      <a:pPr marL="285750" lvl="0" indent="-285750">
                        <a:buFont typeface="Arial" panose="020B0604020202020204" pitchFamily="34" charset="0"/>
                        <a:buChar char="•"/>
                      </a:pPr>
                      <a:r>
                        <a:rPr lang="en-GB" sz="1400" dirty="0">
                          <a:effectLst/>
                          <a:latin typeface="Avenir Next LT Pro" panose="020B0504020202020204" pitchFamily="34" charset="0"/>
                        </a:rPr>
                        <a:t>Parent carers involved in Short Breaks commissioning </a:t>
                      </a:r>
                    </a:p>
                  </a:txBody>
                  <a:tcPr marL="51435" marR="51435" marT="0" marB="0"/>
                </a:tc>
                <a:tc>
                  <a:txBody>
                    <a:bodyPr/>
                    <a:lstStyle/>
                    <a:p>
                      <a:pPr marL="285750" lvl="0" indent="-285750">
                        <a:buFont typeface="Arial" panose="020B0604020202020204" pitchFamily="34" charset="0"/>
                        <a:buChar char="•"/>
                      </a:pPr>
                      <a:r>
                        <a:rPr lang="en-GB" sz="1400" dirty="0">
                          <a:effectLst/>
                          <a:latin typeface="Avenir Next LT Pro" panose="020B0504020202020204" pitchFamily="34" charset="0"/>
                        </a:rPr>
                        <a:t>Parent carers involved SEND reports/ websites in schools </a:t>
                      </a:r>
                    </a:p>
                    <a:p>
                      <a:pPr marL="285750" lvl="0" indent="-285750">
                        <a:buFont typeface="Arial" panose="020B0604020202020204" pitchFamily="34" charset="0"/>
                        <a:buChar char="•"/>
                      </a:pPr>
                      <a:r>
                        <a:rPr lang="en-GB" sz="1400" dirty="0">
                          <a:effectLst/>
                          <a:latin typeface="Avenir Next LT Pro" panose="020B0504020202020204" pitchFamily="34" charset="0"/>
                        </a:rPr>
                        <a:t>Co-design promotional materials or questionnaires, or evaluation forms </a:t>
                      </a:r>
                    </a:p>
                    <a:p>
                      <a:pPr marL="285750" lvl="0" indent="-285750">
                        <a:buFont typeface="Arial" panose="020B0604020202020204" pitchFamily="34" charset="0"/>
                        <a:buChar char="•"/>
                      </a:pPr>
                      <a:r>
                        <a:rPr lang="en-GB" sz="1400" dirty="0">
                          <a:effectLst/>
                          <a:latin typeface="Avenir Next LT Pro" panose="020B0504020202020204" pitchFamily="34" charset="0"/>
                        </a:rPr>
                        <a:t>Co-designing training sessions and parent carer groups in schools </a:t>
                      </a:r>
                      <a:endParaRPr lang="en-GB" sz="14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285750" lvl="0" indent="-285750">
                        <a:buFont typeface="Arial" panose="020B0604020202020204" pitchFamily="34" charset="0"/>
                        <a:buChar char="•"/>
                      </a:pPr>
                      <a:r>
                        <a:rPr lang="en-GB" sz="1400" dirty="0">
                          <a:effectLst/>
                          <a:latin typeface="Avenir Next LT Pro" panose="020B0504020202020204" pitchFamily="34" charset="0"/>
                        </a:rPr>
                        <a:t>Involve people to share their lived experiences at events or meetings </a:t>
                      </a:r>
                    </a:p>
                    <a:p>
                      <a:pPr marL="285750" lvl="0" indent="-285750">
                        <a:buFont typeface="Arial" panose="020B0604020202020204" pitchFamily="34" charset="0"/>
                        <a:buChar char="•"/>
                      </a:pPr>
                      <a:r>
                        <a:rPr lang="en-GB" sz="1400" dirty="0">
                          <a:effectLst/>
                          <a:latin typeface="Avenir Next LT Pro" panose="020B0504020202020204" pitchFamily="34" charset="0"/>
                        </a:rPr>
                        <a:t>Co-deliver training sessions </a:t>
                      </a:r>
                    </a:p>
                    <a:p>
                      <a:pPr marL="285750" lvl="0" indent="-285750">
                        <a:buFont typeface="Arial" panose="020B0604020202020204" pitchFamily="34" charset="0"/>
                        <a:buChar char="•"/>
                      </a:pPr>
                      <a:r>
                        <a:rPr lang="en-GB" sz="1400" dirty="0">
                          <a:effectLst/>
                          <a:latin typeface="Avenir Next LT Pro" panose="020B0504020202020204" pitchFamily="34" charset="0"/>
                        </a:rPr>
                        <a:t>Involve people in video productions or podcasts </a:t>
                      </a:r>
                      <a:endParaRPr lang="en-GB" sz="1400" dirty="0">
                        <a:effectLst/>
                        <a:latin typeface="Avenir Next LT Pro" panose="020B05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285750" lvl="0" indent="-285750">
                        <a:buFont typeface="Arial" panose="020B0604020202020204" pitchFamily="34" charset="0"/>
                        <a:buChar char="•"/>
                      </a:pPr>
                      <a:r>
                        <a:rPr lang="en-GB" sz="1400" dirty="0">
                          <a:effectLst/>
                          <a:latin typeface="Avenir Next LT Pro" panose="020B0504020202020204" pitchFamily="34" charset="0"/>
                        </a:rPr>
                        <a:t>Include people in the evaluation of services</a:t>
                      </a:r>
                    </a:p>
                    <a:p>
                      <a:pPr marL="285750" lvl="0" indent="-285750">
                        <a:buFont typeface="Arial" panose="020B0604020202020204" pitchFamily="34" charset="0"/>
                        <a:buChar char="•"/>
                      </a:pPr>
                      <a:r>
                        <a:rPr lang="en-GB" sz="1400" dirty="0">
                          <a:effectLst/>
                          <a:latin typeface="Avenir Next LT Pro" panose="020B0504020202020204" pitchFamily="34" charset="0"/>
                        </a:rPr>
                        <a:t>Finding out what works well, what could be done differently etc</a:t>
                      </a:r>
                    </a:p>
                    <a:p>
                      <a:pPr marL="285750" lvl="0" indent="-285750">
                        <a:buFont typeface="Arial" panose="020B0604020202020204" pitchFamily="34" charset="0"/>
                        <a:buChar char="•"/>
                      </a:pPr>
                      <a:r>
                        <a:rPr lang="en-GB" sz="1400" dirty="0">
                          <a:effectLst/>
                          <a:latin typeface="Avenir Next LT Pro" panose="020B0504020202020204" pitchFamily="34" charset="0"/>
                          <a:ea typeface="Calibri" panose="020F0502020204030204" pitchFamily="34" charset="0"/>
                          <a:cs typeface="Arial" panose="020B0604020202020204" pitchFamily="34" charset="0"/>
                        </a:rPr>
                        <a:t>Young people assessing the use of the Local Offer website</a:t>
                      </a:r>
                    </a:p>
                  </a:txBody>
                  <a:tcPr marL="51435" marR="51435" marT="0" marB="0"/>
                </a:tc>
                <a:extLst>
                  <a:ext uri="{0D108BD9-81ED-4DB2-BD59-A6C34878D82A}">
                    <a16:rowId xmlns:a16="http://schemas.microsoft.com/office/drawing/2014/main" val="1274493730"/>
                  </a:ext>
                </a:extLst>
              </a:tr>
            </a:tbl>
          </a:graphicData>
        </a:graphic>
      </p:graphicFrame>
      <p:sp>
        <p:nvSpPr>
          <p:cNvPr id="6" name="Title 1">
            <a:extLst>
              <a:ext uri="{FF2B5EF4-FFF2-40B4-BE49-F238E27FC236}">
                <a16:creationId xmlns:a16="http://schemas.microsoft.com/office/drawing/2014/main" id="{D79F0793-E2D5-790C-8E67-658007482A2B}"/>
              </a:ext>
            </a:extLst>
          </p:cNvPr>
          <p:cNvSpPr txBox="1">
            <a:spLocks/>
          </p:cNvSpPr>
          <p:nvPr/>
        </p:nvSpPr>
        <p:spPr>
          <a:xfrm>
            <a:off x="457200" y="360168"/>
            <a:ext cx="8229600" cy="745592"/>
          </a:xfrm>
          <a:prstGeom prst="rect">
            <a:avLst/>
          </a:prstGeom>
        </p:spPr>
        <p:txBody>
          <a:bodyPr vert="horz" lIns="77925" tIns="38963" rIns="77925" bIns="38963" rtlCol="0" anchor="ctr">
            <a:no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pPr algn="ctr"/>
            <a:r>
              <a:rPr lang="en-US"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Examples of Co-production</a:t>
            </a:r>
          </a:p>
        </p:txBody>
      </p:sp>
    </p:spTree>
    <p:extLst>
      <p:ext uri="{BB962C8B-B14F-4D97-AF65-F5344CB8AC3E}">
        <p14:creationId xmlns:p14="http://schemas.microsoft.com/office/powerpoint/2010/main" val="429396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D70D278D-52F8-8AF5-C6CE-4234895D65EB}"/>
              </a:ext>
            </a:extLst>
          </p:cNvPr>
          <p:cNvPicPr>
            <a:picLocks noChangeAspect="1"/>
          </p:cNvPicPr>
          <p:nvPr/>
        </p:nvPicPr>
        <p:blipFill>
          <a:blip r:embed="rId4"/>
          <a:stretch>
            <a:fillRect/>
          </a:stretch>
        </p:blipFill>
        <p:spPr>
          <a:xfrm>
            <a:off x="2339752" y="1419622"/>
            <a:ext cx="4464496" cy="3168077"/>
          </a:xfrm>
          <a:prstGeom prst="rect">
            <a:avLst/>
          </a:prstGeom>
        </p:spPr>
      </p:pic>
      <p:pic>
        <p:nvPicPr>
          <p:cNvPr id="8" name="Picture 7" descr="A qr code on a white background&#10;&#10;Description automatically generated">
            <a:extLst>
              <a:ext uri="{FF2B5EF4-FFF2-40B4-BE49-F238E27FC236}">
                <a16:creationId xmlns:a16="http://schemas.microsoft.com/office/drawing/2014/main" id="{C41AE21F-D444-AD02-0B09-B0B8B20E8E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4555" y="3797463"/>
            <a:ext cx="799691" cy="799691"/>
          </a:xfrm>
          <a:prstGeom prst="rect">
            <a:avLst/>
          </a:prstGeom>
          <a:solidFill>
            <a:srgbClr val="FF0000"/>
          </a:solidFill>
        </p:spPr>
      </p:pic>
      <p:sp>
        <p:nvSpPr>
          <p:cNvPr id="9" name="Title 3">
            <a:extLst>
              <a:ext uri="{FF2B5EF4-FFF2-40B4-BE49-F238E27FC236}">
                <a16:creationId xmlns:a16="http://schemas.microsoft.com/office/drawing/2014/main" id="{12F45E81-3EA7-1F36-084E-8BA14F016B51}"/>
              </a:ext>
            </a:extLst>
          </p:cNvPr>
          <p:cNvSpPr>
            <a:spLocks noGrp="1"/>
          </p:cNvSpPr>
          <p:nvPr>
            <p:ph type="ctrTitle"/>
          </p:nvPr>
        </p:nvSpPr>
        <p:spPr>
          <a:xfrm>
            <a:off x="1440691" y="123478"/>
            <a:ext cx="6262619" cy="1102519"/>
          </a:xfrm>
        </p:spPr>
        <p:txBody>
          <a:bodyPr>
            <a:normAutofit/>
          </a:bodyPr>
          <a:lstStyle/>
          <a:p>
            <a:r>
              <a:rPr lang="en-GB" sz="3500" dirty="0">
                <a:solidFill>
                  <a:srgbClr val="002060"/>
                </a:solidFill>
                <a:latin typeface="Avenir Next LT Pro Demi" panose="020F0502020204030204" pitchFamily="34" charset="0"/>
                <a:ea typeface="Calibri" panose="020F0502020204030204" pitchFamily="34" charset="0"/>
                <a:cs typeface="Calibri" panose="020F0502020204030204" pitchFamily="34" charset="0"/>
              </a:rPr>
              <a:t>Working Together document </a:t>
            </a:r>
          </a:p>
        </p:txBody>
      </p:sp>
    </p:spTree>
    <p:extLst>
      <p:ext uri="{BB962C8B-B14F-4D97-AF65-F5344CB8AC3E}">
        <p14:creationId xmlns:p14="http://schemas.microsoft.com/office/powerpoint/2010/main" val="409808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CCESSIBILITYFIXERID" val="31aceab7-6df5-4e67-8eb2-a4fa0b7f15f6"/>
  <p:tag name="ASSISTID" val="3ef52024-5bf5-4392-8e35-cf7e865cf01a"/>
</p:tagLst>
</file>

<file path=ppt/theme/theme1.xml><?xml version="1.0" encoding="utf-8"?>
<a:theme xmlns:a="http://schemas.openxmlformats.org/drawingml/2006/main" name="RRR 16:9 Master ">
  <a:themeElements>
    <a:clrScheme name="BCC corporate">
      <a:dk1>
        <a:sysClr val="windowText" lastClr="000000"/>
      </a:dk1>
      <a:lt1>
        <a:sysClr val="window" lastClr="FFFFFF"/>
      </a:lt1>
      <a:dk2>
        <a:srgbClr val="7F7F7F"/>
      </a:dk2>
      <a:lt2>
        <a:srgbClr val="FFFFFF"/>
      </a:lt2>
      <a:accent1>
        <a:srgbClr val="BB151C"/>
      </a:accent1>
      <a:accent2>
        <a:srgbClr val="5696D2"/>
      </a:accent2>
      <a:accent3>
        <a:srgbClr val="7B237A"/>
      </a:accent3>
      <a:accent4>
        <a:srgbClr val="EDC22E"/>
      </a:accent4>
      <a:accent5>
        <a:srgbClr val="6D9F40"/>
      </a:accent5>
      <a:accent6>
        <a:srgbClr val="92A8A9"/>
      </a:accent6>
      <a:hlink>
        <a:srgbClr val="0000FF"/>
      </a:hlink>
      <a:folHlink>
        <a:srgbClr val="EDC22E"/>
      </a:folHlink>
    </a:clrScheme>
    <a:fontScheme name="BCC corporate">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 id="{1AC460A5-9C73-4142-BAD8-1DDA35FC657F}" vid="{D6175615-0B0A-471E-A188-13BBB348FD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CC corporate">
    <a:dk1>
      <a:sysClr val="windowText" lastClr="000000"/>
    </a:dk1>
    <a:lt1>
      <a:sysClr val="window" lastClr="FFFFFF"/>
    </a:lt1>
    <a:dk2>
      <a:srgbClr val="7F7F7F"/>
    </a:dk2>
    <a:lt2>
      <a:srgbClr val="FFFFFF"/>
    </a:lt2>
    <a:accent1>
      <a:srgbClr val="BB151C"/>
    </a:accent1>
    <a:accent2>
      <a:srgbClr val="5696D2"/>
    </a:accent2>
    <a:accent3>
      <a:srgbClr val="7B237A"/>
    </a:accent3>
    <a:accent4>
      <a:srgbClr val="EDC22E"/>
    </a:accent4>
    <a:accent5>
      <a:srgbClr val="6D9F40"/>
    </a:accent5>
    <a:accent6>
      <a:srgbClr val="92A8A9"/>
    </a:accent6>
    <a:hlink>
      <a:srgbClr val="0000FF"/>
    </a:hlink>
    <a:folHlink>
      <a:srgbClr val="EDC22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86B069ADDDA41B3C94EE8103DDEC1" ma:contentTypeVersion="10" ma:contentTypeDescription="Create a new document." ma:contentTypeScope="" ma:versionID="e9c82213d3650169c6580b5b27f9d7dd">
  <xsd:schema xmlns:xsd="http://www.w3.org/2001/XMLSchema" xmlns:xs="http://www.w3.org/2001/XMLSchema" xmlns:p="http://schemas.microsoft.com/office/2006/metadata/properties" xmlns:ns2="040b6bdc-5c05-4055-96b0-0f32297be5a5" targetNamespace="http://schemas.microsoft.com/office/2006/metadata/properties" ma:root="true" ma:fieldsID="de656a4be10e52252a01779e21f23c70" ns2:_="">
    <xsd:import namespace="040b6bdc-5c05-4055-96b0-0f32297be5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0b6bdc-5c05-4055-96b0-0f32297be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7eb6393-bae5-439c-9df7-ed1047f9224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40b6bdc-5c05-4055-96b0-0f32297be5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26B6EF-982F-48EA-89CC-0963877386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0b6bdc-5c05-4055-96b0-0f32297be5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E0DDEC-E693-42A7-AD51-19810DA018F4}">
  <ds:schemaRefs>
    <ds:schemaRef ds:uri="http://schemas.microsoft.com/sharepoint/v3/contenttype/forms"/>
  </ds:schemaRefs>
</ds:datastoreItem>
</file>

<file path=customXml/itemProps3.xml><?xml version="1.0" encoding="utf-8"?>
<ds:datastoreItem xmlns:ds="http://schemas.openxmlformats.org/officeDocument/2006/customXml" ds:itemID="{6A6E03D2-F375-46B2-A89A-B3E83DF0526E}">
  <ds:schemaRefs>
    <ds:schemaRef ds:uri="95c7f1fc-af60-4060-8a4f-8fa0e3f0d588"/>
    <ds:schemaRef ds:uri="http://purl.org/dc/elements/1.1/"/>
    <ds:schemaRef ds:uri="http://schemas.microsoft.com/office/2006/metadata/properties"/>
    <ds:schemaRef ds:uri="http://purl.org/dc/terms/"/>
    <ds:schemaRef ds:uri="55686080-e067-4f21-b561-c6ee9a39ec76"/>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040b6bdc-5c05-4055-96b0-0f32297be5a5"/>
  </ds:schemaRefs>
</ds:datastoreItem>
</file>

<file path=docProps/app.xml><?xml version="1.0" encoding="utf-8"?>
<Properties xmlns="http://schemas.openxmlformats.org/officeDocument/2006/extended-properties" xmlns:vt="http://schemas.openxmlformats.org/officeDocument/2006/docPropsVTypes">
  <Template/>
  <TotalTime>5144</TotalTime>
  <Words>1764</Words>
  <Application>Microsoft Office PowerPoint</Application>
  <PresentationFormat>On-screen Show (16:9)</PresentationFormat>
  <Paragraphs>178</Paragraphs>
  <Slides>22</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Aptos</vt:lpstr>
      <vt:lpstr>Arial</vt:lpstr>
      <vt:lpstr>Arial Nova</vt:lpstr>
      <vt:lpstr>Arial Nova Light</vt:lpstr>
      <vt:lpstr>Avenir Next LT Pro</vt:lpstr>
      <vt:lpstr>Avenir Next LT Pro Demi</vt:lpstr>
      <vt:lpstr>Calibri</vt:lpstr>
      <vt:lpstr>Symbol</vt:lpstr>
      <vt:lpstr>Wingdings</vt:lpstr>
      <vt:lpstr>RRR 16:9 Master </vt:lpstr>
      <vt:lpstr>PowerPoint Presentation</vt:lpstr>
      <vt:lpstr>House Keeping </vt:lpstr>
      <vt:lpstr>Ice Breaker &amp; Introductions</vt:lpstr>
      <vt:lpstr>PowerPoint Presentation</vt:lpstr>
      <vt:lpstr>Definition of Co-production </vt:lpstr>
      <vt:lpstr>8 Guiding Principles </vt:lpstr>
      <vt:lpstr>PowerPoint Presentation</vt:lpstr>
      <vt:lpstr>PowerPoint Presentation</vt:lpstr>
      <vt:lpstr>Working Together document </vt:lpstr>
      <vt:lpstr>PowerPoint Presentation</vt:lpstr>
      <vt:lpstr>Whole system approach...</vt:lpstr>
      <vt:lpstr>Comfort break! (10mins) </vt:lpstr>
      <vt:lpstr>PowerPoint Presentation</vt:lpstr>
      <vt:lpstr>PowerPoint Presentation</vt:lpstr>
      <vt:lpstr>PowerPoint Presentation</vt:lpstr>
      <vt:lpstr>PowerPoint Presentation</vt:lpstr>
      <vt:lpstr>Co-production Award Scheme Information Pack</vt:lpstr>
      <vt:lpstr>PowerPoint Presentation</vt:lpstr>
      <vt:lpstr>PowerPoint Presentation</vt:lpstr>
      <vt:lpstr>Next Steps</vt:lpstr>
      <vt:lpstr>PowerPoint Presentation</vt:lpstr>
      <vt:lpstr>PowerPoint Presentation</vt:lpstr>
    </vt:vector>
  </TitlesOfParts>
  <Company>Birmingham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Nina Buckley</dc:creator>
  <cp:keywords>Birmingham City Council</cp:keywords>
  <cp:lastModifiedBy>Lakhvir Sahota</cp:lastModifiedBy>
  <cp:revision>29</cp:revision>
  <dcterms:created xsi:type="dcterms:W3CDTF">2025-09-17T12:55:11Z</dcterms:created>
  <dcterms:modified xsi:type="dcterms:W3CDTF">2026-06-05T08:45:30Z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oudStatistics_StoryID">
    <vt:lpwstr>704061a4-4bce-4e4e-b312-2fd27e5ffc60</vt:lpwstr>
  </property>
  <property fmtid="{D5CDD505-2E9C-101B-9397-08002B2CF9AE}" pid="3" name="MediaServiceImageTags">
    <vt:lpwstr/>
  </property>
  <property fmtid="{D5CDD505-2E9C-101B-9397-08002B2CF9AE}" pid="4" name="MSIP_Label_a17471b1-27ab-4640-9264-e69a67407ca3_Enabled">
    <vt:lpwstr>true</vt:lpwstr>
  </property>
  <property fmtid="{D5CDD505-2E9C-101B-9397-08002B2CF9AE}" pid="5" name="MSIP_Label_a17471b1-27ab-4640-9264-e69a67407ca3_SetDate">
    <vt:lpwstr>2023-08-14T12:07:23Z</vt:lpwstr>
  </property>
  <property fmtid="{D5CDD505-2E9C-101B-9397-08002B2CF9AE}" pid="6" name="MSIP_Label_a17471b1-27ab-4640-9264-e69a67407ca3_Method">
    <vt:lpwstr>Standard</vt:lpwstr>
  </property>
  <property fmtid="{D5CDD505-2E9C-101B-9397-08002B2CF9AE}" pid="7" name="MSIP_Label_a17471b1-27ab-4640-9264-e69a67407ca3_Name">
    <vt:lpwstr>BCC - OFFICIAL</vt:lpwstr>
  </property>
  <property fmtid="{D5CDD505-2E9C-101B-9397-08002B2CF9AE}" pid="8" name="MSIP_Label_a17471b1-27ab-4640-9264-e69a67407ca3_SiteId">
    <vt:lpwstr>699ace67-d2e4-4bcd-b303-d2bbe2b9bbf1</vt:lpwstr>
  </property>
  <property fmtid="{D5CDD505-2E9C-101B-9397-08002B2CF9AE}" pid="9" name="MSIP_Label_a17471b1-27ab-4640-9264-e69a67407ca3_ActionId">
    <vt:lpwstr>f7027033-fd5f-435e-b699-d9fe7cf21ff4</vt:lpwstr>
  </property>
  <property fmtid="{D5CDD505-2E9C-101B-9397-08002B2CF9AE}" pid="10" name="MSIP_Label_a17471b1-27ab-4640-9264-e69a67407ca3_ContentBits">
    <vt:lpwstr>2</vt:lpwstr>
  </property>
  <property fmtid="{D5CDD505-2E9C-101B-9397-08002B2CF9AE}" pid="11" name="ClassificationContentMarkingFooterLocations">
    <vt:lpwstr>BCC PPT 16\:9 Master :6\1_BCC PPT 16\:9 Healthier:6</vt:lpwstr>
  </property>
  <property fmtid="{D5CDD505-2E9C-101B-9397-08002B2CF9AE}" pid="12" name="ClassificationContentMarkingFooterText">
    <vt:lpwstr>OFFICIAL</vt:lpwstr>
  </property>
  <property fmtid="{D5CDD505-2E9C-101B-9397-08002B2CF9AE}" pid="13" name="ContentTypeId">
    <vt:lpwstr>0x01010070386B069ADDDA41B3C94EE8103DDEC1</vt:lpwstr>
  </property>
</Properties>
</file>